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  <p:sldMasterId id="2147483713" r:id="rId4"/>
  </p:sldMasterIdLst>
  <p:notesMasterIdLst>
    <p:notesMasterId r:id="rId38"/>
  </p:notesMasterIdLst>
  <p:sldIdLst>
    <p:sldId id="257" r:id="rId5"/>
    <p:sldId id="1122" r:id="rId6"/>
    <p:sldId id="1743" r:id="rId7"/>
    <p:sldId id="1125" r:id="rId8"/>
    <p:sldId id="1744" r:id="rId9"/>
    <p:sldId id="1612" r:id="rId10"/>
    <p:sldId id="1221" r:id="rId11"/>
    <p:sldId id="1737" r:id="rId12"/>
    <p:sldId id="1316" r:id="rId13"/>
    <p:sldId id="1270" r:id="rId14"/>
    <p:sldId id="358" r:id="rId15"/>
    <p:sldId id="1176" r:id="rId16"/>
    <p:sldId id="812" r:id="rId17"/>
    <p:sldId id="1272" r:id="rId18"/>
    <p:sldId id="1162" r:id="rId19"/>
    <p:sldId id="1500" r:id="rId20"/>
    <p:sldId id="293" r:id="rId21"/>
    <p:sldId id="1275" r:id="rId22"/>
    <p:sldId id="1319" r:id="rId23"/>
    <p:sldId id="1399" r:id="rId24"/>
    <p:sldId id="1276" r:id="rId25"/>
    <p:sldId id="1277" r:id="rId26"/>
    <p:sldId id="1335" r:id="rId27"/>
    <p:sldId id="1501" r:id="rId28"/>
    <p:sldId id="1502" r:id="rId29"/>
    <p:sldId id="1503" r:id="rId30"/>
    <p:sldId id="1504" r:id="rId31"/>
    <p:sldId id="1719" r:id="rId32"/>
    <p:sldId id="1739" r:id="rId33"/>
    <p:sldId id="1742" r:id="rId34"/>
    <p:sldId id="1740" r:id="rId35"/>
    <p:sldId id="1741" r:id="rId36"/>
    <p:sldId id="113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C00000"/>
    <a:srgbClr val="F9A647"/>
    <a:srgbClr val="57C1A6"/>
    <a:srgbClr val="B23830"/>
    <a:srgbClr val="065C82"/>
    <a:srgbClr val="D3662B"/>
    <a:srgbClr val="FFD77A"/>
    <a:srgbClr val="F06263"/>
    <a:srgbClr val="C6C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93" autoAdjust="0"/>
  </p:normalViewPr>
  <p:slideViewPr>
    <p:cSldViewPr snapToGrid="0">
      <p:cViewPr varScale="1">
        <p:scale>
          <a:sx n="120" d="100"/>
          <a:sy n="120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APPS\CL-Design\Shared%20Indesign%20Project%20Folder\Comp%20Plan%20&amp;%20UDO\IDO\Drafts\Annual%20Update-2025\Staff%20Updates\Legislative%20Zoning%20Conversions\Zoning%20Percentages\AllZoningPercentages&amp;Counts-2025-08-2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Arial Narrow" panose="020B0606020202030204" pitchFamily="34" charset="0"/>
              </a:defRPr>
            </a:pPr>
            <a:r>
              <a:rPr lang="en-US">
                <a:latin typeface="Arial Narrow" panose="020B0606020202030204" pitchFamily="34" charset="0"/>
              </a:rPr>
              <a:t>Platted Lots Zoned for Residential Uses*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8725949586490368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0.9063653495724765</c:v>
                </c:pt>
                <c:pt idx="1">
                  <c:v>0.17530384922874459</c:v>
                </c:pt>
                <c:pt idx="2">
                  <c:v>0.2225873606719932</c:v>
                </c:pt>
                <c:pt idx="3">
                  <c:v>0.12431147175022453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0-43FE-A9F4-E6C48CF6C6DD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parcels'!$L$89:$O$89</c:f>
              <c:strCache>
                <c:ptCount val="4"/>
                <c:pt idx="0">
                  <c:v>Single-family**</c:v>
                </c:pt>
                <c:pt idx="1">
                  <c:v>Duplex***</c:v>
                </c:pt>
                <c:pt idx="2">
                  <c:v>Townhouse****</c:v>
                </c:pt>
                <c:pt idx="3">
                  <c:v>Multi-family*****</c:v>
                </c:pt>
              </c:strCache>
            </c:strRef>
          </c:cat>
          <c:val>
            <c:numRef>
              <c:f>'Summary Table-AGIS parcels'!$L$93:$O$93</c:f>
              <c:numCache>
                <c:formatCode>0%</c:formatCode>
                <c:ptCount val="4"/>
                <c:pt idx="0">
                  <c:v>0.87594810534676903</c:v>
                </c:pt>
                <c:pt idx="1">
                  <c:v>0.31493450869842854</c:v>
                </c:pt>
                <c:pt idx="2">
                  <c:v>0.41681332772646806</c:v>
                </c:pt>
                <c:pt idx="3">
                  <c:v>0.22185016171653144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30-43FE-A9F4-E6C48CF6C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218208"/>
        <c:axId val="1"/>
      </c:barChart>
      <c:catAx>
        <c:axId val="77421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74218208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807281347896027"/>
          <c:y val="0.7507323057705606"/>
          <c:w val="0.50162882059097447"/>
          <c:h val="0.10765229417144384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 b="1" baseline="0">
                <a:latin typeface="Arial Narrow" panose="020B0606020202030204" pitchFamily="34" charset="0"/>
              </a:rPr>
              <a:t>Platted Lots Zoned for Residential Uses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76206276102283E-2"/>
          <c:y val="0.13209307956002356"/>
          <c:w val="0.72850901701803406"/>
          <c:h val="0.56106268949085769"/>
        </c:manualLayout>
      </c:layout>
      <c:barChart>
        <c:barDir val="col"/>
        <c:grouping val="clustered"/>
        <c:varyColors val="0"/>
        <c:ser>
          <c:idx val="0"/>
          <c:order val="0"/>
          <c:tx>
            <c:v>As of 2025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parcels'!$L$92:$O$92</c:f>
              <c:numCache>
                <c:formatCode>0%</c:formatCode>
                <c:ptCount val="4"/>
                <c:pt idx="0">
                  <c:v>0.88127063289350149</c:v>
                </c:pt>
                <c:pt idx="1">
                  <c:v>0.17045017688656586</c:v>
                </c:pt>
                <c:pt idx="2">
                  <c:v>0.21642454039756495</c:v>
                </c:pt>
                <c:pt idx="3">
                  <c:v>0.12086963544768962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6-4A02-B154-4CE7DD44C91F}"/>
            </c:ext>
          </c:extLst>
        </c:ser>
        <c:ser>
          <c:idx val="1"/>
          <c:order val="1"/>
          <c:tx>
            <c:v>Post-conversion</c:v>
          </c:tx>
          <c:spPr>
            <a:solidFill>
              <a:srgbClr val="57C1A6"/>
            </a:solidFill>
            <a:ln w="25400">
              <a:noFill/>
            </a:ln>
          </c:spPr>
          <c:invertIfNegative val="0"/>
          <c:cat>
            <c:strRef>
              <c:f>'Summary Table-AGIS parcels'!$L$88:$O$88</c:f>
              <c:strCache>
                <c:ptCount val="4"/>
                <c:pt idx="0">
                  <c:v>Single-family</c:v>
                </c:pt>
                <c:pt idx="1">
                  <c:v>Duplex</c:v>
                </c:pt>
                <c:pt idx="2">
                  <c:v>Townhouse</c:v>
                </c:pt>
                <c:pt idx="3">
                  <c:v>Multi-family</c:v>
                </c:pt>
              </c:strCache>
            </c:strRef>
          </c:cat>
          <c:val>
            <c:numRef>
              <c:f>'Summary Table-AGIS parcels'!$L$168:$O$168</c:f>
              <c:numCache>
                <c:formatCode>0%</c:formatCode>
                <c:ptCount val="4"/>
                <c:pt idx="0">
                  <c:v>0.85169555692407095</c:v>
                </c:pt>
                <c:pt idx="1">
                  <c:v>0.8435534511827002</c:v>
                </c:pt>
                <c:pt idx="2">
                  <c:v>0.94261153120046848</c:v>
                </c:pt>
                <c:pt idx="3">
                  <c:v>0.2157077524153736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6-4A02-B154-4CE7DD44C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058463"/>
        <c:axId val="1"/>
      </c:barChart>
      <c:catAx>
        <c:axId val="184105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1058463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532734474761803"/>
          <c:y val="0.75125751241037864"/>
          <c:w val="0.51065468949523607"/>
          <c:h val="9.6062436013130387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owntown_Albuquerque" TargetMode="External"/><Relationship Id="rId1" Type="http://schemas.openxmlformats.org/officeDocument/2006/relationships/image" Target="../media/image2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owntown_Albuquerque" TargetMode="External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owntown_Albuquerque" TargetMode="External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owntown_Albuquerque" TargetMode="External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F4ACBD-AC98-42D9-9C18-646AD1324F9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E536A-E615-4114-ACD8-639E87F752F8}">
      <dgm:prSet phldrT="[Text]" custT="1"/>
      <dgm:spPr>
        <a:solidFill>
          <a:srgbClr val="1F997C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Special places</a:t>
          </a:r>
        </a:p>
      </dgm:t>
    </dgm:pt>
    <dgm:pt modelId="{9D014535-CD1F-43B8-B017-CA6CAAE420DD}" type="parTrans" cxnId="{4FA461A8-69EA-4E96-8D29-79FBB1A60412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A23D7E0-7A4B-4455-A622-A67C1E6E8C80}" type="sibTrans" cxnId="{4FA461A8-69EA-4E96-8D29-79FBB1A60412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FD17CDB7-C29F-4DC7-9034-E0224280BA13}">
      <dgm:prSet phldrT="[Text]" custT="1"/>
      <dgm:spPr/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E0262517-17AB-4C16-8DBE-127509323D66}" type="parTrans" cxnId="{ACF10446-510F-409D-8514-B1DF1DF002AB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D8C2C019-7704-4539-84BD-64E76CF3EFBE}" type="sibTrans" cxnId="{ACF10446-510F-409D-8514-B1DF1DF002AB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8E3D8CEB-3AC2-4E16-8295-65E6C5C6E148}">
      <dgm:prSet phldrT="[Text]" custT="1"/>
      <dgm:spPr>
        <a:solidFill>
          <a:srgbClr val="25B593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Natural resources</a:t>
          </a:r>
        </a:p>
      </dgm:t>
    </dgm:pt>
    <dgm:pt modelId="{A17776BB-41EF-45DC-9DF0-4C1229101418}" type="parTrans" cxnId="{04E14BBD-09D2-49CB-A24F-CC55ECA63DC9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AC079077-23B4-404F-B07B-98761B744A7C}" type="sibTrans" cxnId="{04E14BBD-09D2-49CB-A24F-CC55ECA63DC9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6737BBCA-0DBE-48BD-9FEF-150C1866D037}">
      <dgm:prSet phldrT="[Text]" custT="1"/>
      <dgm:spPr>
        <a:solidFill>
          <a:srgbClr val="18766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Quality of life</a:t>
          </a:r>
        </a:p>
      </dgm:t>
    </dgm:pt>
    <dgm:pt modelId="{718BA135-6127-4245-9706-02860F5FF69C}" type="parTrans" cxnId="{E9F3BFDF-360E-4C14-BBA0-D64388AA0A56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86B70E1-46F2-4E38-A36B-602FF5ECF2EB}" type="sibTrans" cxnId="{E9F3BFDF-360E-4C14-BBA0-D64388AA0A5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45F8DDEE-B499-4D01-BE8E-0A4F5CA03D01}" type="pres">
      <dgm:prSet presAssocID="{4AF4ACBD-AC98-42D9-9C18-646AD1324F9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0029638-E91E-4D9B-8D4A-D086F79C6168}" type="pres">
      <dgm:prSet presAssocID="{4AF4ACBD-AC98-42D9-9C18-646AD1324F94}" presName="cycle" presStyleCnt="0"/>
      <dgm:spPr/>
    </dgm:pt>
    <dgm:pt modelId="{01EE26BA-9099-459A-8615-8630B0F76873}" type="pres">
      <dgm:prSet presAssocID="{4AF4ACBD-AC98-42D9-9C18-646AD1324F94}" presName="centerShape" presStyleCnt="0"/>
      <dgm:spPr/>
    </dgm:pt>
    <dgm:pt modelId="{18283956-C08E-47E4-B853-6F4BD4006B2D}" type="pres">
      <dgm:prSet presAssocID="{4AF4ACBD-AC98-42D9-9C18-646AD1324F94}" presName="connSite" presStyleLbl="node1" presStyleIdx="0" presStyleCnt="4"/>
      <dgm:spPr/>
    </dgm:pt>
    <dgm:pt modelId="{2C559297-DE14-457F-8F64-65460DEA2C15}" type="pres">
      <dgm:prSet presAssocID="{4AF4ACBD-AC98-42D9-9C18-646AD1324F94}" presName="visible" presStyleLbl="node1" presStyleIdx="0" presStyleCnt="4" custLinFactNeighborX="-4814" custLinFactNeighborY="-18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BB2E2794-6AEB-452A-BD53-EA579418F1F8}" type="pres">
      <dgm:prSet presAssocID="{9D014535-CD1F-43B8-B017-CA6CAAE420DD}" presName="Name25" presStyleLbl="parChTrans1D1" presStyleIdx="0" presStyleCnt="3"/>
      <dgm:spPr/>
    </dgm:pt>
    <dgm:pt modelId="{0FC27A8A-CCCC-4F1A-AB6D-DD019B308166}" type="pres">
      <dgm:prSet presAssocID="{65EE536A-E615-4114-ACD8-639E87F752F8}" presName="node" presStyleCnt="0"/>
      <dgm:spPr/>
    </dgm:pt>
    <dgm:pt modelId="{F42D3E0F-9025-4367-93BB-15C34D3384DE}" type="pres">
      <dgm:prSet presAssocID="{65EE536A-E615-4114-ACD8-639E87F752F8}" presName="parentNode" presStyleLbl="node1" presStyleIdx="1" presStyleCnt="4" custScaleX="117029" custScaleY="11702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E609F0DB-E492-4B66-A46C-292B8D525511}" type="pres">
      <dgm:prSet presAssocID="{65EE536A-E615-4114-ACD8-639E87F752F8}" presName="childNode" presStyleLbl="revTx" presStyleIdx="0" presStyleCnt="1">
        <dgm:presLayoutVars>
          <dgm:bulletEnabled val="1"/>
        </dgm:presLayoutVars>
      </dgm:prSet>
      <dgm:spPr/>
    </dgm:pt>
    <dgm:pt modelId="{CBEE22F2-D910-4D67-943D-D9D8B92116E3}" type="pres">
      <dgm:prSet presAssocID="{A17776BB-41EF-45DC-9DF0-4C1229101418}" presName="Name25" presStyleLbl="parChTrans1D1" presStyleIdx="1" presStyleCnt="3"/>
      <dgm:spPr/>
    </dgm:pt>
    <dgm:pt modelId="{A40DEF78-E4AC-49FE-8F3F-258376A7CF08}" type="pres">
      <dgm:prSet presAssocID="{8E3D8CEB-3AC2-4E16-8295-65E6C5C6E148}" presName="node" presStyleCnt="0"/>
      <dgm:spPr/>
    </dgm:pt>
    <dgm:pt modelId="{6554528E-E54D-42AF-A5E2-A39DA42F6BF8}" type="pres">
      <dgm:prSet presAssocID="{8E3D8CEB-3AC2-4E16-8295-65E6C5C6E148}" presName="parentNode" presStyleLbl="node1" presStyleIdx="2" presStyleCnt="4" custScaleX="117029" custScaleY="117029" custLinFactNeighborX="187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1B270465-7B24-4613-8192-2BACDB5C092A}" type="pres">
      <dgm:prSet presAssocID="{8E3D8CEB-3AC2-4E16-8295-65E6C5C6E148}" presName="childNode" presStyleLbl="revTx" presStyleIdx="0" presStyleCnt="1">
        <dgm:presLayoutVars>
          <dgm:bulletEnabled val="1"/>
        </dgm:presLayoutVars>
      </dgm:prSet>
      <dgm:spPr/>
    </dgm:pt>
    <dgm:pt modelId="{C0A11301-05B6-4083-91C9-41D0F82A32E7}" type="pres">
      <dgm:prSet presAssocID="{718BA135-6127-4245-9706-02860F5FF69C}" presName="Name25" presStyleLbl="parChTrans1D1" presStyleIdx="2" presStyleCnt="3"/>
      <dgm:spPr/>
    </dgm:pt>
    <dgm:pt modelId="{E18E25AB-78A8-40E2-AE96-5368D7EE9144}" type="pres">
      <dgm:prSet presAssocID="{6737BBCA-0DBE-48BD-9FEF-150C1866D037}" presName="node" presStyleCnt="0"/>
      <dgm:spPr/>
    </dgm:pt>
    <dgm:pt modelId="{CCB6AC07-262D-44EB-818E-0D74A699AE17}" type="pres">
      <dgm:prSet presAssocID="{6737BBCA-0DBE-48BD-9FEF-150C1866D037}" presName="parentNode" presStyleLbl="node1" presStyleIdx="3" presStyleCnt="4" custScaleX="117029" custScaleY="11702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9EEB6987-ED9D-44F3-8098-D25BCB634496}" type="pres">
      <dgm:prSet presAssocID="{6737BBCA-0DBE-48BD-9FEF-150C1866D037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847C7026-2D0B-4DC0-919A-FC0C47010943}" type="presOf" srcId="{4AF4ACBD-AC98-42D9-9C18-646AD1324F94}" destId="{45F8DDEE-B499-4D01-BE8E-0A4F5CA03D01}" srcOrd="0" destOrd="0" presId="urn:microsoft.com/office/officeart/2005/8/layout/radial2"/>
    <dgm:cxn modelId="{72950433-B17B-4995-A5B1-882DC7047ADD}" type="presOf" srcId="{6737BBCA-0DBE-48BD-9FEF-150C1866D037}" destId="{CCB6AC07-262D-44EB-818E-0D74A699AE17}" srcOrd="0" destOrd="0" presId="urn:microsoft.com/office/officeart/2005/8/layout/radial2"/>
    <dgm:cxn modelId="{ACF10446-510F-409D-8514-B1DF1DF002AB}" srcId="{65EE536A-E615-4114-ACD8-639E87F752F8}" destId="{FD17CDB7-C29F-4DC7-9034-E0224280BA13}" srcOrd="0" destOrd="0" parTransId="{E0262517-17AB-4C16-8DBE-127509323D66}" sibTransId="{D8C2C019-7704-4539-84BD-64E76CF3EFBE}"/>
    <dgm:cxn modelId="{B7FDB668-F9DE-4EB4-A618-3B2BF4469831}" type="presOf" srcId="{718BA135-6127-4245-9706-02860F5FF69C}" destId="{C0A11301-05B6-4083-91C9-41D0F82A32E7}" srcOrd="0" destOrd="0" presId="urn:microsoft.com/office/officeart/2005/8/layout/radial2"/>
    <dgm:cxn modelId="{88AA998B-76C6-45A2-89E0-19DD5E860A6C}" type="presOf" srcId="{9D014535-CD1F-43B8-B017-CA6CAAE420DD}" destId="{BB2E2794-6AEB-452A-BD53-EA579418F1F8}" srcOrd="0" destOrd="0" presId="urn:microsoft.com/office/officeart/2005/8/layout/radial2"/>
    <dgm:cxn modelId="{4FA461A8-69EA-4E96-8D29-79FBB1A60412}" srcId="{4AF4ACBD-AC98-42D9-9C18-646AD1324F94}" destId="{65EE536A-E615-4114-ACD8-639E87F752F8}" srcOrd="0" destOrd="0" parTransId="{9D014535-CD1F-43B8-B017-CA6CAAE420DD}" sibTransId="{EA23D7E0-7A4B-4455-A622-A67C1E6E8C80}"/>
    <dgm:cxn modelId="{B3691BB4-C018-4CAF-B5C2-157883BAE983}" type="presOf" srcId="{65EE536A-E615-4114-ACD8-639E87F752F8}" destId="{F42D3E0F-9025-4367-93BB-15C34D3384DE}" srcOrd="0" destOrd="0" presId="urn:microsoft.com/office/officeart/2005/8/layout/radial2"/>
    <dgm:cxn modelId="{672226BA-5B76-4463-A562-0B2B6318B3A1}" type="presOf" srcId="{FD17CDB7-C29F-4DC7-9034-E0224280BA13}" destId="{E609F0DB-E492-4B66-A46C-292B8D525511}" srcOrd="0" destOrd="0" presId="urn:microsoft.com/office/officeart/2005/8/layout/radial2"/>
    <dgm:cxn modelId="{04E14BBD-09D2-49CB-A24F-CC55ECA63DC9}" srcId="{4AF4ACBD-AC98-42D9-9C18-646AD1324F94}" destId="{8E3D8CEB-3AC2-4E16-8295-65E6C5C6E148}" srcOrd="1" destOrd="0" parTransId="{A17776BB-41EF-45DC-9DF0-4C1229101418}" sibTransId="{AC079077-23B4-404F-B07B-98761B744A7C}"/>
    <dgm:cxn modelId="{6EDFD6D9-13F4-4C1E-AB5A-DF45C3470508}" type="presOf" srcId="{8E3D8CEB-3AC2-4E16-8295-65E6C5C6E148}" destId="{6554528E-E54D-42AF-A5E2-A39DA42F6BF8}" srcOrd="0" destOrd="0" presId="urn:microsoft.com/office/officeart/2005/8/layout/radial2"/>
    <dgm:cxn modelId="{3A09B7DE-EB53-476D-9CE8-84DBDB482E40}" type="presOf" srcId="{A17776BB-41EF-45DC-9DF0-4C1229101418}" destId="{CBEE22F2-D910-4D67-943D-D9D8B92116E3}" srcOrd="0" destOrd="0" presId="urn:microsoft.com/office/officeart/2005/8/layout/radial2"/>
    <dgm:cxn modelId="{E9F3BFDF-360E-4C14-BBA0-D64388AA0A56}" srcId="{4AF4ACBD-AC98-42D9-9C18-646AD1324F94}" destId="{6737BBCA-0DBE-48BD-9FEF-150C1866D037}" srcOrd="2" destOrd="0" parTransId="{718BA135-6127-4245-9706-02860F5FF69C}" sibTransId="{E86B70E1-46F2-4E38-A36B-602FF5ECF2EB}"/>
    <dgm:cxn modelId="{61913EEB-C1FE-4CB8-BC92-DE76D1F20D8E}" type="presParOf" srcId="{45F8DDEE-B499-4D01-BE8E-0A4F5CA03D01}" destId="{00029638-E91E-4D9B-8D4A-D086F79C6168}" srcOrd="0" destOrd="0" presId="urn:microsoft.com/office/officeart/2005/8/layout/radial2"/>
    <dgm:cxn modelId="{F1A84E38-D12A-41F3-885E-0DAF295555DA}" type="presParOf" srcId="{00029638-E91E-4D9B-8D4A-D086F79C6168}" destId="{01EE26BA-9099-459A-8615-8630B0F76873}" srcOrd="0" destOrd="0" presId="urn:microsoft.com/office/officeart/2005/8/layout/radial2"/>
    <dgm:cxn modelId="{5D471696-CD82-44FB-A506-6AE300F62E41}" type="presParOf" srcId="{01EE26BA-9099-459A-8615-8630B0F76873}" destId="{18283956-C08E-47E4-B853-6F4BD4006B2D}" srcOrd="0" destOrd="0" presId="urn:microsoft.com/office/officeart/2005/8/layout/radial2"/>
    <dgm:cxn modelId="{5DF1F202-63EF-4446-B46C-EC4FFE2C69A2}" type="presParOf" srcId="{01EE26BA-9099-459A-8615-8630B0F76873}" destId="{2C559297-DE14-457F-8F64-65460DEA2C15}" srcOrd="1" destOrd="0" presId="urn:microsoft.com/office/officeart/2005/8/layout/radial2"/>
    <dgm:cxn modelId="{96C39A09-6E70-43A9-94A4-71C54416B6FF}" type="presParOf" srcId="{00029638-E91E-4D9B-8D4A-D086F79C6168}" destId="{BB2E2794-6AEB-452A-BD53-EA579418F1F8}" srcOrd="1" destOrd="0" presId="urn:microsoft.com/office/officeart/2005/8/layout/radial2"/>
    <dgm:cxn modelId="{9A3995F6-912B-4612-83D9-E0F23DBFBF44}" type="presParOf" srcId="{00029638-E91E-4D9B-8D4A-D086F79C6168}" destId="{0FC27A8A-CCCC-4F1A-AB6D-DD019B308166}" srcOrd="2" destOrd="0" presId="urn:microsoft.com/office/officeart/2005/8/layout/radial2"/>
    <dgm:cxn modelId="{E46570AD-4A39-4C86-8062-30B599DA619A}" type="presParOf" srcId="{0FC27A8A-CCCC-4F1A-AB6D-DD019B308166}" destId="{F42D3E0F-9025-4367-93BB-15C34D3384DE}" srcOrd="0" destOrd="0" presId="urn:microsoft.com/office/officeart/2005/8/layout/radial2"/>
    <dgm:cxn modelId="{88AB3208-B9F4-4C55-AD23-7A52174EE075}" type="presParOf" srcId="{0FC27A8A-CCCC-4F1A-AB6D-DD019B308166}" destId="{E609F0DB-E492-4B66-A46C-292B8D525511}" srcOrd="1" destOrd="0" presId="urn:microsoft.com/office/officeart/2005/8/layout/radial2"/>
    <dgm:cxn modelId="{9308E2F9-687E-4558-A20D-A861600040E6}" type="presParOf" srcId="{00029638-E91E-4D9B-8D4A-D086F79C6168}" destId="{CBEE22F2-D910-4D67-943D-D9D8B92116E3}" srcOrd="3" destOrd="0" presId="urn:microsoft.com/office/officeart/2005/8/layout/radial2"/>
    <dgm:cxn modelId="{D0FC1B0D-988B-4BA8-9130-188E9D584815}" type="presParOf" srcId="{00029638-E91E-4D9B-8D4A-D086F79C6168}" destId="{A40DEF78-E4AC-49FE-8F3F-258376A7CF08}" srcOrd="4" destOrd="0" presId="urn:microsoft.com/office/officeart/2005/8/layout/radial2"/>
    <dgm:cxn modelId="{9C4D8789-E350-4770-A7F0-E6F3EA73B20F}" type="presParOf" srcId="{A40DEF78-E4AC-49FE-8F3F-258376A7CF08}" destId="{6554528E-E54D-42AF-A5E2-A39DA42F6BF8}" srcOrd="0" destOrd="0" presId="urn:microsoft.com/office/officeart/2005/8/layout/radial2"/>
    <dgm:cxn modelId="{76534570-15A7-4DA5-8289-DA719CEFC1D1}" type="presParOf" srcId="{A40DEF78-E4AC-49FE-8F3F-258376A7CF08}" destId="{1B270465-7B24-4613-8192-2BACDB5C092A}" srcOrd="1" destOrd="0" presId="urn:microsoft.com/office/officeart/2005/8/layout/radial2"/>
    <dgm:cxn modelId="{D80848F1-BE53-4E97-9A9A-B64EC2CB7EF5}" type="presParOf" srcId="{00029638-E91E-4D9B-8D4A-D086F79C6168}" destId="{C0A11301-05B6-4083-91C9-41D0F82A32E7}" srcOrd="5" destOrd="0" presId="urn:microsoft.com/office/officeart/2005/8/layout/radial2"/>
    <dgm:cxn modelId="{DD942D97-49BB-4198-9A7D-F8BB3EDC2BEF}" type="presParOf" srcId="{00029638-E91E-4D9B-8D4A-D086F79C6168}" destId="{E18E25AB-78A8-40E2-AE96-5368D7EE9144}" srcOrd="6" destOrd="0" presId="urn:microsoft.com/office/officeart/2005/8/layout/radial2"/>
    <dgm:cxn modelId="{C8BB0022-F96D-41E2-8350-BD763A1D0B93}" type="presParOf" srcId="{E18E25AB-78A8-40E2-AE96-5368D7EE9144}" destId="{CCB6AC07-262D-44EB-818E-0D74A699AE17}" srcOrd="0" destOrd="0" presId="urn:microsoft.com/office/officeart/2005/8/layout/radial2"/>
    <dgm:cxn modelId="{F635D274-E96F-4911-9498-4E6EC1DF3B13}" type="presParOf" srcId="{E18E25AB-78A8-40E2-AE96-5368D7EE9144}" destId="{9EEB6987-ED9D-44F3-8098-D25BCB63449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F4ACBD-AC98-42D9-9C18-646AD1324F9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E536A-E615-4114-ACD8-639E87F752F8}">
      <dgm:prSet phldrT="[Text]" custT="1"/>
      <dgm:spPr>
        <a:solidFill>
          <a:srgbClr val="1F997C"/>
        </a:solidFill>
      </dgm:spPr>
      <dgm:t>
        <a:bodyPr/>
        <a:lstStyle/>
        <a:p>
          <a:r>
            <a:rPr lang="en-US" sz="1600" dirty="0">
              <a:latin typeface="Arial Narrow" panose="020B0606020202030204" pitchFamily="34" charset="0"/>
            </a:rPr>
            <a:t>Destinations</a:t>
          </a:r>
        </a:p>
      </dgm:t>
    </dgm:pt>
    <dgm:pt modelId="{9D014535-CD1F-43B8-B017-CA6CAAE420DD}" type="parTrans" cxnId="{4FA461A8-69EA-4E96-8D29-79FBB1A60412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A23D7E0-7A4B-4455-A622-A67C1E6E8C80}" type="sibTrans" cxnId="{4FA461A8-69EA-4E96-8D29-79FBB1A60412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FD17CDB7-C29F-4DC7-9034-E0224280BA13}">
      <dgm:prSet phldrT="[Text]" custT="1"/>
      <dgm:spPr/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E0262517-17AB-4C16-8DBE-127509323D66}" type="parTrans" cxnId="{ACF10446-510F-409D-8514-B1DF1DF002AB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D8C2C019-7704-4539-84BD-64E76CF3EFBE}" type="sibTrans" cxnId="{ACF10446-510F-409D-8514-B1DF1DF002AB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8E3D8CEB-3AC2-4E16-8295-65E6C5C6E148}">
      <dgm:prSet phldrT="[Text]" custT="1"/>
      <dgm:spPr>
        <a:solidFill>
          <a:srgbClr val="25B593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Context</a:t>
          </a:r>
        </a:p>
      </dgm:t>
    </dgm:pt>
    <dgm:pt modelId="{A17776BB-41EF-45DC-9DF0-4C1229101418}" type="parTrans" cxnId="{04E14BBD-09D2-49CB-A24F-CC55ECA63DC9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AC079077-23B4-404F-B07B-98761B744A7C}" type="sibTrans" cxnId="{04E14BBD-09D2-49CB-A24F-CC55ECA63DC9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6737BBCA-0DBE-48BD-9FEF-150C1866D037}">
      <dgm:prSet phldrT="[Text]" custT="1"/>
      <dgm:spPr>
        <a:solidFill>
          <a:srgbClr val="18766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Access</a:t>
          </a:r>
        </a:p>
      </dgm:t>
    </dgm:pt>
    <dgm:pt modelId="{718BA135-6127-4245-9706-02860F5FF69C}" type="parTrans" cxnId="{E9F3BFDF-360E-4C14-BBA0-D64388AA0A56}">
      <dgm:prSet/>
      <dgm:spPr>
        <a:ln>
          <a:solidFill>
            <a:srgbClr val="1F997C"/>
          </a:solidFill>
        </a:ln>
      </dgm:spPr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E86B70E1-46F2-4E38-A36B-602FF5ECF2EB}" type="sibTrans" cxnId="{E9F3BFDF-360E-4C14-BBA0-D64388AA0A56}">
      <dgm:prSet/>
      <dgm:spPr/>
      <dgm:t>
        <a:bodyPr/>
        <a:lstStyle/>
        <a:p>
          <a:endParaRPr lang="en-US" sz="2400">
            <a:latin typeface="Arial Narrow" panose="020B0606020202030204" pitchFamily="34" charset="0"/>
          </a:endParaRPr>
        </a:p>
      </dgm:t>
    </dgm:pt>
    <dgm:pt modelId="{45F8DDEE-B499-4D01-BE8E-0A4F5CA03D01}" type="pres">
      <dgm:prSet presAssocID="{4AF4ACBD-AC98-42D9-9C18-646AD1324F9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0029638-E91E-4D9B-8D4A-D086F79C6168}" type="pres">
      <dgm:prSet presAssocID="{4AF4ACBD-AC98-42D9-9C18-646AD1324F94}" presName="cycle" presStyleCnt="0"/>
      <dgm:spPr/>
    </dgm:pt>
    <dgm:pt modelId="{01EE26BA-9099-459A-8615-8630B0F76873}" type="pres">
      <dgm:prSet presAssocID="{4AF4ACBD-AC98-42D9-9C18-646AD1324F94}" presName="centerShape" presStyleCnt="0"/>
      <dgm:spPr/>
    </dgm:pt>
    <dgm:pt modelId="{18283956-C08E-47E4-B853-6F4BD4006B2D}" type="pres">
      <dgm:prSet presAssocID="{4AF4ACBD-AC98-42D9-9C18-646AD1324F94}" presName="connSite" presStyleLbl="node1" presStyleIdx="0" presStyleCnt="4"/>
      <dgm:spPr/>
    </dgm:pt>
    <dgm:pt modelId="{2C559297-DE14-457F-8F64-65460DEA2C15}" type="pres">
      <dgm:prSet presAssocID="{4AF4ACBD-AC98-42D9-9C18-646AD1324F94}" presName="visible" presStyleLbl="node1" presStyleIdx="0" presStyleCnt="4" custLinFactNeighborX="-4814" custLinFactNeighborY="-18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BB2E2794-6AEB-452A-BD53-EA579418F1F8}" type="pres">
      <dgm:prSet presAssocID="{9D014535-CD1F-43B8-B017-CA6CAAE420DD}" presName="Name25" presStyleLbl="parChTrans1D1" presStyleIdx="0" presStyleCnt="3"/>
      <dgm:spPr/>
    </dgm:pt>
    <dgm:pt modelId="{0FC27A8A-CCCC-4F1A-AB6D-DD019B308166}" type="pres">
      <dgm:prSet presAssocID="{65EE536A-E615-4114-ACD8-639E87F752F8}" presName="node" presStyleCnt="0"/>
      <dgm:spPr/>
    </dgm:pt>
    <dgm:pt modelId="{F42D3E0F-9025-4367-93BB-15C34D3384DE}" type="pres">
      <dgm:prSet presAssocID="{65EE536A-E615-4114-ACD8-639E87F752F8}" presName="parentNode" presStyleLbl="node1" presStyleIdx="1" presStyleCnt="4" custScaleX="117029" custScaleY="11702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E609F0DB-E492-4B66-A46C-292B8D525511}" type="pres">
      <dgm:prSet presAssocID="{65EE536A-E615-4114-ACD8-639E87F752F8}" presName="childNode" presStyleLbl="revTx" presStyleIdx="0" presStyleCnt="1">
        <dgm:presLayoutVars>
          <dgm:bulletEnabled val="1"/>
        </dgm:presLayoutVars>
      </dgm:prSet>
      <dgm:spPr/>
    </dgm:pt>
    <dgm:pt modelId="{CBEE22F2-D910-4D67-943D-D9D8B92116E3}" type="pres">
      <dgm:prSet presAssocID="{A17776BB-41EF-45DC-9DF0-4C1229101418}" presName="Name25" presStyleLbl="parChTrans1D1" presStyleIdx="1" presStyleCnt="3"/>
      <dgm:spPr/>
    </dgm:pt>
    <dgm:pt modelId="{A40DEF78-E4AC-49FE-8F3F-258376A7CF08}" type="pres">
      <dgm:prSet presAssocID="{8E3D8CEB-3AC2-4E16-8295-65E6C5C6E148}" presName="node" presStyleCnt="0"/>
      <dgm:spPr/>
    </dgm:pt>
    <dgm:pt modelId="{6554528E-E54D-42AF-A5E2-A39DA42F6BF8}" type="pres">
      <dgm:prSet presAssocID="{8E3D8CEB-3AC2-4E16-8295-65E6C5C6E148}" presName="parentNode" presStyleLbl="node1" presStyleIdx="2" presStyleCnt="4" custScaleX="117029" custScaleY="117029" custLinFactNeighborX="187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1B270465-7B24-4613-8192-2BACDB5C092A}" type="pres">
      <dgm:prSet presAssocID="{8E3D8CEB-3AC2-4E16-8295-65E6C5C6E148}" presName="childNode" presStyleLbl="revTx" presStyleIdx="0" presStyleCnt="1">
        <dgm:presLayoutVars>
          <dgm:bulletEnabled val="1"/>
        </dgm:presLayoutVars>
      </dgm:prSet>
      <dgm:spPr/>
    </dgm:pt>
    <dgm:pt modelId="{C0A11301-05B6-4083-91C9-41D0F82A32E7}" type="pres">
      <dgm:prSet presAssocID="{718BA135-6127-4245-9706-02860F5FF69C}" presName="Name25" presStyleLbl="parChTrans1D1" presStyleIdx="2" presStyleCnt="3"/>
      <dgm:spPr/>
    </dgm:pt>
    <dgm:pt modelId="{E18E25AB-78A8-40E2-AE96-5368D7EE9144}" type="pres">
      <dgm:prSet presAssocID="{6737BBCA-0DBE-48BD-9FEF-150C1866D037}" presName="node" presStyleCnt="0"/>
      <dgm:spPr/>
    </dgm:pt>
    <dgm:pt modelId="{CCB6AC07-262D-44EB-818E-0D74A699AE17}" type="pres">
      <dgm:prSet presAssocID="{6737BBCA-0DBE-48BD-9FEF-150C1866D037}" presName="parentNode" presStyleLbl="node1" presStyleIdx="3" presStyleCnt="4" custScaleX="117029" custScaleY="117029">
        <dgm:presLayoutVars>
          <dgm:chMax val="1"/>
          <dgm:bulletEnabled val="1"/>
        </dgm:presLayoutVars>
      </dgm:prSet>
      <dgm:spPr>
        <a:prstGeom prst="teardrop">
          <a:avLst/>
        </a:prstGeom>
      </dgm:spPr>
    </dgm:pt>
    <dgm:pt modelId="{9EEB6987-ED9D-44F3-8098-D25BCB634496}" type="pres">
      <dgm:prSet presAssocID="{6737BBCA-0DBE-48BD-9FEF-150C1866D037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847C7026-2D0B-4DC0-919A-FC0C47010943}" type="presOf" srcId="{4AF4ACBD-AC98-42D9-9C18-646AD1324F94}" destId="{45F8DDEE-B499-4D01-BE8E-0A4F5CA03D01}" srcOrd="0" destOrd="0" presId="urn:microsoft.com/office/officeart/2005/8/layout/radial2"/>
    <dgm:cxn modelId="{72950433-B17B-4995-A5B1-882DC7047ADD}" type="presOf" srcId="{6737BBCA-0DBE-48BD-9FEF-150C1866D037}" destId="{CCB6AC07-262D-44EB-818E-0D74A699AE17}" srcOrd="0" destOrd="0" presId="urn:microsoft.com/office/officeart/2005/8/layout/radial2"/>
    <dgm:cxn modelId="{ACF10446-510F-409D-8514-B1DF1DF002AB}" srcId="{65EE536A-E615-4114-ACD8-639E87F752F8}" destId="{FD17CDB7-C29F-4DC7-9034-E0224280BA13}" srcOrd="0" destOrd="0" parTransId="{E0262517-17AB-4C16-8DBE-127509323D66}" sibTransId="{D8C2C019-7704-4539-84BD-64E76CF3EFBE}"/>
    <dgm:cxn modelId="{B7FDB668-F9DE-4EB4-A618-3B2BF4469831}" type="presOf" srcId="{718BA135-6127-4245-9706-02860F5FF69C}" destId="{C0A11301-05B6-4083-91C9-41D0F82A32E7}" srcOrd="0" destOrd="0" presId="urn:microsoft.com/office/officeart/2005/8/layout/radial2"/>
    <dgm:cxn modelId="{88AA998B-76C6-45A2-89E0-19DD5E860A6C}" type="presOf" srcId="{9D014535-CD1F-43B8-B017-CA6CAAE420DD}" destId="{BB2E2794-6AEB-452A-BD53-EA579418F1F8}" srcOrd="0" destOrd="0" presId="urn:microsoft.com/office/officeart/2005/8/layout/radial2"/>
    <dgm:cxn modelId="{4FA461A8-69EA-4E96-8D29-79FBB1A60412}" srcId="{4AF4ACBD-AC98-42D9-9C18-646AD1324F94}" destId="{65EE536A-E615-4114-ACD8-639E87F752F8}" srcOrd="0" destOrd="0" parTransId="{9D014535-CD1F-43B8-B017-CA6CAAE420DD}" sibTransId="{EA23D7E0-7A4B-4455-A622-A67C1E6E8C80}"/>
    <dgm:cxn modelId="{B3691BB4-C018-4CAF-B5C2-157883BAE983}" type="presOf" srcId="{65EE536A-E615-4114-ACD8-639E87F752F8}" destId="{F42D3E0F-9025-4367-93BB-15C34D3384DE}" srcOrd="0" destOrd="0" presId="urn:microsoft.com/office/officeart/2005/8/layout/radial2"/>
    <dgm:cxn modelId="{672226BA-5B76-4463-A562-0B2B6318B3A1}" type="presOf" srcId="{FD17CDB7-C29F-4DC7-9034-E0224280BA13}" destId="{E609F0DB-E492-4B66-A46C-292B8D525511}" srcOrd="0" destOrd="0" presId="urn:microsoft.com/office/officeart/2005/8/layout/radial2"/>
    <dgm:cxn modelId="{04E14BBD-09D2-49CB-A24F-CC55ECA63DC9}" srcId="{4AF4ACBD-AC98-42D9-9C18-646AD1324F94}" destId="{8E3D8CEB-3AC2-4E16-8295-65E6C5C6E148}" srcOrd="1" destOrd="0" parTransId="{A17776BB-41EF-45DC-9DF0-4C1229101418}" sibTransId="{AC079077-23B4-404F-B07B-98761B744A7C}"/>
    <dgm:cxn modelId="{6EDFD6D9-13F4-4C1E-AB5A-DF45C3470508}" type="presOf" srcId="{8E3D8CEB-3AC2-4E16-8295-65E6C5C6E148}" destId="{6554528E-E54D-42AF-A5E2-A39DA42F6BF8}" srcOrd="0" destOrd="0" presId="urn:microsoft.com/office/officeart/2005/8/layout/radial2"/>
    <dgm:cxn modelId="{3A09B7DE-EB53-476D-9CE8-84DBDB482E40}" type="presOf" srcId="{A17776BB-41EF-45DC-9DF0-4C1229101418}" destId="{CBEE22F2-D910-4D67-943D-D9D8B92116E3}" srcOrd="0" destOrd="0" presId="urn:microsoft.com/office/officeart/2005/8/layout/radial2"/>
    <dgm:cxn modelId="{E9F3BFDF-360E-4C14-BBA0-D64388AA0A56}" srcId="{4AF4ACBD-AC98-42D9-9C18-646AD1324F94}" destId="{6737BBCA-0DBE-48BD-9FEF-150C1866D037}" srcOrd="2" destOrd="0" parTransId="{718BA135-6127-4245-9706-02860F5FF69C}" sibTransId="{E86B70E1-46F2-4E38-A36B-602FF5ECF2EB}"/>
    <dgm:cxn modelId="{61913EEB-C1FE-4CB8-BC92-DE76D1F20D8E}" type="presParOf" srcId="{45F8DDEE-B499-4D01-BE8E-0A4F5CA03D01}" destId="{00029638-E91E-4D9B-8D4A-D086F79C6168}" srcOrd="0" destOrd="0" presId="urn:microsoft.com/office/officeart/2005/8/layout/radial2"/>
    <dgm:cxn modelId="{F1A84E38-D12A-41F3-885E-0DAF295555DA}" type="presParOf" srcId="{00029638-E91E-4D9B-8D4A-D086F79C6168}" destId="{01EE26BA-9099-459A-8615-8630B0F76873}" srcOrd="0" destOrd="0" presId="urn:microsoft.com/office/officeart/2005/8/layout/radial2"/>
    <dgm:cxn modelId="{5D471696-CD82-44FB-A506-6AE300F62E41}" type="presParOf" srcId="{01EE26BA-9099-459A-8615-8630B0F76873}" destId="{18283956-C08E-47E4-B853-6F4BD4006B2D}" srcOrd="0" destOrd="0" presId="urn:microsoft.com/office/officeart/2005/8/layout/radial2"/>
    <dgm:cxn modelId="{5DF1F202-63EF-4446-B46C-EC4FFE2C69A2}" type="presParOf" srcId="{01EE26BA-9099-459A-8615-8630B0F76873}" destId="{2C559297-DE14-457F-8F64-65460DEA2C15}" srcOrd="1" destOrd="0" presId="urn:microsoft.com/office/officeart/2005/8/layout/radial2"/>
    <dgm:cxn modelId="{96C39A09-6E70-43A9-94A4-71C54416B6FF}" type="presParOf" srcId="{00029638-E91E-4D9B-8D4A-D086F79C6168}" destId="{BB2E2794-6AEB-452A-BD53-EA579418F1F8}" srcOrd="1" destOrd="0" presId="urn:microsoft.com/office/officeart/2005/8/layout/radial2"/>
    <dgm:cxn modelId="{9A3995F6-912B-4612-83D9-E0F23DBFBF44}" type="presParOf" srcId="{00029638-E91E-4D9B-8D4A-D086F79C6168}" destId="{0FC27A8A-CCCC-4F1A-AB6D-DD019B308166}" srcOrd="2" destOrd="0" presId="urn:microsoft.com/office/officeart/2005/8/layout/radial2"/>
    <dgm:cxn modelId="{E46570AD-4A39-4C86-8062-30B599DA619A}" type="presParOf" srcId="{0FC27A8A-CCCC-4F1A-AB6D-DD019B308166}" destId="{F42D3E0F-9025-4367-93BB-15C34D3384DE}" srcOrd="0" destOrd="0" presId="urn:microsoft.com/office/officeart/2005/8/layout/radial2"/>
    <dgm:cxn modelId="{88AB3208-B9F4-4C55-AD23-7A52174EE075}" type="presParOf" srcId="{0FC27A8A-CCCC-4F1A-AB6D-DD019B308166}" destId="{E609F0DB-E492-4B66-A46C-292B8D525511}" srcOrd="1" destOrd="0" presId="urn:microsoft.com/office/officeart/2005/8/layout/radial2"/>
    <dgm:cxn modelId="{9308E2F9-687E-4558-A20D-A861600040E6}" type="presParOf" srcId="{00029638-E91E-4D9B-8D4A-D086F79C6168}" destId="{CBEE22F2-D910-4D67-943D-D9D8B92116E3}" srcOrd="3" destOrd="0" presId="urn:microsoft.com/office/officeart/2005/8/layout/radial2"/>
    <dgm:cxn modelId="{D0FC1B0D-988B-4BA8-9130-188E9D584815}" type="presParOf" srcId="{00029638-E91E-4D9B-8D4A-D086F79C6168}" destId="{A40DEF78-E4AC-49FE-8F3F-258376A7CF08}" srcOrd="4" destOrd="0" presId="urn:microsoft.com/office/officeart/2005/8/layout/radial2"/>
    <dgm:cxn modelId="{9C4D8789-E350-4770-A7F0-E6F3EA73B20F}" type="presParOf" srcId="{A40DEF78-E4AC-49FE-8F3F-258376A7CF08}" destId="{6554528E-E54D-42AF-A5E2-A39DA42F6BF8}" srcOrd="0" destOrd="0" presId="urn:microsoft.com/office/officeart/2005/8/layout/radial2"/>
    <dgm:cxn modelId="{76534570-15A7-4DA5-8289-DA719CEFC1D1}" type="presParOf" srcId="{A40DEF78-E4AC-49FE-8F3F-258376A7CF08}" destId="{1B270465-7B24-4613-8192-2BACDB5C092A}" srcOrd="1" destOrd="0" presId="urn:microsoft.com/office/officeart/2005/8/layout/radial2"/>
    <dgm:cxn modelId="{D80848F1-BE53-4E97-9A9A-B64EC2CB7EF5}" type="presParOf" srcId="{00029638-E91E-4D9B-8D4A-D086F79C6168}" destId="{C0A11301-05B6-4083-91C9-41D0F82A32E7}" srcOrd="5" destOrd="0" presId="urn:microsoft.com/office/officeart/2005/8/layout/radial2"/>
    <dgm:cxn modelId="{DD942D97-49BB-4198-9A7D-F8BB3EDC2BEF}" type="presParOf" srcId="{00029638-E91E-4D9B-8D4A-D086F79C6168}" destId="{E18E25AB-78A8-40E2-AE96-5368D7EE9144}" srcOrd="6" destOrd="0" presId="urn:microsoft.com/office/officeart/2005/8/layout/radial2"/>
    <dgm:cxn modelId="{C8BB0022-F96D-41E2-8350-BD763A1D0B93}" type="presParOf" srcId="{E18E25AB-78A8-40E2-AE96-5368D7EE9144}" destId="{CCB6AC07-262D-44EB-818E-0D74A699AE17}" srcOrd="0" destOrd="0" presId="urn:microsoft.com/office/officeart/2005/8/layout/radial2"/>
    <dgm:cxn modelId="{F635D274-E96F-4911-9498-4E6EC1DF3B13}" type="presParOf" srcId="{E18E25AB-78A8-40E2-AE96-5368D7EE9144}" destId="{9EEB6987-ED9D-44F3-8098-D25BCB63449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1009F1-BA15-48B8-B9E9-3AB89EE0DC61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37337F53-B322-4679-BFD9-5F0A7E1C76F1}">
      <dgm:prSet phldrT="[Text]" custT="1"/>
      <dgm:spPr>
        <a:solidFill>
          <a:srgbClr val="003C54"/>
        </a:solidFill>
      </dgm:spPr>
      <dgm:t>
        <a:bodyPr/>
        <a:lstStyle/>
        <a:p>
          <a:r>
            <a:rPr lang="en-US" sz="2400" dirty="0">
              <a:latin typeface="Arial Narrow" panose="020B0606020202030204" pitchFamily="34" charset="0"/>
            </a:rPr>
            <a:t>Vision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365E33F9-2169-4B93-A417-0C3AD37D3780}" type="parTrans" cxnId="{1E914E71-A1D7-4312-BAE6-7C808929773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1967853-8AB5-40AC-A1B2-87CC06F203FB}" type="sibTrans" cxnId="{1E914E71-A1D7-4312-BAE6-7C808929773C}">
      <dgm:prSet/>
      <dgm:spPr>
        <a:solidFill>
          <a:srgbClr val="003C54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08C2659-733E-4F2C-92A6-B47A4B1FFB5B}">
      <dgm:prSet phldrT="[Text]"/>
      <dgm:spPr>
        <a:solidFill>
          <a:srgbClr val="00658E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Goals &amp; Policies</a:t>
          </a:r>
        </a:p>
      </dgm:t>
    </dgm:pt>
    <dgm:pt modelId="{254B260E-360B-48F3-91E3-D509E3F3DB94}" type="parTrans" cxnId="{22B87C96-B4BC-4481-BFD5-794B1751919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94B439F-DE03-4AE9-9E00-B8AB315F8D8A}" type="sibTrans" cxnId="{22B87C96-B4BC-4481-BFD5-794B17519193}">
      <dgm:prSet/>
      <dgm:spPr>
        <a:solidFill>
          <a:srgbClr val="00658E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5B39CC4-8C1E-4CBE-B7CF-0FC53B27A73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Zoning</a:t>
          </a:r>
          <a:endParaRPr lang="en-US" sz="1700" dirty="0">
            <a:latin typeface="Arial Narrow" panose="020B0606020202030204" pitchFamily="34" charset="0"/>
          </a:endParaRPr>
        </a:p>
      </dgm:t>
    </dgm:pt>
    <dgm:pt modelId="{084D6C24-A284-4F7B-984B-5C938F5CC38B}" type="parTrans" cxnId="{5A3B2AC9-04CE-488A-8854-E1FFDB0F698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D044DEE-1891-458C-9B5E-1A0C1F126D48}" type="sibTrans" cxnId="{5A3B2AC9-04CE-488A-8854-E1FFDB0F698E}">
      <dgm:prSet/>
      <dgm:spPr>
        <a:solidFill>
          <a:srgbClr val="C00000"/>
        </a:solidFill>
      </dgm:spPr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E1561FB-0FAE-4941-85B6-B652DA5196C2}" type="pres">
      <dgm:prSet presAssocID="{811009F1-BA15-48B8-B9E9-3AB89EE0DC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084493-7CBF-40FF-80F1-3F6F5CB263C9}" type="pres">
      <dgm:prSet presAssocID="{37337F53-B322-4679-BFD9-5F0A7E1C76F1}" presName="gear1" presStyleLbl="node1" presStyleIdx="0" presStyleCnt="3">
        <dgm:presLayoutVars>
          <dgm:chMax val="1"/>
          <dgm:bulletEnabled val="1"/>
        </dgm:presLayoutVars>
      </dgm:prSet>
      <dgm:spPr/>
    </dgm:pt>
    <dgm:pt modelId="{AD167004-A76D-4F97-B1CD-D93EC4EDC091}" type="pres">
      <dgm:prSet presAssocID="{37337F53-B322-4679-BFD9-5F0A7E1C76F1}" presName="gear1srcNode" presStyleLbl="node1" presStyleIdx="0" presStyleCnt="3"/>
      <dgm:spPr/>
    </dgm:pt>
    <dgm:pt modelId="{012C506C-D51C-4BB1-872F-75A83023C9B6}" type="pres">
      <dgm:prSet presAssocID="{37337F53-B322-4679-BFD9-5F0A7E1C76F1}" presName="gear1dstNode" presStyleLbl="node1" presStyleIdx="0" presStyleCnt="3"/>
      <dgm:spPr/>
    </dgm:pt>
    <dgm:pt modelId="{D39F105A-0D83-40F3-A242-C032393DA517}" type="pres">
      <dgm:prSet presAssocID="{608C2659-733E-4F2C-92A6-B47A4B1FFB5B}" presName="gear2" presStyleLbl="node1" presStyleIdx="1" presStyleCnt="3">
        <dgm:presLayoutVars>
          <dgm:chMax val="1"/>
          <dgm:bulletEnabled val="1"/>
        </dgm:presLayoutVars>
      </dgm:prSet>
      <dgm:spPr/>
    </dgm:pt>
    <dgm:pt modelId="{6A1A5025-8DFB-4044-886B-A2389AF67385}" type="pres">
      <dgm:prSet presAssocID="{608C2659-733E-4F2C-92A6-B47A4B1FFB5B}" presName="gear2srcNode" presStyleLbl="node1" presStyleIdx="1" presStyleCnt="3"/>
      <dgm:spPr/>
    </dgm:pt>
    <dgm:pt modelId="{FD272539-7975-4463-B86D-42A105507B59}" type="pres">
      <dgm:prSet presAssocID="{608C2659-733E-4F2C-92A6-B47A4B1FFB5B}" presName="gear2dstNode" presStyleLbl="node1" presStyleIdx="1" presStyleCnt="3"/>
      <dgm:spPr/>
    </dgm:pt>
    <dgm:pt modelId="{D30CA25E-DC19-460C-A54F-8DC54E83DAEC}" type="pres">
      <dgm:prSet presAssocID="{A5B39CC4-8C1E-4CBE-B7CF-0FC53B27A73E}" presName="gear3" presStyleLbl="node1" presStyleIdx="2" presStyleCnt="3"/>
      <dgm:spPr/>
    </dgm:pt>
    <dgm:pt modelId="{BBF4DBE6-E5AD-4797-873F-38A5856006B5}" type="pres">
      <dgm:prSet presAssocID="{A5B39CC4-8C1E-4CBE-B7CF-0FC53B27A73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B14656B-4F23-4A4D-9C2A-896CA58DE44C}" type="pres">
      <dgm:prSet presAssocID="{A5B39CC4-8C1E-4CBE-B7CF-0FC53B27A73E}" presName="gear3srcNode" presStyleLbl="node1" presStyleIdx="2" presStyleCnt="3"/>
      <dgm:spPr/>
    </dgm:pt>
    <dgm:pt modelId="{99CC7C24-167B-4927-8F82-51844BA496FB}" type="pres">
      <dgm:prSet presAssocID="{A5B39CC4-8C1E-4CBE-B7CF-0FC53B27A73E}" presName="gear3dstNode" presStyleLbl="node1" presStyleIdx="2" presStyleCnt="3"/>
      <dgm:spPr/>
    </dgm:pt>
    <dgm:pt modelId="{F0C37F02-3698-4826-8E07-3C310B9FD720}" type="pres">
      <dgm:prSet presAssocID="{41967853-8AB5-40AC-A1B2-87CC06F203FB}" presName="connector1" presStyleLbl="sibTrans2D1" presStyleIdx="0" presStyleCnt="3"/>
      <dgm:spPr/>
    </dgm:pt>
    <dgm:pt modelId="{5F60F7BE-37B5-4596-B219-9A815D857E6A}" type="pres">
      <dgm:prSet presAssocID="{094B439F-DE03-4AE9-9E00-B8AB315F8D8A}" presName="connector2" presStyleLbl="sibTrans2D1" presStyleIdx="1" presStyleCnt="3"/>
      <dgm:spPr/>
    </dgm:pt>
    <dgm:pt modelId="{79C2350F-D095-4D1D-ADEC-6C08F177FB54}" type="pres">
      <dgm:prSet presAssocID="{ED044DEE-1891-458C-9B5E-1A0C1F126D48}" presName="connector3" presStyleLbl="sibTrans2D1" presStyleIdx="2" presStyleCnt="3"/>
      <dgm:spPr/>
    </dgm:pt>
  </dgm:ptLst>
  <dgm:cxnLst>
    <dgm:cxn modelId="{3C8E610E-DFCE-4472-AB58-1ED58C8A9BA8}" type="presOf" srcId="{608C2659-733E-4F2C-92A6-B47A4B1FFB5B}" destId="{D39F105A-0D83-40F3-A242-C032393DA517}" srcOrd="0" destOrd="0" presId="urn:microsoft.com/office/officeart/2005/8/layout/gear1"/>
    <dgm:cxn modelId="{884E0712-AF82-45A6-B1A4-D043A987E835}" type="presOf" srcId="{811009F1-BA15-48B8-B9E9-3AB89EE0DC61}" destId="{9E1561FB-0FAE-4941-85B6-B652DA5196C2}" srcOrd="0" destOrd="0" presId="urn:microsoft.com/office/officeart/2005/8/layout/gear1"/>
    <dgm:cxn modelId="{FDA2F515-38A6-4612-BFE6-B025C9352FB3}" type="presOf" srcId="{A5B39CC4-8C1E-4CBE-B7CF-0FC53B27A73E}" destId="{D30CA25E-DC19-460C-A54F-8DC54E83DAEC}" srcOrd="0" destOrd="0" presId="urn:microsoft.com/office/officeart/2005/8/layout/gear1"/>
    <dgm:cxn modelId="{499E2A21-F870-4BD2-8DA5-442818D63338}" type="presOf" srcId="{A5B39CC4-8C1E-4CBE-B7CF-0FC53B27A73E}" destId="{99CC7C24-167B-4927-8F82-51844BA496FB}" srcOrd="3" destOrd="0" presId="urn:microsoft.com/office/officeart/2005/8/layout/gear1"/>
    <dgm:cxn modelId="{A32C6A24-378F-408E-BD20-3634E19C4EDB}" type="presOf" srcId="{37337F53-B322-4679-BFD9-5F0A7E1C76F1}" destId="{AD167004-A76D-4F97-B1CD-D93EC4EDC091}" srcOrd="1" destOrd="0" presId="urn:microsoft.com/office/officeart/2005/8/layout/gear1"/>
    <dgm:cxn modelId="{33CE3E63-94C8-43B8-87ED-9D523586204D}" type="presOf" srcId="{608C2659-733E-4F2C-92A6-B47A4B1FFB5B}" destId="{FD272539-7975-4463-B86D-42A105507B59}" srcOrd="2" destOrd="0" presId="urn:microsoft.com/office/officeart/2005/8/layout/gear1"/>
    <dgm:cxn modelId="{1E914E71-A1D7-4312-BAE6-7C808929773C}" srcId="{811009F1-BA15-48B8-B9E9-3AB89EE0DC61}" destId="{37337F53-B322-4679-BFD9-5F0A7E1C76F1}" srcOrd="0" destOrd="0" parTransId="{365E33F9-2169-4B93-A417-0C3AD37D3780}" sibTransId="{41967853-8AB5-40AC-A1B2-87CC06F203FB}"/>
    <dgm:cxn modelId="{1713F692-24ED-45B6-88F2-4ED1654EC3D1}" type="presOf" srcId="{37337F53-B322-4679-BFD9-5F0A7E1C76F1}" destId="{012C506C-D51C-4BB1-872F-75A83023C9B6}" srcOrd="2" destOrd="0" presId="urn:microsoft.com/office/officeart/2005/8/layout/gear1"/>
    <dgm:cxn modelId="{22B87C96-B4BC-4481-BFD5-794B17519193}" srcId="{811009F1-BA15-48B8-B9E9-3AB89EE0DC61}" destId="{608C2659-733E-4F2C-92A6-B47A4B1FFB5B}" srcOrd="1" destOrd="0" parTransId="{254B260E-360B-48F3-91E3-D509E3F3DB94}" sibTransId="{094B439F-DE03-4AE9-9E00-B8AB315F8D8A}"/>
    <dgm:cxn modelId="{671F24A2-7011-4630-9D98-9873954448D4}" type="presOf" srcId="{608C2659-733E-4F2C-92A6-B47A4B1FFB5B}" destId="{6A1A5025-8DFB-4044-886B-A2389AF67385}" srcOrd="1" destOrd="0" presId="urn:microsoft.com/office/officeart/2005/8/layout/gear1"/>
    <dgm:cxn modelId="{86971CAA-3A8F-408F-B199-BBE8A2ACC2DB}" type="presOf" srcId="{37337F53-B322-4679-BFD9-5F0A7E1C76F1}" destId="{BE084493-7CBF-40FF-80F1-3F6F5CB263C9}" srcOrd="0" destOrd="0" presId="urn:microsoft.com/office/officeart/2005/8/layout/gear1"/>
    <dgm:cxn modelId="{D3AEAFB6-4812-4D69-B4E3-6C984E6F92DE}" type="presOf" srcId="{A5B39CC4-8C1E-4CBE-B7CF-0FC53B27A73E}" destId="{BBF4DBE6-E5AD-4797-873F-38A5856006B5}" srcOrd="1" destOrd="0" presId="urn:microsoft.com/office/officeart/2005/8/layout/gear1"/>
    <dgm:cxn modelId="{5A3B2AC9-04CE-488A-8854-E1FFDB0F698E}" srcId="{811009F1-BA15-48B8-B9E9-3AB89EE0DC61}" destId="{A5B39CC4-8C1E-4CBE-B7CF-0FC53B27A73E}" srcOrd="2" destOrd="0" parTransId="{084D6C24-A284-4F7B-984B-5C938F5CC38B}" sibTransId="{ED044DEE-1891-458C-9B5E-1A0C1F126D48}"/>
    <dgm:cxn modelId="{63FD51CC-E814-49DE-87C7-684A32F51410}" type="presOf" srcId="{094B439F-DE03-4AE9-9E00-B8AB315F8D8A}" destId="{5F60F7BE-37B5-4596-B219-9A815D857E6A}" srcOrd="0" destOrd="0" presId="urn:microsoft.com/office/officeart/2005/8/layout/gear1"/>
    <dgm:cxn modelId="{09706AD4-62C0-4671-B144-F32481185382}" type="presOf" srcId="{41967853-8AB5-40AC-A1B2-87CC06F203FB}" destId="{F0C37F02-3698-4826-8E07-3C310B9FD720}" srcOrd="0" destOrd="0" presId="urn:microsoft.com/office/officeart/2005/8/layout/gear1"/>
    <dgm:cxn modelId="{1C2A8DF4-DA2A-4C34-885E-7D8ACA5CB302}" type="presOf" srcId="{A5B39CC4-8C1E-4CBE-B7CF-0FC53B27A73E}" destId="{2B14656B-4F23-4A4D-9C2A-896CA58DE44C}" srcOrd="2" destOrd="0" presId="urn:microsoft.com/office/officeart/2005/8/layout/gear1"/>
    <dgm:cxn modelId="{F9F779FB-0581-4F4C-A463-40FCB4230B7B}" type="presOf" srcId="{ED044DEE-1891-458C-9B5E-1A0C1F126D48}" destId="{79C2350F-D095-4D1D-ADEC-6C08F177FB54}" srcOrd="0" destOrd="0" presId="urn:microsoft.com/office/officeart/2005/8/layout/gear1"/>
    <dgm:cxn modelId="{3AF6469C-4791-4B3F-9CBF-FD91B4B5C45C}" type="presParOf" srcId="{9E1561FB-0FAE-4941-85B6-B652DA5196C2}" destId="{BE084493-7CBF-40FF-80F1-3F6F5CB263C9}" srcOrd="0" destOrd="0" presId="urn:microsoft.com/office/officeart/2005/8/layout/gear1"/>
    <dgm:cxn modelId="{EF7A0FE9-2BF1-4BC9-9BCE-0D4EC263B829}" type="presParOf" srcId="{9E1561FB-0FAE-4941-85B6-B652DA5196C2}" destId="{AD167004-A76D-4F97-B1CD-D93EC4EDC091}" srcOrd="1" destOrd="0" presId="urn:microsoft.com/office/officeart/2005/8/layout/gear1"/>
    <dgm:cxn modelId="{35593BA8-26A7-4FD7-90C4-D400F3AD0284}" type="presParOf" srcId="{9E1561FB-0FAE-4941-85B6-B652DA5196C2}" destId="{012C506C-D51C-4BB1-872F-75A83023C9B6}" srcOrd="2" destOrd="0" presId="urn:microsoft.com/office/officeart/2005/8/layout/gear1"/>
    <dgm:cxn modelId="{FA996E01-8E6D-493D-B78D-0BB6064C119F}" type="presParOf" srcId="{9E1561FB-0FAE-4941-85B6-B652DA5196C2}" destId="{D39F105A-0D83-40F3-A242-C032393DA517}" srcOrd="3" destOrd="0" presId="urn:microsoft.com/office/officeart/2005/8/layout/gear1"/>
    <dgm:cxn modelId="{06CF3370-B3B3-4C12-BC8F-A6E79D904073}" type="presParOf" srcId="{9E1561FB-0FAE-4941-85B6-B652DA5196C2}" destId="{6A1A5025-8DFB-4044-886B-A2389AF67385}" srcOrd="4" destOrd="0" presId="urn:microsoft.com/office/officeart/2005/8/layout/gear1"/>
    <dgm:cxn modelId="{E1F83E77-05E2-4ED2-B2AB-B0896E457A77}" type="presParOf" srcId="{9E1561FB-0FAE-4941-85B6-B652DA5196C2}" destId="{FD272539-7975-4463-B86D-42A105507B59}" srcOrd="5" destOrd="0" presId="urn:microsoft.com/office/officeart/2005/8/layout/gear1"/>
    <dgm:cxn modelId="{87E814B0-FD18-44D5-8284-26E6568A2927}" type="presParOf" srcId="{9E1561FB-0FAE-4941-85B6-B652DA5196C2}" destId="{D30CA25E-DC19-460C-A54F-8DC54E83DAEC}" srcOrd="6" destOrd="0" presId="urn:microsoft.com/office/officeart/2005/8/layout/gear1"/>
    <dgm:cxn modelId="{5D7CFEC1-12AB-4218-9A88-E51A6C50C8C1}" type="presParOf" srcId="{9E1561FB-0FAE-4941-85B6-B652DA5196C2}" destId="{BBF4DBE6-E5AD-4797-873F-38A5856006B5}" srcOrd="7" destOrd="0" presId="urn:microsoft.com/office/officeart/2005/8/layout/gear1"/>
    <dgm:cxn modelId="{29425FF8-0A4D-446C-AC4C-5D4D3815C4FF}" type="presParOf" srcId="{9E1561FB-0FAE-4941-85B6-B652DA5196C2}" destId="{2B14656B-4F23-4A4D-9C2A-896CA58DE44C}" srcOrd="8" destOrd="0" presId="urn:microsoft.com/office/officeart/2005/8/layout/gear1"/>
    <dgm:cxn modelId="{6FE1A541-94B6-458A-969E-D10E94C28FCC}" type="presParOf" srcId="{9E1561FB-0FAE-4941-85B6-B652DA5196C2}" destId="{99CC7C24-167B-4927-8F82-51844BA496FB}" srcOrd="9" destOrd="0" presId="urn:microsoft.com/office/officeart/2005/8/layout/gear1"/>
    <dgm:cxn modelId="{AE62964E-EC47-4406-88C0-30488784D47B}" type="presParOf" srcId="{9E1561FB-0FAE-4941-85B6-B652DA5196C2}" destId="{F0C37F02-3698-4826-8E07-3C310B9FD720}" srcOrd="10" destOrd="0" presId="urn:microsoft.com/office/officeart/2005/8/layout/gear1"/>
    <dgm:cxn modelId="{2750EF5E-09BC-40A7-8E76-A8D3E283A2AA}" type="presParOf" srcId="{9E1561FB-0FAE-4941-85B6-B652DA5196C2}" destId="{5F60F7BE-37B5-4596-B219-9A815D857E6A}" srcOrd="11" destOrd="0" presId="urn:microsoft.com/office/officeart/2005/8/layout/gear1"/>
    <dgm:cxn modelId="{55DF1A9D-7193-4234-9DAE-C0CE8C5A831A}" type="presParOf" srcId="{9E1561FB-0FAE-4941-85B6-B652DA5196C2}" destId="{79C2350F-D095-4D1D-ADEC-6C08F177FB5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BB892-40E4-4E06-B8E2-8BD2390530A4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DA317D-1848-47BE-B997-2DC073B39E47}">
      <dgm:prSet phldrT="[Text]" custT="1"/>
      <dgm:spPr>
        <a:solidFill>
          <a:srgbClr val="60006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Overlay Zones</a:t>
          </a:r>
        </a:p>
      </dgm:t>
    </dgm:pt>
    <dgm:pt modelId="{1E95DBA2-F535-4CB8-A1EF-20A30C52D532}" type="par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A9A2332-F4DD-4D00-9663-541D01D5DC18}" type="sibTrans" cxnId="{04A4441E-B7B6-41F0-8020-A26824BAB59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B5C38AD-D29E-4DA6-95A0-3BAA9A439F07}">
      <dgm:prSet phldrT="[Text]" custT="1"/>
      <dgm:spPr>
        <a:solidFill>
          <a:schemeClr val="bg1">
            <a:alpha val="90000"/>
          </a:schemeClr>
        </a:solidFill>
        <a:ln>
          <a:solidFill>
            <a:srgbClr val="600060"/>
          </a:solidFill>
        </a:ln>
      </dgm:spPr>
      <dgm:t>
        <a:bodyPr anchor="ctr"/>
        <a:lstStyle/>
        <a:p>
          <a:r>
            <a:rPr lang="en-US" sz="20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gm:t>
    </dgm:pt>
    <dgm:pt modelId="{C8EDB251-C1C1-4CA8-94C3-2B3EFF64ED49}" type="par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1FB5ACC9-01E9-4B72-819F-5A2862E48B17}" type="sibTrans" cxnId="{6BB3C2C0-C071-4034-95AE-AD7825623B57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CDFD8ED2-4C7A-4A5B-97D1-772F738105A3}">
      <dgm:prSet phldrT="[Text]" custT="1"/>
      <dgm:spPr>
        <a:solidFill>
          <a:srgbClr val="610000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Context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AAB11BD2-46C8-4FD4-A88D-C69E52F89DDA}" type="par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E9D8CB72-2DBB-4D29-864A-C80D8F41D213}" type="sibTrans" cxnId="{0401382E-E9C2-4FE0-AE02-EA31804CD935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D1511D7-23E6-45B1-9CA5-CF7BC22223A2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Incentives</a:t>
          </a:r>
        </a:p>
      </dgm:t>
    </dgm:pt>
    <dgm:pt modelId="{1543C3F7-E0BA-4B2F-9709-055F2F52C4F2}" type="par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424276BC-51A8-46FA-ACAC-FEB78C389EAB}" type="sibTrans" cxnId="{823AC4C4-C71E-4F45-9151-04C408ABB164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D6DC28A7-0230-48DD-A01B-11F4A351D1EA}">
      <dgm:prSet phldrT="[Text]" custT="1"/>
      <dgm:spPr>
        <a:solidFill>
          <a:srgbClr val="2E9191"/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Zoning</a:t>
          </a:r>
          <a:endParaRPr lang="en-US" sz="2400" dirty="0">
            <a:latin typeface="Arial Narrow" panose="020B0606020202030204" pitchFamily="34" charset="0"/>
          </a:endParaRPr>
        </a:p>
      </dgm:t>
    </dgm:pt>
    <dgm:pt modelId="{134015DF-B5CB-4CF4-AFDA-1503184BA22F}" type="par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00FE6564-41C9-4D93-A0E7-BE6EBD1D678D}" type="sibTrans" cxnId="{D692F9EC-2495-40A1-9A86-A3DE8F1B3E1A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70C1C70D-2C97-4B86-8C20-238BC3838622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Residential</a:t>
          </a:r>
        </a:p>
      </dgm:t>
    </dgm:pt>
    <dgm:pt modelId="{03EDE429-B55C-4026-B873-4BBDE6D89B4A}" type="par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6009A5D-E555-4292-A02E-55CCA50C010F}" type="sibTrans" cxnId="{D0EB94FB-6F0E-4EEA-9180-AC84E37DCF5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F1A6BD54-E23F-4F79-9A5E-9E0F5127A661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Mixed-use</a:t>
          </a:r>
        </a:p>
      </dgm:t>
    </dgm:pt>
    <dgm:pt modelId="{938FBFE1-4E62-4DB1-B6D0-299E9BB1A213}" type="par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6B7E4012-4EEF-4B5B-BFBB-55726ABB706C}" type="sibTrans" cxnId="{3A56F3A3-88D1-4476-B54F-EFE7A29DB24F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3E527AD4-2B94-4AF7-8AB0-FB4DA6111FFC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Non-residential</a:t>
          </a:r>
        </a:p>
      </dgm:t>
    </dgm:pt>
    <dgm:pt modelId="{A489F857-A0C2-41A3-BBF5-B546E259A695}" type="par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5FB0EB63-6A41-4979-913F-E9C8DBF69808}" type="sibTrans" cxnId="{C3C5307B-9EA8-44A8-A44B-606FA8D47C41}">
      <dgm:prSet/>
      <dgm:spPr/>
      <dgm:t>
        <a:bodyPr/>
        <a:lstStyle/>
        <a:p>
          <a:endParaRPr lang="en-US" sz="1600">
            <a:latin typeface="Arial Narrow" panose="020B0606020202030204" pitchFamily="34" charset="0"/>
          </a:endParaRPr>
        </a:p>
      </dgm:t>
    </dgm:pt>
    <dgm:pt modelId="{227F7F1C-9691-4B41-82ED-678200B2563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AE941BE7-846A-4EFB-AE46-DEEF448B0EBC}" type="parTrans" cxnId="{DBE6D7E5-04DD-4942-A61D-988FF5FF92BE}">
      <dgm:prSet/>
      <dgm:spPr/>
      <dgm:t>
        <a:bodyPr/>
        <a:lstStyle/>
        <a:p>
          <a:endParaRPr lang="en-US" sz="1600"/>
        </a:p>
      </dgm:t>
    </dgm:pt>
    <dgm:pt modelId="{63FC01DD-2C05-4426-B39B-022CF827287E}" type="sibTrans" cxnId="{DBE6D7E5-04DD-4942-A61D-988FF5FF92BE}">
      <dgm:prSet/>
      <dgm:spPr/>
      <dgm:t>
        <a:bodyPr/>
        <a:lstStyle/>
        <a:p>
          <a:endParaRPr lang="en-US" sz="1600"/>
        </a:p>
      </dgm:t>
    </dgm:pt>
    <dgm:pt modelId="{B4447DED-F327-4632-8597-2B9BFA4D9138}">
      <dgm:prSet phldrT="[Text]" custT="1"/>
      <dgm:spPr>
        <a:solidFill>
          <a:srgbClr val="F05E01">
            <a:alpha val="81961"/>
          </a:srgbClr>
        </a:solidFill>
        <a:ln>
          <a:noFill/>
        </a:ln>
      </dgm:spPr>
      <dgm:t>
        <a:bodyPr/>
        <a:lstStyle/>
        <a:p>
          <a:r>
            <a:rPr lang="en-US" sz="3200" dirty="0">
              <a:latin typeface="Arial Narrow" panose="020B0606020202030204" pitchFamily="34" charset="0"/>
            </a:rPr>
            <a:t>Centers &amp;  Corridors</a:t>
          </a:r>
          <a:endParaRPr lang="en-US" sz="3200" dirty="0"/>
        </a:p>
      </dgm:t>
    </dgm:pt>
    <dgm:pt modelId="{0C56AE30-93B3-4DCF-BCBB-2652DFC20717}" type="parTrans" cxnId="{5D30CC9D-8963-4A0E-AEBF-33E5719E0213}">
      <dgm:prSet/>
      <dgm:spPr/>
      <dgm:t>
        <a:bodyPr/>
        <a:lstStyle/>
        <a:p>
          <a:endParaRPr lang="en-US" sz="1600"/>
        </a:p>
      </dgm:t>
    </dgm:pt>
    <dgm:pt modelId="{4CFB5B5D-5C39-487D-8C07-E407507C1A4B}" type="sibTrans" cxnId="{5D30CC9D-8963-4A0E-AEBF-33E5719E0213}">
      <dgm:prSet/>
      <dgm:spPr/>
      <dgm:t>
        <a:bodyPr/>
        <a:lstStyle/>
        <a:p>
          <a:endParaRPr lang="en-US" sz="1600"/>
        </a:p>
      </dgm:t>
    </dgm:pt>
    <dgm:pt modelId="{4030E1D8-00AF-4640-B09D-B16CDA847E67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Small-area &amp; Area of Consistency rules</a:t>
          </a:r>
        </a:p>
      </dgm:t>
    </dgm:pt>
    <dgm:pt modelId="{A8CA7F1D-1864-4351-B99C-173201ECEC39}" type="parTrans" cxnId="{41951E14-DFE4-4727-9EDA-430DEF434AE9}">
      <dgm:prSet/>
      <dgm:spPr/>
      <dgm:t>
        <a:bodyPr/>
        <a:lstStyle/>
        <a:p>
          <a:endParaRPr lang="en-US" sz="1600"/>
        </a:p>
      </dgm:t>
    </dgm:pt>
    <dgm:pt modelId="{1A8AFAE2-0F3D-4140-A687-A53735743516}" type="sibTrans" cxnId="{41951E14-DFE4-4727-9EDA-430DEF434AE9}">
      <dgm:prSet/>
      <dgm:spPr/>
      <dgm:t>
        <a:bodyPr/>
        <a:lstStyle/>
        <a:p>
          <a:endParaRPr lang="en-US" sz="1600"/>
        </a:p>
      </dgm:t>
    </dgm:pt>
    <dgm:pt modelId="{7BD25923-6441-4430-BDBB-CB7FBA76370C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Distance separations</a:t>
          </a:r>
        </a:p>
      </dgm:t>
    </dgm:pt>
    <dgm:pt modelId="{F7A62F58-B6F7-4FC1-9022-7AD08F9AC48B}" type="parTrans" cxnId="{0F8591B7-2466-4AF1-8FB8-5052651E71CA}">
      <dgm:prSet/>
      <dgm:spPr/>
      <dgm:t>
        <a:bodyPr/>
        <a:lstStyle/>
        <a:p>
          <a:endParaRPr lang="en-US" sz="1600"/>
        </a:p>
      </dgm:t>
    </dgm:pt>
    <dgm:pt modelId="{0EDDBD63-C550-4239-9AD1-8056BB1752F9}" type="sibTrans" cxnId="{0F8591B7-2466-4AF1-8FB8-5052651E71CA}">
      <dgm:prSet/>
      <dgm:spPr/>
      <dgm:t>
        <a:bodyPr/>
        <a:lstStyle/>
        <a:p>
          <a:endParaRPr lang="en-US" sz="1600"/>
        </a:p>
      </dgm:t>
    </dgm:pt>
    <dgm:pt modelId="{F981CFC3-58EA-4D6C-9733-56F0491C1500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Proximity to residential</a:t>
          </a:r>
        </a:p>
      </dgm:t>
    </dgm:pt>
    <dgm:pt modelId="{10600214-22A2-4FB1-A46A-A2DA19B04402}" type="parTrans" cxnId="{ABF76B4D-B827-4AB8-A770-50B7970307A6}">
      <dgm:prSet/>
      <dgm:spPr/>
      <dgm:t>
        <a:bodyPr/>
        <a:lstStyle/>
        <a:p>
          <a:endParaRPr lang="en-US" sz="1600"/>
        </a:p>
      </dgm:t>
    </dgm:pt>
    <dgm:pt modelId="{CD84104D-CAD4-46C9-97AD-A6E1D58AD255}" type="sibTrans" cxnId="{ABF76B4D-B827-4AB8-A770-50B7970307A6}">
      <dgm:prSet/>
      <dgm:spPr/>
      <dgm:t>
        <a:bodyPr/>
        <a:lstStyle/>
        <a:p>
          <a:endParaRPr lang="en-US" sz="1600"/>
        </a:p>
      </dgm:t>
    </dgm:pt>
    <dgm:pt modelId="{A5545C5D-5604-4499-B504-5D0D534E91FA}">
      <dgm:prSet phldrT="[Text]" custT="1"/>
      <dgm:spPr>
        <a:solidFill>
          <a:schemeClr val="bg1">
            <a:alpha val="90000"/>
          </a:schemeClr>
        </a:solidFill>
        <a:ln>
          <a:solidFill>
            <a:srgbClr val="2E9191"/>
          </a:solidFill>
        </a:ln>
      </dgm:spPr>
      <dgm:t>
        <a:bodyPr anchor="ctr"/>
        <a:lstStyle/>
        <a:p>
          <a:pPr>
            <a:spcAft>
              <a:spcPts val="0"/>
            </a:spcAft>
          </a:pPr>
          <a:r>
            <a:rPr lang="en-US" sz="2000" dirty="0">
              <a:latin typeface="Arial Narrow" panose="020B0606020202030204" pitchFamily="34" charset="0"/>
            </a:rPr>
            <a:t>Planned Development</a:t>
          </a:r>
        </a:p>
      </dgm:t>
    </dgm:pt>
    <dgm:pt modelId="{4B5B4096-44DA-4778-BD40-C4E0C451B7C6}" type="parTrans" cxnId="{3549FB38-D456-4E71-9403-6AF2A15EA336}">
      <dgm:prSet/>
      <dgm:spPr/>
      <dgm:t>
        <a:bodyPr/>
        <a:lstStyle/>
        <a:p>
          <a:endParaRPr lang="en-US" sz="1600"/>
        </a:p>
      </dgm:t>
    </dgm:pt>
    <dgm:pt modelId="{D8F0EB32-6003-454F-A485-569866A55A32}" type="sibTrans" cxnId="{3549FB38-D456-4E71-9403-6AF2A15EA336}">
      <dgm:prSet/>
      <dgm:spPr/>
      <dgm:t>
        <a:bodyPr/>
        <a:lstStyle/>
        <a:p>
          <a:endParaRPr lang="en-US" sz="1600"/>
        </a:p>
      </dgm:t>
    </dgm:pt>
    <dgm:pt modelId="{0FCCABE7-20F9-42ED-9D1A-EDEED3E00209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Development types</a:t>
          </a:r>
        </a:p>
      </dgm:t>
    </dgm:pt>
    <dgm:pt modelId="{478FBDE5-48AE-463C-8E01-470468FBD412}" type="parTrans" cxnId="{03FDCE18-CD76-4A82-AFB5-73E9F0DC36D7}">
      <dgm:prSet/>
      <dgm:spPr/>
      <dgm:t>
        <a:bodyPr/>
        <a:lstStyle/>
        <a:p>
          <a:endParaRPr lang="en-US"/>
        </a:p>
      </dgm:t>
    </dgm:pt>
    <dgm:pt modelId="{B02998B5-F979-4CB4-88A2-143658C273F2}" type="sibTrans" cxnId="{03FDCE18-CD76-4A82-AFB5-73E9F0DC36D7}">
      <dgm:prSet/>
      <dgm:spPr/>
      <dgm:t>
        <a:bodyPr/>
        <a:lstStyle/>
        <a:p>
          <a:endParaRPr lang="en-US"/>
        </a:p>
      </dgm:t>
    </dgm:pt>
    <dgm:pt modelId="{2C105D8D-4FBE-4AC5-8120-806403525C1F}">
      <dgm:prSet phldrT="[Text]" custT="1"/>
      <dgm:spPr>
        <a:solidFill>
          <a:schemeClr val="bg1"/>
        </a:solidFill>
        <a:ln>
          <a:solidFill>
            <a:srgbClr val="610000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Uses</a:t>
          </a:r>
        </a:p>
      </dgm:t>
    </dgm:pt>
    <dgm:pt modelId="{FA9714C8-D12D-4E31-90E8-B9CA7CFBBD80}" type="parTrans" cxnId="{CC501185-4D4B-402A-A81F-C6905D3652AC}">
      <dgm:prSet/>
      <dgm:spPr/>
      <dgm:t>
        <a:bodyPr/>
        <a:lstStyle/>
        <a:p>
          <a:endParaRPr lang="en-US"/>
        </a:p>
      </dgm:t>
    </dgm:pt>
    <dgm:pt modelId="{77382229-720E-4975-818E-DAD5BAF4D437}" type="sibTrans" cxnId="{CC501185-4D4B-402A-A81F-C6905D3652AC}">
      <dgm:prSet/>
      <dgm:spPr/>
      <dgm:t>
        <a:bodyPr/>
        <a:lstStyle/>
        <a:p>
          <a:endParaRPr lang="en-US"/>
        </a:p>
      </dgm:t>
    </dgm:pt>
    <dgm:pt modelId="{2996C66E-2280-45BF-ADB4-A08536A5F165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Building design standards</a:t>
          </a:r>
        </a:p>
      </dgm:t>
    </dgm:pt>
    <dgm:pt modelId="{FEEF6E3A-4691-4E0D-8D07-341F23762BAC}" type="parTrans" cxnId="{558BE5FA-EA53-40ED-B839-E3AC1CBD5D40}">
      <dgm:prSet/>
      <dgm:spPr/>
      <dgm:t>
        <a:bodyPr/>
        <a:lstStyle/>
        <a:p>
          <a:endParaRPr lang="en-US"/>
        </a:p>
      </dgm:t>
    </dgm:pt>
    <dgm:pt modelId="{D08F38AB-C942-4B2E-95E1-3F8982F0D0C2}" type="sibTrans" cxnId="{558BE5FA-EA53-40ED-B839-E3AC1CBD5D40}">
      <dgm:prSet/>
      <dgm:spPr/>
      <dgm:t>
        <a:bodyPr/>
        <a:lstStyle/>
        <a:p>
          <a:endParaRPr lang="en-US"/>
        </a:p>
      </dgm:t>
    </dgm:pt>
    <dgm:pt modelId="{B03196E0-E781-4FC7-A5E9-F6C40ECE839A}">
      <dgm:prSet phldrT="[Text]" custT="1"/>
      <dgm:spPr>
        <a:solidFill>
          <a:schemeClr val="bg1">
            <a:alpha val="90000"/>
          </a:schemeClr>
        </a:solidFill>
        <a:ln>
          <a:solidFill>
            <a:srgbClr val="F05E01"/>
          </a:solidFill>
        </a:ln>
      </dgm:spPr>
      <dgm:t>
        <a:bodyPr anchor="ctr"/>
        <a:lstStyle/>
        <a:p>
          <a:r>
            <a:rPr lang="en-US" sz="2000" dirty="0">
              <a:latin typeface="Arial Narrow" panose="020B0606020202030204" pitchFamily="34" charset="0"/>
            </a:rPr>
            <a:t>Edge buffers</a:t>
          </a:r>
        </a:p>
      </dgm:t>
    </dgm:pt>
    <dgm:pt modelId="{1490BD8C-A279-4EF4-A83D-18CFC875D79D}" type="parTrans" cxnId="{555F778F-82A5-4C9E-98B1-D2520BF50A1E}">
      <dgm:prSet/>
      <dgm:spPr/>
      <dgm:t>
        <a:bodyPr/>
        <a:lstStyle/>
        <a:p>
          <a:endParaRPr lang="en-US"/>
        </a:p>
      </dgm:t>
    </dgm:pt>
    <dgm:pt modelId="{4778F97D-1219-4641-8758-59AEE489FF90}" type="sibTrans" cxnId="{555F778F-82A5-4C9E-98B1-D2520BF50A1E}">
      <dgm:prSet/>
      <dgm:spPr/>
      <dgm:t>
        <a:bodyPr/>
        <a:lstStyle/>
        <a:p>
          <a:endParaRPr lang="en-US"/>
        </a:p>
      </dgm:t>
    </dgm:pt>
    <dgm:pt modelId="{ADA5FCCE-A210-491F-BD0E-0683FDF303E2}" type="pres">
      <dgm:prSet presAssocID="{AE2BB892-40E4-4E06-B8E2-8BD2390530A4}" presName="Name0" presStyleCnt="0">
        <dgm:presLayoutVars>
          <dgm:dir/>
          <dgm:animLvl val="lvl"/>
          <dgm:resizeHandles/>
        </dgm:presLayoutVars>
      </dgm:prSet>
      <dgm:spPr/>
    </dgm:pt>
    <dgm:pt modelId="{337AF081-9141-4DF1-B519-D8368362B446}" type="pres">
      <dgm:prSet presAssocID="{B3DA317D-1848-47BE-B997-2DC073B39E47}" presName="linNode" presStyleCnt="0"/>
      <dgm:spPr/>
    </dgm:pt>
    <dgm:pt modelId="{61F73227-A1E2-43E4-B03B-DE8F62751157}" type="pres">
      <dgm:prSet presAssocID="{B3DA317D-1848-47BE-B997-2DC073B39E47}" presName="parentShp" presStyleLbl="node1" presStyleIdx="0" presStyleCnt="4" custLinFactNeighborX="-6007">
        <dgm:presLayoutVars>
          <dgm:bulletEnabled val="1"/>
        </dgm:presLayoutVars>
      </dgm:prSet>
      <dgm:spPr/>
    </dgm:pt>
    <dgm:pt modelId="{9F396F3D-2C26-4EE8-95CE-701A6A5583BD}" type="pres">
      <dgm:prSet presAssocID="{B3DA317D-1848-47BE-B997-2DC073B39E47}" presName="childShp" presStyleLbl="bgAccFollowNode1" presStyleIdx="0" presStyleCnt="4" custScaleX="94412" custScaleY="88087" custLinFactNeighborX="3840">
        <dgm:presLayoutVars>
          <dgm:bulletEnabled val="1"/>
        </dgm:presLayoutVars>
      </dgm:prSet>
      <dgm:spPr>
        <a:prstGeom prst="roundRect">
          <a:avLst/>
        </a:prstGeom>
      </dgm:spPr>
    </dgm:pt>
    <dgm:pt modelId="{0E84C36C-3DD6-4F6F-A71E-A4B05F6745B5}" type="pres">
      <dgm:prSet presAssocID="{4A9A2332-F4DD-4D00-9663-541D01D5DC18}" presName="spacing" presStyleCnt="0"/>
      <dgm:spPr/>
    </dgm:pt>
    <dgm:pt modelId="{13D879B4-A3D6-4CF8-984D-DE430D84EDE4}" type="pres">
      <dgm:prSet presAssocID="{CDFD8ED2-4C7A-4A5B-97D1-772F738105A3}" presName="linNode" presStyleCnt="0"/>
      <dgm:spPr/>
    </dgm:pt>
    <dgm:pt modelId="{56E8D545-3920-484F-AC4F-133E3BA7598B}" type="pres">
      <dgm:prSet presAssocID="{CDFD8ED2-4C7A-4A5B-97D1-772F738105A3}" presName="parentShp" presStyleLbl="node1" presStyleIdx="1" presStyleCnt="4" custScaleY="195484" custLinFactNeighborX="-6674">
        <dgm:presLayoutVars>
          <dgm:bulletEnabled val="1"/>
        </dgm:presLayoutVars>
      </dgm:prSet>
      <dgm:spPr/>
    </dgm:pt>
    <dgm:pt modelId="{A93EE4DF-F0B4-4190-8FB0-B75FCEEFCE6A}" type="pres">
      <dgm:prSet presAssocID="{CDFD8ED2-4C7A-4A5B-97D1-772F738105A3}" presName="childShp" presStyleLbl="bgAccFollowNode1" presStyleIdx="1" presStyleCnt="4" custScaleX="95128" custScaleY="192073" custLinFactNeighborX="2962">
        <dgm:presLayoutVars>
          <dgm:bulletEnabled val="1"/>
        </dgm:presLayoutVars>
      </dgm:prSet>
      <dgm:spPr>
        <a:prstGeom prst="roundRect">
          <a:avLst/>
        </a:prstGeom>
      </dgm:spPr>
    </dgm:pt>
    <dgm:pt modelId="{1976A0BC-62D9-47A5-946A-A2DE236EB4CB}" type="pres">
      <dgm:prSet presAssocID="{E9D8CB72-2DBB-4D29-864A-C80D8F41D213}" presName="spacing" presStyleCnt="0"/>
      <dgm:spPr/>
    </dgm:pt>
    <dgm:pt modelId="{85BF5870-3AEE-489F-8E7A-0E91A9BF7088}" type="pres">
      <dgm:prSet presAssocID="{B4447DED-F327-4632-8597-2B9BFA4D9138}" presName="linNode" presStyleCnt="0"/>
      <dgm:spPr/>
    </dgm:pt>
    <dgm:pt modelId="{EAA10C2F-B7CD-4014-A54A-FB1A66BE3BC2}" type="pres">
      <dgm:prSet presAssocID="{B4447DED-F327-4632-8597-2B9BFA4D9138}" presName="parentShp" presStyleLbl="node1" presStyleIdx="2" presStyleCnt="4" custLinFactNeighborX="-6592">
        <dgm:presLayoutVars>
          <dgm:bulletEnabled val="1"/>
        </dgm:presLayoutVars>
      </dgm:prSet>
      <dgm:spPr/>
    </dgm:pt>
    <dgm:pt modelId="{9875930E-C9CD-4ADF-A001-DD0941D574DD}" type="pres">
      <dgm:prSet presAssocID="{B4447DED-F327-4632-8597-2B9BFA4D9138}" presName="childShp" presStyleLbl="bgAccFollowNode1" presStyleIdx="2" presStyleCnt="4" custScaleX="95128" custLinFactNeighborX="3773" custLinFactNeighborY="-980">
        <dgm:presLayoutVars>
          <dgm:bulletEnabled val="1"/>
        </dgm:presLayoutVars>
      </dgm:prSet>
      <dgm:spPr>
        <a:prstGeom prst="roundRect">
          <a:avLst/>
        </a:prstGeom>
      </dgm:spPr>
    </dgm:pt>
    <dgm:pt modelId="{068F7DF6-AA3E-4988-84A4-499F9F39DB9D}" type="pres">
      <dgm:prSet presAssocID="{4CFB5B5D-5C39-487D-8C07-E407507C1A4B}" presName="spacing" presStyleCnt="0"/>
      <dgm:spPr/>
    </dgm:pt>
    <dgm:pt modelId="{9D63C946-E0FA-49EC-BAB3-1EDD1C3C041A}" type="pres">
      <dgm:prSet presAssocID="{D6DC28A7-0230-48DD-A01B-11F4A351D1EA}" presName="linNode" presStyleCnt="0"/>
      <dgm:spPr/>
    </dgm:pt>
    <dgm:pt modelId="{A1877073-10AC-4228-8B67-B8177AD4751F}" type="pres">
      <dgm:prSet presAssocID="{D6DC28A7-0230-48DD-A01B-11F4A351D1EA}" presName="parentShp" presStyleLbl="node1" presStyleIdx="3" presStyleCnt="4" custScaleY="130487" custLinFactNeighborX="-6674">
        <dgm:presLayoutVars>
          <dgm:bulletEnabled val="1"/>
        </dgm:presLayoutVars>
      </dgm:prSet>
      <dgm:spPr/>
    </dgm:pt>
    <dgm:pt modelId="{E52727E0-2C6B-46C7-A8B3-DD12F7B0B5AB}" type="pres">
      <dgm:prSet presAssocID="{D6DC28A7-0230-48DD-A01B-11F4A351D1EA}" presName="childShp" presStyleLbl="bgAccFollowNode1" presStyleIdx="3" presStyleCnt="4" custScaleX="95128" custScaleY="119729" custLinFactNeighborX="390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1951E14-DFE4-4727-9EDA-430DEF434AE9}" srcId="{CDFD8ED2-4C7A-4A5B-97D1-772F738105A3}" destId="{4030E1D8-00AF-4640-B09D-B16CDA847E67}" srcOrd="1" destOrd="0" parTransId="{A8CA7F1D-1864-4351-B99C-173201ECEC39}" sibTransId="{1A8AFAE2-0F3D-4140-A687-A53735743516}"/>
    <dgm:cxn modelId="{21168A17-2681-42BF-B103-4B4126A1B55C}" type="presOf" srcId="{3E527AD4-2B94-4AF7-8AB0-FB4DA6111FFC}" destId="{E52727E0-2C6B-46C7-A8B3-DD12F7B0B5AB}" srcOrd="0" destOrd="2" presId="urn:microsoft.com/office/officeart/2005/8/layout/vList6"/>
    <dgm:cxn modelId="{03FDCE18-CD76-4A82-AFB5-73E9F0DC36D7}" srcId="{CDFD8ED2-4C7A-4A5B-97D1-772F738105A3}" destId="{0FCCABE7-20F9-42ED-9D1A-EDEED3E00209}" srcOrd="5" destOrd="0" parTransId="{478FBDE5-48AE-463C-8E01-470468FBD412}" sibTransId="{B02998B5-F979-4CB4-88A2-143658C273F2}"/>
    <dgm:cxn modelId="{BBB67E19-5913-49C4-9887-6171780AAB54}" type="presOf" srcId="{2996C66E-2280-45BF-ADB4-A08536A5F165}" destId="{9875930E-C9CD-4ADF-A001-DD0941D574DD}" srcOrd="0" destOrd="1" presId="urn:microsoft.com/office/officeart/2005/8/layout/vList6"/>
    <dgm:cxn modelId="{B03C3E1A-D151-4FC6-BD3E-13910D42C32A}" type="presOf" srcId="{2C105D8D-4FBE-4AC5-8120-806403525C1F}" destId="{A93EE4DF-F0B4-4190-8FB0-B75FCEEFCE6A}" srcOrd="0" destOrd="4" presId="urn:microsoft.com/office/officeart/2005/8/layout/vList6"/>
    <dgm:cxn modelId="{04A4441E-B7B6-41F0-8020-A26824BAB591}" srcId="{AE2BB892-40E4-4E06-B8E2-8BD2390530A4}" destId="{B3DA317D-1848-47BE-B997-2DC073B39E47}" srcOrd="0" destOrd="0" parTransId="{1E95DBA2-F535-4CB8-A1EF-20A30C52D532}" sibTransId="{4A9A2332-F4DD-4D00-9663-541D01D5DC18}"/>
    <dgm:cxn modelId="{A27BDF20-7F4D-436D-916D-7CF9BC115885}" type="presOf" srcId="{D6DC28A7-0230-48DD-A01B-11F4A351D1EA}" destId="{A1877073-10AC-4228-8B67-B8177AD4751F}" srcOrd="0" destOrd="0" presId="urn:microsoft.com/office/officeart/2005/8/layout/vList6"/>
    <dgm:cxn modelId="{0401382E-E9C2-4FE0-AE02-EA31804CD935}" srcId="{AE2BB892-40E4-4E06-B8E2-8BD2390530A4}" destId="{CDFD8ED2-4C7A-4A5B-97D1-772F738105A3}" srcOrd="1" destOrd="0" parTransId="{AAB11BD2-46C8-4FD4-A88D-C69E52F89DDA}" sibTransId="{E9D8CB72-2DBB-4D29-864A-C80D8F41D213}"/>
    <dgm:cxn modelId="{9EB14831-9516-4FD7-BBC4-0326C217ABE1}" type="presOf" srcId="{AE2BB892-40E4-4E06-B8E2-8BD2390530A4}" destId="{ADA5FCCE-A210-491F-BD0E-0683FDF303E2}" srcOrd="0" destOrd="0" presId="urn:microsoft.com/office/officeart/2005/8/layout/vList6"/>
    <dgm:cxn modelId="{3549FB38-D456-4E71-9403-6AF2A15EA336}" srcId="{D6DC28A7-0230-48DD-A01B-11F4A351D1EA}" destId="{A5545C5D-5604-4499-B504-5D0D534E91FA}" srcOrd="3" destOrd="0" parTransId="{4B5B4096-44DA-4778-BD40-C4E0C451B7C6}" sibTransId="{D8F0EB32-6003-454F-A485-569866A55A32}"/>
    <dgm:cxn modelId="{45177F43-5D55-4574-8438-10D93213084A}" type="presOf" srcId="{B3DA317D-1848-47BE-B997-2DC073B39E47}" destId="{61F73227-A1E2-43E4-B03B-DE8F62751157}" srcOrd="0" destOrd="0" presId="urn:microsoft.com/office/officeart/2005/8/layout/vList6"/>
    <dgm:cxn modelId="{ABF76B4D-B827-4AB8-A770-50B7970307A6}" srcId="{CDFD8ED2-4C7A-4A5B-97D1-772F738105A3}" destId="{F981CFC3-58EA-4D6C-9733-56F0491C1500}" srcOrd="3" destOrd="0" parTransId="{10600214-22A2-4FB1-A46A-A2DA19B04402}" sibTransId="{CD84104D-CAD4-46C9-97AD-A6E1D58AD255}"/>
    <dgm:cxn modelId="{351F0F72-4892-408E-A852-C1D5958D85AC}" type="presOf" srcId="{7BD25923-6441-4430-BDBB-CB7FBA76370C}" destId="{A93EE4DF-F0B4-4190-8FB0-B75FCEEFCE6A}" srcOrd="0" destOrd="2" presId="urn:microsoft.com/office/officeart/2005/8/layout/vList6"/>
    <dgm:cxn modelId="{6CF37056-08C6-4308-9C17-58D7B2DB8C19}" type="presOf" srcId="{B03196E0-E781-4FC7-A5E9-F6C40ECE839A}" destId="{9875930E-C9CD-4ADF-A001-DD0941D574DD}" srcOrd="0" destOrd="2" presId="urn:microsoft.com/office/officeart/2005/8/layout/vList6"/>
    <dgm:cxn modelId="{0D178177-5DCB-47C5-A5AA-77D407873FBE}" type="presOf" srcId="{227F7F1C-9691-4B41-82ED-678200B2563C}" destId="{A93EE4DF-F0B4-4190-8FB0-B75FCEEFCE6A}" srcOrd="0" destOrd="0" presId="urn:microsoft.com/office/officeart/2005/8/layout/vList6"/>
    <dgm:cxn modelId="{C3C5307B-9EA8-44A8-A44B-606FA8D47C41}" srcId="{D6DC28A7-0230-48DD-A01B-11F4A351D1EA}" destId="{3E527AD4-2B94-4AF7-8AB0-FB4DA6111FFC}" srcOrd="2" destOrd="0" parTransId="{A489F857-A0C2-41A3-BBF5-B546E259A695}" sibTransId="{5FB0EB63-6A41-4979-913F-E9C8DBF69808}"/>
    <dgm:cxn modelId="{1535737D-2C66-4F0D-A088-34632B4BF4BB}" type="presOf" srcId="{70C1C70D-2C97-4B86-8C20-238BC3838622}" destId="{E52727E0-2C6B-46C7-A8B3-DD12F7B0B5AB}" srcOrd="0" destOrd="0" presId="urn:microsoft.com/office/officeart/2005/8/layout/vList6"/>
    <dgm:cxn modelId="{CC501185-4D4B-402A-A81F-C6905D3652AC}" srcId="{CDFD8ED2-4C7A-4A5B-97D1-772F738105A3}" destId="{2C105D8D-4FBE-4AC5-8120-806403525C1F}" srcOrd="4" destOrd="0" parTransId="{FA9714C8-D12D-4E31-90E8-B9CA7CFBBD80}" sibTransId="{77382229-720E-4975-818E-DAD5BAF4D437}"/>
    <dgm:cxn modelId="{555F778F-82A5-4C9E-98B1-D2520BF50A1E}" srcId="{B4447DED-F327-4632-8597-2B9BFA4D9138}" destId="{B03196E0-E781-4FC7-A5E9-F6C40ECE839A}" srcOrd="2" destOrd="0" parTransId="{1490BD8C-A279-4EF4-A83D-18CFC875D79D}" sibTransId="{4778F97D-1219-4641-8758-59AEE489FF90}"/>
    <dgm:cxn modelId="{CC407597-E69A-4AA1-8A24-609565667467}" type="presOf" srcId="{A5545C5D-5604-4499-B504-5D0D534E91FA}" destId="{E52727E0-2C6B-46C7-A8B3-DD12F7B0B5AB}" srcOrd="0" destOrd="3" presId="urn:microsoft.com/office/officeart/2005/8/layout/vList6"/>
    <dgm:cxn modelId="{5D30CC9D-8963-4A0E-AEBF-33E5719E0213}" srcId="{AE2BB892-40E4-4E06-B8E2-8BD2390530A4}" destId="{B4447DED-F327-4632-8597-2B9BFA4D9138}" srcOrd="2" destOrd="0" parTransId="{0C56AE30-93B3-4DCF-BCBB-2652DFC20717}" sibTransId="{4CFB5B5D-5C39-487D-8C07-E407507C1A4B}"/>
    <dgm:cxn modelId="{3A56F3A3-88D1-4476-B54F-EFE7A29DB24F}" srcId="{D6DC28A7-0230-48DD-A01B-11F4A351D1EA}" destId="{F1A6BD54-E23F-4F79-9A5E-9E0F5127A661}" srcOrd="1" destOrd="0" parTransId="{938FBFE1-4E62-4DB1-B6D0-299E9BB1A213}" sibTransId="{6B7E4012-4EEF-4B5B-BFBB-55726ABB706C}"/>
    <dgm:cxn modelId="{F299CAA4-5701-431D-BAE2-8B84E5C3C575}" type="presOf" srcId="{B4447DED-F327-4632-8597-2B9BFA4D9138}" destId="{EAA10C2F-B7CD-4014-A54A-FB1A66BE3BC2}" srcOrd="0" destOrd="0" presId="urn:microsoft.com/office/officeart/2005/8/layout/vList6"/>
    <dgm:cxn modelId="{0F8591B7-2466-4AF1-8FB8-5052651E71CA}" srcId="{CDFD8ED2-4C7A-4A5B-97D1-772F738105A3}" destId="{7BD25923-6441-4430-BDBB-CB7FBA76370C}" srcOrd="2" destOrd="0" parTransId="{F7A62F58-B6F7-4FC1-9022-7AD08F9AC48B}" sibTransId="{0EDDBD63-C550-4239-9AD1-8056BB1752F9}"/>
    <dgm:cxn modelId="{6BB3C2C0-C071-4034-95AE-AD7825623B57}" srcId="{B3DA317D-1848-47BE-B997-2DC073B39E47}" destId="{EB5C38AD-D29E-4DA6-95A0-3BAA9A439F07}" srcOrd="0" destOrd="0" parTransId="{C8EDB251-C1C1-4CA8-94C3-2B3EFF64ED49}" sibTransId="{1FB5ACC9-01E9-4B72-819F-5A2862E48B17}"/>
    <dgm:cxn modelId="{823AC4C4-C71E-4F45-9151-04C408ABB164}" srcId="{B4447DED-F327-4632-8597-2B9BFA4D9138}" destId="{7D1511D7-23E6-45B1-9CA5-CF7BC22223A2}" srcOrd="0" destOrd="0" parTransId="{1543C3F7-E0BA-4B2F-9709-055F2F52C4F2}" sibTransId="{424276BC-51A8-46FA-ACAC-FEB78C389EAB}"/>
    <dgm:cxn modelId="{8245D2C7-6D7E-40ED-BC8F-84F92642D0FF}" type="presOf" srcId="{CDFD8ED2-4C7A-4A5B-97D1-772F738105A3}" destId="{56E8D545-3920-484F-AC4F-133E3BA7598B}" srcOrd="0" destOrd="0" presId="urn:microsoft.com/office/officeart/2005/8/layout/vList6"/>
    <dgm:cxn modelId="{58F46ACD-5B8E-4EF8-86AA-B23798321298}" type="presOf" srcId="{7D1511D7-23E6-45B1-9CA5-CF7BC22223A2}" destId="{9875930E-C9CD-4ADF-A001-DD0941D574DD}" srcOrd="0" destOrd="0" presId="urn:microsoft.com/office/officeart/2005/8/layout/vList6"/>
    <dgm:cxn modelId="{49EFCDD5-0C95-4102-9555-49C27E73E480}" type="presOf" srcId="{4030E1D8-00AF-4640-B09D-B16CDA847E67}" destId="{A93EE4DF-F0B4-4190-8FB0-B75FCEEFCE6A}" srcOrd="0" destOrd="1" presId="urn:microsoft.com/office/officeart/2005/8/layout/vList6"/>
    <dgm:cxn modelId="{DBE6D7E5-04DD-4942-A61D-988FF5FF92BE}" srcId="{CDFD8ED2-4C7A-4A5B-97D1-772F738105A3}" destId="{227F7F1C-9691-4B41-82ED-678200B2563C}" srcOrd="0" destOrd="0" parTransId="{AE941BE7-846A-4EFB-AE46-DEEF448B0EBC}" sibTransId="{63FC01DD-2C05-4426-B39B-022CF827287E}"/>
    <dgm:cxn modelId="{D692F9EC-2495-40A1-9A86-A3DE8F1B3E1A}" srcId="{AE2BB892-40E4-4E06-B8E2-8BD2390530A4}" destId="{D6DC28A7-0230-48DD-A01B-11F4A351D1EA}" srcOrd="3" destOrd="0" parTransId="{134015DF-B5CB-4CF4-AFDA-1503184BA22F}" sibTransId="{00FE6564-41C9-4D93-A0E7-BE6EBD1D678D}"/>
    <dgm:cxn modelId="{EADF56F2-585A-44F1-A9E0-DC53BE3A9CE6}" type="presOf" srcId="{F1A6BD54-E23F-4F79-9A5E-9E0F5127A661}" destId="{E52727E0-2C6B-46C7-A8B3-DD12F7B0B5AB}" srcOrd="0" destOrd="1" presId="urn:microsoft.com/office/officeart/2005/8/layout/vList6"/>
    <dgm:cxn modelId="{2432F6F8-6E44-4724-8A9E-FCAC2EDF23B3}" type="presOf" srcId="{EB5C38AD-D29E-4DA6-95A0-3BAA9A439F07}" destId="{9F396F3D-2C26-4EE8-95CE-701A6A5583BD}" srcOrd="0" destOrd="0" presId="urn:microsoft.com/office/officeart/2005/8/layout/vList6"/>
    <dgm:cxn modelId="{6AB0A9FA-7200-4C12-AB65-6D38288BC107}" type="presOf" srcId="{0FCCABE7-20F9-42ED-9D1A-EDEED3E00209}" destId="{A93EE4DF-F0B4-4190-8FB0-B75FCEEFCE6A}" srcOrd="0" destOrd="5" presId="urn:microsoft.com/office/officeart/2005/8/layout/vList6"/>
    <dgm:cxn modelId="{558BE5FA-EA53-40ED-B839-E3AC1CBD5D40}" srcId="{B4447DED-F327-4632-8597-2B9BFA4D9138}" destId="{2996C66E-2280-45BF-ADB4-A08536A5F165}" srcOrd="1" destOrd="0" parTransId="{FEEF6E3A-4691-4E0D-8D07-341F23762BAC}" sibTransId="{D08F38AB-C942-4B2E-95E1-3F8982F0D0C2}"/>
    <dgm:cxn modelId="{D0EB94FB-6F0E-4EEA-9180-AC84E37DCF5F}" srcId="{D6DC28A7-0230-48DD-A01B-11F4A351D1EA}" destId="{70C1C70D-2C97-4B86-8C20-238BC3838622}" srcOrd="0" destOrd="0" parTransId="{03EDE429-B55C-4026-B873-4BBDE6D89B4A}" sibTransId="{F6009A5D-E555-4292-A02E-55CCA50C010F}"/>
    <dgm:cxn modelId="{8220D8FD-473B-41BA-A228-39BE2B530263}" type="presOf" srcId="{F981CFC3-58EA-4D6C-9733-56F0491C1500}" destId="{A93EE4DF-F0B4-4190-8FB0-B75FCEEFCE6A}" srcOrd="0" destOrd="3" presId="urn:microsoft.com/office/officeart/2005/8/layout/vList6"/>
    <dgm:cxn modelId="{1D80DB9C-B33A-4D58-96D5-B2E8A833A572}" type="presParOf" srcId="{ADA5FCCE-A210-491F-BD0E-0683FDF303E2}" destId="{337AF081-9141-4DF1-B519-D8368362B446}" srcOrd="0" destOrd="0" presId="urn:microsoft.com/office/officeart/2005/8/layout/vList6"/>
    <dgm:cxn modelId="{9FFD0887-7F0B-47DB-9A40-5D68B52F7179}" type="presParOf" srcId="{337AF081-9141-4DF1-B519-D8368362B446}" destId="{61F73227-A1E2-43E4-B03B-DE8F62751157}" srcOrd="0" destOrd="0" presId="urn:microsoft.com/office/officeart/2005/8/layout/vList6"/>
    <dgm:cxn modelId="{3BDE852B-CD20-4561-A354-80BCEDB7195D}" type="presParOf" srcId="{337AF081-9141-4DF1-B519-D8368362B446}" destId="{9F396F3D-2C26-4EE8-95CE-701A6A5583BD}" srcOrd="1" destOrd="0" presId="urn:microsoft.com/office/officeart/2005/8/layout/vList6"/>
    <dgm:cxn modelId="{A7925EC4-6E71-430C-831B-767ADF85FCA6}" type="presParOf" srcId="{ADA5FCCE-A210-491F-BD0E-0683FDF303E2}" destId="{0E84C36C-3DD6-4F6F-A71E-A4B05F6745B5}" srcOrd="1" destOrd="0" presId="urn:microsoft.com/office/officeart/2005/8/layout/vList6"/>
    <dgm:cxn modelId="{876176B9-A829-4757-94F5-E8C7C30A76FE}" type="presParOf" srcId="{ADA5FCCE-A210-491F-BD0E-0683FDF303E2}" destId="{13D879B4-A3D6-4CF8-984D-DE430D84EDE4}" srcOrd="2" destOrd="0" presId="urn:microsoft.com/office/officeart/2005/8/layout/vList6"/>
    <dgm:cxn modelId="{903F5FC9-38C7-403A-9B72-B3F7F330C076}" type="presParOf" srcId="{13D879B4-A3D6-4CF8-984D-DE430D84EDE4}" destId="{56E8D545-3920-484F-AC4F-133E3BA7598B}" srcOrd="0" destOrd="0" presId="urn:microsoft.com/office/officeart/2005/8/layout/vList6"/>
    <dgm:cxn modelId="{A047DE15-3E2A-4033-9E04-F8B585D1D761}" type="presParOf" srcId="{13D879B4-A3D6-4CF8-984D-DE430D84EDE4}" destId="{A93EE4DF-F0B4-4190-8FB0-B75FCEEFCE6A}" srcOrd="1" destOrd="0" presId="urn:microsoft.com/office/officeart/2005/8/layout/vList6"/>
    <dgm:cxn modelId="{3E3BA7F5-1FF6-4FD0-8EB8-1F57BAA2F7DC}" type="presParOf" srcId="{ADA5FCCE-A210-491F-BD0E-0683FDF303E2}" destId="{1976A0BC-62D9-47A5-946A-A2DE236EB4CB}" srcOrd="3" destOrd="0" presId="urn:microsoft.com/office/officeart/2005/8/layout/vList6"/>
    <dgm:cxn modelId="{CB4EBBCC-EEEE-48FD-AAA3-B4D959793B84}" type="presParOf" srcId="{ADA5FCCE-A210-491F-BD0E-0683FDF303E2}" destId="{85BF5870-3AEE-489F-8E7A-0E91A9BF7088}" srcOrd="4" destOrd="0" presId="urn:microsoft.com/office/officeart/2005/8/layout/vList6"/>
    <dgm:cxn modelId="{20F463FB-FF92-4ABC-A178-0A551BF75D8F}" type="presParOf" srcId="{85BF5870-3AEE-489F-8E7A-0E91A9BF7088}" destId="{EAA10C2F-B7CD-4014-A54A-FB1A66BE3BC2}" srcOrd="0" destOrd="0" presId="urn:microsoft.com/office/officeart/2005/8/layout/vList6"/>
    <dgm:cxn modelId="{3ABEF355-FCC2-4428-9013-801D30B59C89}" type="presParOf" srcId="{85BF5870-3AEE-489F-8E7A-0E91A9BF7088}" destId="{9875930E-C9CD-4ADF-A001-DD0941D574DD}" srcOrd="1" destOrd="0" presId="urn:microsoft.com/office/officeart/2005/8/layout/vList6"/>
    <dgm:cxn modelId="{2AE43728-A256-411B-8637-6F5FFE398063}" type="presParOf" srcId="{ADA5FCCE-A210-491F-BD0E-0683FDF303E2}" destId="{068F7DF6-AA3E-4988-84A4-499F9F39DB9D}" srcOrd="5" destOrd="0" presId="urn:microsoft.com/office/officeart/2005/8/layout/vList6"/>
    <dgm:cxn modelId="{3A4A5AA6-9523-455D-83CF-AA64FB820202}" type="presParOf" srcId="{ADA5FCCE-A210-491F-BD0E-0683FDF303E2}" destId="{9D63C946-E0FA-49EC-BAB3-1EDD1C3C041A}" srcOrd="6" destOrd="0" presId="urn:microsoft.com/office/officeart/2005/8/layout/vList6"/>
    <dgm:cxn modelId="{C5C1E554-ECF1-40AD-8493-920A6C4D4B78}" type="presParOf" srcId="{9D63C946-E0FA-49EC-BAB3-1EDD1C3C041A}" destId="{A1877073-10AC-4228-8B67-B8177AD4751F}" srcOrd="0" destOrd="0" presId="urn:microsoft.com/office/officeart/2005/8/layout/vList6"/>
    <dgm:cxn modelId="{B5A79F7E-58EF-40CD-B452-8434F52F557B}" type="presParOf" srcId="{9D63C946-E0FA-49EC-BAB3-1EDD1C3C041A}" destId="{E52727E0-2C6B-46C7-A8B3-DD12F7B0B5A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4B289A-A768-42ED-87CF-97569CF69FD1}" type="doc">
      <dgm:prSet loTypeId="urn:microsoft.com/office/officeart/2011/layout/Circle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D2D0A3-97D5-40B2-8816-51AA593FF7C9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E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C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gm:t>
    </dgm:pt>
    <dgm:pt modelId="{9FD88607-AA73-483F-9692-C9C3994541AE}" type="parTrans" cxnId="{0CA07222-2AA5-4B2F-A929-1F31960D5C01}">
      <dgm:prSet/>
      <dgm:spPr/>
      <dgm:t>
        <a:bodyPr/>
        <a:lstStyle/>
        <a:p>
          <a:endParaRPr lang="en-US"/>
        </a:p>
      </dgm:t>
    </dgm:pt>
    <dgm:pt modelId="{17A2E41D-5CB0-4B7C-9336-D6C5BC4C7849}" type="sibTrans" cxnId="{0CA07222-2AA5-4B2F-A929-1F31960D5C01}">
      <dgm:prSet/>
      <dgm:spPr/>
      <dgm:t>
        <a:bodyPr/>
        <a:lstStyle/>
        <a:p>
          <a:endParaRPr lang="en-US"/>
        </a:p>
      </dgm:t>
    </dgm:pt>
    <dgm:pt modelId="{5CDF4105-F7AC-4EBE-8C60-4CDB086A00CE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L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algn="l">
            <a:spcAft>
              <a:spcPts val="0"/>
            </a:spcAft>
          </a:pPr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Z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dirty="0">
            <a:latin typeface="Arial Narrow" panose="020B0606020202030204" pitchFamily="34" charset="0"/>
          </a:endParaRPr>
        </a:p>
      </dgm:t>
    </dgm:pt>
    <dgm:pt modelId="{E375B057-1A24-4F5C-AED5-2A7DCEAB890E}" type="parTrans" cxnId="{892911CF-31B6-4BC7-99DD-601494BEDA26}">
      <dgm:prSet/>
      <dgm:spPr/>
      <dgm:t>
        <a:bodyPr/>
        <a:lstStyle/>
        <a:p>
          <a:endParaRPr lang="en-US"/>
        </a:p>
      </dgm:t>
    </dgm:pt>
    <dgm:pt modelId="{2B67E079-7B4B-41BB-914B-A005002F4CDB}" type="sibTrans" cxnId="{892911CF-31B6-4BC7-99DD-601494BEDA26}">
      <dgm:prSet/>
      <dgm:spPr/>
      <dgm:t>
        <a:bodyPr/>
        <a:lstStyle/>
        <a:p>
          <a:endParaRPr lang="en-US"/>
        </a:p>
      </dgm:t>
    </dgm:pt>
    <dgm:pt modelId="{33EC5497-0BAC-4F9B-9A3D-0B70C535966C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City Council</a:t>
          </a:r>
        </a:p>
      </dgm:t>
    </dgm:pt>
    <dgm:pt modelId="{AE38B7B2-2589-4633-9026-35BE361893B0}" type="parTrans" cxnId="{694B2264-E9FD-47FC-808B-B988D5BD0C90}">
      <dgm:prSet/>
      <dgm:spPr/>
      <dgm:t>
        <a:bodyPr/>
        <a:lstStyle/>
        <a:p>
          <a:endParaRPr lang="en-US"/>
        </a:p>
      </dgm:t>
    </dgm:pt>
    <dgm:pt modelId="{9243AF8B-1B5C-47CC-97F7-88A4A786B4B8}" type="sibTrans" cxnId="{694B2264-E9FD-47FC-808B-B988D5BD0C90}">
      <dgm:prSet/>
      <dgm:spPr/>
      <dgm:t>
        <a:bodyPr/>
        <a:lstStyle/>
        <a:p>
          <a:endParaRPr lang="en-US"/>
        </a:p>
      </dgm:t>
    </dgm:pt>
    <dgm:pt modelId="{BA38938A-4847-4D5B-B7E7-9489C5501F98}" type="pres">
      <dgm:prSet presAssocID="{AF4B289A-A768-42ED-87CF-97569CF69FD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78AEF0E-0423-4FAD-B233-D08F88620DC5}" type="pres">
      <dgm:prSet presAssocID="{33EC5497-0BAC-4F9B-9A3D-0B70C535966C}" presName="Accent3" presStyleCnt="0"/>
      <dgm:spPr/>
    </dgm:pt>
    <dgm:pt modelId="{45979DE1-F33F-4F2E-8808-D0A65B381749}" type="pres">
      <dgm:prSet presAssocID="{33EC5497-0BAC-4F9B-9A3D-0B70C535966C}" presName="Accent" presStyleLbl="node1" presStyleIdx="0" presStyleCnt="3"/>
      <dgm:spPr>
        <a:solidFill>
          <a:srgbClr val="57C1A6"/>
        </a:solidFill>
        <a:ln>
          <a:noFill/>
        </a:ln>
      </dgm:spPr>
    </dgm:pt>
    <dgm:pt modelId="{B3743ED3-5D45-4BD3-8D4A-FDC34E5B982E}" type="pres">
      <dgm:prSet presAssocID="{33EC5497-0BAC-4F9B-9A3D-0B70C535966C}" presName="ParentBackground3" presStyleCnt="0"/>
      <dgm:spPr/>
    </dgm:pt>
    <dgm:pt modelId="{122964CF-98EA-45EC-8095-023C7E729FE6}" type="pres">
      <dgm:prSet presAssocID="{33EC5497-0BAC-4F9B-9A3D-0B70C535966C}" presName="ParentBackground" presStyleLbl="fgAcc1" presStyleIdx="0" presStyleCnt="3"/>
      <dgm:spPr/>
    </dgm:pt>
    <dgm:pt modelId="{5F7AB728-4EC8-4B55-949F-054B7B50195C}" type="pres">
      <dgm:prSet presAssocID="{33EC5497-0BAC-4F9B-9A3D-0B70C535966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41D7D2-E2B4-4702-8400-5C6765AAA547}" type="pres">
      <dgm:prSet presAssocID="{5CDF4105-F7AC-4EBE-8C60-4CDB086A00CE}" presName="Accent2" presStyleCnt="0"/>
      <dgm:spPr/>
    </dgm:pt>
    <dgm:pt modelId="{323C1B76-AB08-42A5-A9E4-52D297DC4A5A}" type="pres">
      <dgm:prSet presAssocID="{5CDF4105-F7AC-4EBE-8C60-4CDB086A00CE}" presName="Accent" presStyleLbl="node1" presStyleIdx="1" presStyleCnt="3"/>
      <dgm:spPr>
        <a:solidFill>
          <a:schemeClr val="tx1">
            <a:lumMod val="50000"/>
            <a:lumOff val="50000"/>
          </a:schemeClr>
        </a:solidFill>
      </dgm:spPr>
    </dgm:pt>
    <dgm:pt modelId="{84081C70-E4D1-4881-B6BB-401B21BB69C6}" type="pres">
      <dgm:prSet presAssocID="{5CDF4105-F7AC-4EBE-8C60-4CDB086A00CE}" presName="ParentBackground2" presStyleCnt="0"/>
      <dgm:spPr/>
    </dgm:pt>
    <dgm:pt modelId="{36CDF666-051E-46EC-891D-90047BBF2FAC}" type="pres">
      <dgm:prSet presAssocID="{5CDF4105-F7AC-4EBE-8C60-4CDB086A00CE}" presName="ParentBackground" presStyleLbl="fgAcc1" presStyleIdx="1" presStyleCnt="3"/>
      <dgm:spPr/>
    </dgm:pt>
    <dgm:pt modelId="{4BF9C492-3328-433B-B03D-D572FF493981}" type="pres">
      <dgm:prSet presAssocID="{5CDF4105-F7AC-4EBE-8C60-4CDB086A00C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B7951E6-C2B4-4503-A57B-B4E952BE10B3}" type="pres">
      <dgm:prSet presAssocID="{87D2D0A3-97D5-40B2-8816-51AA593FF7C9}" presName="Accent1" presStyleCnt="0"/>
      <dgm:spPr/>
    </dgm:pt>
    <dgm:pt modelId="{28527B08-B549-41E2-B434-744C64B3A705}" type="pres">
      <dgm:prSet presAssocID="{87D2D0A3-97D5-40B2-8816-51AA593FF7C9}" presName="Accent" presStyleLbl="node1" presStyleIdx="2" presStyleCnt="3"/>
      <dgm:spPr>
        <a:solidFill>
          <a:schemeClr val="bg1">
            <a:lumMod val="75000"/>
          </a:schemeClr>
        </a:solidFill>
      </dgm:spPr>
    </dgm:pt>
    <dgm:pt modelId="{0774BAF1-F2DD-4E48-9DDA-C58F0EAE75CF}" type="pres">
      <dgm:prSet presAssocID="{87D2D0A3-97D5-40B2-8816-51AA593FF7C9}" presName="ParentBackground1" presStyleCnt="0"/>
      <dgm:spPr/>
    </dgm:pt>
    <dgm:pt modelId="{046E90B3-0C17-4961-A80C-C032E77B3DC1}" type="pres">
      <dgm:prSet presAssocID="{87D2D0A3-97D5-40B2-8816-51AA593FF7C9}" presName="ParentBackground" presStyleLbl="fgAcc1" presStyleIdx="2" presStyleCnt="3"/>
      <dgm:spPr/>
    </dgm:pt>
    <dgm:pt modelId="{9A3C8DE7-BFAB-47D8-AA63-48F2E8A8DF6D}" type="pres">
      <dgm:prSet presAssocID="{87D2D0A3-97D5-40B2-8816-51AA593FF7C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CA07222-2AA5-4B2F-A929-1F31960D5C01}" srcId="{AF4B289A-A768-42ED-87CF-97569CF69FD1}" destId="{87D2D0A3-97D5-40B2-8816-51AA593FF7C9}" srcOrd="0" destOrd="0" parTransId="{9FD88607-AA73-483F-9692-C9C3994541AE}" sibTransId="{17A2E41D-5CB0-4B7C-9336-D6C5BC4C7849}"/>
    <dgm:cxn modelId="{0C9E7B23-99E6-41C9-A41C-9989E5A6B2F3}" type="presOf" srcId="{5CDF4105-F7AC-4EBE-8C60-4CDB086A00CE}" destId="{36CDF666-051E-46EC-891D-90047BBF2FAC}" srcOrd="0" destOrd="0" presId="urn:microsoft.com/office/officeart/2011/layout/CircleProcess"/>
    <dgm:cxn modelId="{8D44132C-D30B-4D09-A9E3-5013789BF13F}" type="presOf" srcId="{AF4B289A-A768-42ED-87CF-97569CF69FD1}" destId="{BA38938A-4847-4D5B-B7E7-9489C5501F98}" srcOrd="0" destOrd="0" presId="urn:microsoft.com/office/officeart/2011/layout/CircleProcess"/>
    <dgm:cxn modelId="{21794D40-EB65-4723-BC4F-B28F6CF77B3C}" type="presOf" srcId="{33EC5497-0BAC-4F9B-9A3D-0B70C535966C}" destId="{122964CF-98EA-45EC-8095-023C7E729FE6}" srcOrd="0" destOrd="0" presId="urn:microsoft.com/office/officeart/2011/layout/CircleProcess"/>
    <dgm:cxn modelId="{694B2264-E9FD-47FC-808B-B988D5BD0C90}" srcId="{AF4B289A-A768-42ED-87CF-97569CF69FD1}" destId="{33EC5497-0BAC-4F9B-9A3D-0B70C535966C}" srcOrd="2" destOrd="0" parTransId="{AE38B7B2-2589-4633-9026-35BE361893B0}" sibTransId="{9243AF8B-1B5C-47CC-97F7-88A4A786B4B8}"/>
    <dgm:cxn modelId="{6127C664-DB6E-4760-8CC6-A388423E1146}" type="presOf" srcId="{87D2D0A3-97D5-40B2-8816-51AA593FF7C9}" destId="{046E90B3-0C17-4961-A80C-C032E77B3DC1}" srcOrd="0" destOrd="0" presId="urn:microsoft.com/office/officeart/2011/layout/CircleProcess"/>
    <dgm:cxn modelId="{BB7D8CA7-4617-437D-9A41-4C57D774332A}" type="presOf" srcId="{87D2D0A3-97D5-40B2-8816-51AA593FF7C9}" destId="{9A3C8DE7-BFAB-47D8-AA63-48F2E8A8DF6D}" srcOrd="1" destOrd="0" presId="urn:microsoft.com/office/officeart/2011/layout/CircleProcess"/>
    <dgm:cxn modelId="{511E86A8-76EE-4CEC-9224-62D4903E2AFE}" type="presOf" srcId="{33EC5497-0BAC-4F9B-9A3D-0B70C535966C}" destId="{5F7AB728-4EC8-4B55-949F-054B7B50195C}" srcOrd="1" destOrd="0" presId="urn:microsoft.com/office/officeart/2011/layout/CircleProcess"/>
    <dgm:cxn modelId="{892911CF-31B6-4BC7-99DD-601494BEDA26}" srcId="{AF4B289A-A768-42ED-87CF-97569CF69FD1}" destId="{5CDF4105-F7AC-4EBE-8C60-4CDB086A00CE}" srcOrd="1" destOrd="0" parTransId="{E375B057-1A24-4F5C-AED5-2A7DCEAB890E}" sibTransId="{2B67E079-7B4B-41BB-914B-A005002F4CDB}"/>
    <dgm:cxn modelId="{0C7729DB-FB7B-480E-AA5C-E579DD475AC3}" type="presOf" srcId="{5CDF4105-F7AC-4EBE-8C60-4CDB086A00CE}" destId="{4BF9C492-3328-433B-B03D-D572FF493981}" srcOrd="1" destOrd="0" presId="urn:microsoft.com/office/officeart/2011/layout/CircleProcess"/>
    <dgm:cxn modelId="{65A553C0-D03F-4F11-9EE8-69FABF230C94}" type="presParOf" srcId="{BA38938A-4847-4D5B-B7E7-9489C5501F98}" destId="{178AEF0E-0423-4FAD-B233-D08F88620DC5}" srcOrd="0" destOrd="0" presId="urn:microsoft.com/office/officeart/2011/layout/CircleProcess"/>
    <dgm:cxn modelId="{0A094DB8-B207-4F59-AD67-B494D697F66F}" type="presParOf" srcId="{178AEF0E-0423-4FAD-B233-D08F88620DC5}" destId="{45979DE1-F33F-4F2E-8808-D0A65B381749}" srcOrd="0" destOrd="0" presId="urn:microsoft.com/office/officeart/2011/layout/CircleProcess"/>
    <dgm:cxn modelId="{45D9628E-556A-4AC1-AF7C-4A7D4C30D8CA}" type="presParOf" srcId="{BA38938A-4847-4D5B-B7E7-9489C5501F98}" destId="{B3743ED3-5D45-4BD3-8D4A-FDC34E5B982E}" srcOrd="1" destOrd="0" presId="urn:microsoft.com/office/officeart/2011/layout/CircleProcess"/>
    <dgm:cxn modelId="{911E3CF7-B0F0-4101-A237-7ABD1B67BC12}" type="presParOf" srcId="{B3743ED3-5D45-4BD3-8D4A-FDC34E5B982E}" destId="{122964CF-98EA-45EC-8095-023C7E729FE6}" srcOrd="0" destOrd="0" presId="urn:microsoft.com/office/officeart/2011/layout/CircleProcess"/>
    <dgm:cxn modelId="{E48F4283-8964-4EE1-9893-C8CD27E14668}" type="presParOf" srcId="{BA38938A-4847-4D5B-B7E7-9489C5501F98}" destId="{5F7AB728-4EC8-4B55-949F-054B7B50195C}" srcOrd="2" destOrd="0" presId="urn:microsoft.com/office/officeart/2011/layout/CircleProcess"/>
    <dgm:cxn modelId="{740BB792-F0DB-45EE-A0B6-A459B5E54658}" type="presParOf" srcId="{BA38938A-4847-4D5B-B7E7-9489C5501F98}" destId="{DC41D7D2-E2B4-4702-8400-5C6765AAA547}" srcOrd="3" destOrd="0" presId="urn:microsoft.com/office/officeart/2011/layout/CircleProcess"/>
    <dgm:cxn modelId="{AF821D63-5EF1-4208-9341-43AB124A7524}" type="presParOf" srcId="{DC41D7D2-E2B4-4702-8400-5C6765AAA547}" destId="{323C1B76-AB08-42A5-A9E4-52D297DC4A5A}" srcOrd="0" destOrd="0" presId="urn:microsoft.com/office/officeart/2011/layout/CircleProcess"/>
    <dgm:cxn modelId="{92FB30E9-838E-48A0-B122-A11C56F49D54}" type="presParOf" srcId="{BA38938A-4847-4D5B-B7E7-9489C5501F98}" destId="{84081C70-E4D1-4881-B6BB-401B21BB69C6}" srcOrd="4" destOrd="0" presId="urn:microsoft.com/office/officeart/2011/layout/CircleProcess"/>
    <dgm:cxn modelId="{B9D77127-501F-45AA-BF82-1F1EE73803DE}" type="presParOf" srcId="{84081C70-E4D1-4881-B6BB-401B21BB69C6}" destId="{36CDF666-051E-46EC-891D-90047BBF2FAC}" srcOrd="0" destOrd="0" presId="urn:microsoft.com/office/officeart/2011/layout/CircleProcess"/>
    <dgm:cxn modelId="{EF3E352D-F3D3-4CE9-A329-0AEB867BAD1F}" type="presParOf" srcId="{BA38938A-4847-4D5B-B7E7-9489C5501F98}" destId="{4BF9C492-3328-433B-B03D-D572FF493981}" srcOrd="5" destOrd="0" presId="urn:microsoft.com/office/officeart/2011/layout/CircleProcess"/>
    <dgm:cxn modelId="{CA20D448-F248-401F-8A2C-8C02180F18E4}" type="presParOf" srcId="{BA38938A-4847-4D5B-B7E7-9489C5501F98}" destId="{9B7951E6-C2B4-4503-A57B-B4E952BE10B3}" srcOrd="6" destOrd="0" presId="urn:microsoft.com/office/officeart/2011/layout/CircleProcess"/>
    <dgm:cxn modelId="{50582283-5DE3-47EB-89D0-2A975B9B0881}" type="presParOf" srcId="{9B7951E6-C2B4-4503-A57B-B4E952BE10B3}" destId="{28527B08-B549-41E2-B434-744C64B3A705}" srcOrd="0" destOrd="0" presId="urn:microsoft.com/office/officeart/2011/layout/CircleProcess"/>
    <dgm:cxn modelId="{09766DEF-B009-459A-9EB7-522AD8049B8E}" type="presParOf" srcId="{BA38938A-4847-4D5B-B7E7-9489C5501F98}" destId="{0774BAF1-F2DD-4E48-9DDA-C58F0EAE75CF}" srcOrd="7" destOrd="0" presId="urn:microsoft.com/office/officeart/2011/layout/CircleProcess"/>
    <dgm:cxn modelId="{11260643-7C1A-44B2-A751-1D1B46BCF90E}" type="presParOf" srcId="{0774BAF1-F2DD-4E48-9DDA-C58F0EAE75CF}" destId="{046E90B3-0C17-4961-A80C-C032E77B3DC1}" srcOrd="0" destOrd="0" presId="urn:microsoft.com/office/officeart/2011/layout/CircleProcess"/>
    <dgm:cxn modelId="{5BE43BC7-144B-44EE-9354-7B7CD3D5A520}" type="presParOf" srcId="{BA38938A-4847-4D5B-B7E7-9489C5501F98}" destId="{9A3C8DE7-BFAB-47D8-AA63-48F2E8A8DF6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11301-05B6-4083-91C9-41D0F82A32E7}">
      <dsp:nvSpPr>
        <dsp:cNvPr id="0" name=""/>
        <dsp:cNvSpPr/>
      </dsp:nvSpPr>
      <dsp:spPr>
        <a:xfrm rot="2590511">
          <a:off x="3599459" y="2822041"/>
          <a:ext cx="48825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488250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E22F2-D910-4D67-943D-D9D8B92116E3}">
      <dsp:nvSpPr>
        <dsp:cNvPr id="0" name=""/>
        <dsp:cNvSpPr/>
      </dsp:nvSpPr>
      <dsp:spPr>
        <a:xfrm>
          <a:off x="3665553" y="2013542"/>
          <a:ext cx="579544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579544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E2794-6AEB-452A-BD53-EA579418F1F8}">
      <dsp:nvSpPr>
        <dsp:cNvPr id="0" name=""/>
        <dsp:cNvSpPr/>
      </dsp:nvSpPr>
      <dsp:spPr>
        <a:xfrm rot="19009489">
          <a:off x="3599459" y="1205044"/>
          <a:ext cx="48825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488250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59297-DE14-457F-8F64-65460DEA2C15}">
      <dsp:nvSpPr>
        <dsp:cNvPr id="0" name=""/>
        <dsp:cNvSpPr/>
      </dsp:nvSpPr>
      <dsp:spPr>
        <a:xfrm>
          <a:off x="1911154" y="1019080"/>
          <a:ext cx="1953369" cy="19533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D3E0F-9025-4367-93BB-15C34D3384DE}">
      <dsp:nvSpPr>
        <dsp:cNvPr id="0" name=""/>
        <dsp:cNvSpPr/>
      </dsp:nvSpPr>
      <dsp:spPr>
        <a:xfrm>
          <a:off x="3835946" y="-98587"/>
          <a:ext cx="1371605" cy="1371605"/>
        </a:xfrm>
        <a:prstGeom prst="teardrop">
          <a:avLst/>
        </a:prstGeom>
        <a:solidFill>
          <a:srgbClr val="1F99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Special places</a:t>
          </a:r>
        </a:p>
      </dsp:txBody>
      <dsp:txXfrm>
        <a:off x="4036813" y="102280"/>
        <a:ext cx="969871" cy="969871"/>
      </dsp:txXfrm>
    </dsp:sp>
    <dsp:sp modelId="{E609F0DB-E492-4B66-A46C-292B8D525511}">
      <dsp:nvSpPr>
        <dsp:cNvPr id="0" name=""/>
        <dsp:cNvSpPr/>
      </dsp:nvSpPr>
      <dsp:spPr>
        <a:xfrm>
          <a:off x="5075274" y="-98587"/>
          <a:ext cx="2057407" cy="1371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5075274" y="-98587"/>
        <a:ext cx="2057407" cy="1371605"/>
      </dsp:txXfrm>
    </dsp:sp>
    <dsp:sp modelId="{6554528E-E54D-42AF-A5E2-A39DA42F6BF8}">
      <dsp:nvSpPr>
        <dsp:cNvPr id="0" name=""/>
        <dsp:cNvSpPr/>
      </dsp:nvSpPr>
      <dsp:spPr>
        <a:xfrm>
          <a:off x="4245097" y="1346197"/>
          <a:ext cx="1371605" cy="1371605"/>
        </a:xfrm>
        <a:prstGeom prst="teardrop">
          <a:avLst/>
        </a:prstGeom>
        <a:solidFill>
          <a:srgbClr val="25B5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Natural resources</a:t>
          </a:r>
        </a:p>
      </dsp:txBody>
      <dsp:txXfrm>
        <a:off x="4445964" y="1547064"/>
        <a:ext cx="969871" cy="969871"/>
      </dsp:txXfrm>
    </dsp:sp>
    <dsp:sp modelId="{CCB6AC07-262D-44EB-818E-0D74A699AE17}">
      <dsp:nvSpPr>
        <dsp:cNvPr id="0" name=""/>
        <dsp:cNvSpPr/>
      </dsp:nvSpPr>
      <dsp:spPr>
        <a:xfrm>
          <a:off x="3835946" y="2790982"/>
          <a:ext cx="1371605" cy="1371605"/>
        </a:xfrm>
        <a:prstGeom prst="teardrop">
          <a:avLst/>
        </a:prstGeom>
        <a:solidFill>
          <a:srgbClr val="1876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Quality of life</a:t>
          </a:r>
        </a:p>
      </dsp:txBody>
      <dsp:txXfrm>
        <a:off x="4036813" y="2991849"/>
        <a:ext cx="969871" cy="96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11301-05B6-4083-91C9-41D0F82A32E7}">
      <dsp:nvSpPr>
        <dsp:cNvPr id="0" name=""/>
        <dsp:cNvSpPr/>
      </dsp:nvSpPr>
      <dsp:spPr>
        <a:xfrm rot="2590511">
          <a:off x="3599459" y="2822041"/>
          <a:ext cx="48825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488250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E22F2-D910-4D67-943D-D9D8B92116E3}">
      <dsp:nvSpPr>
        <dsp:cNvPr id="0" name=""/>
        <dsp:cNvSpPr/>
      </dsp:nvSpPr>
      <dsp:spPr>
        <a:xfrm>
          <a:off x="3665553" y="2013542"/>
          <a:ext cx="579544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579544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E2794-6AEB-452A-BD53-EA579418F1F8}">
      <dsp:nvSpPr>
        <dsp:cNvPr id="0" name=""/>
        <dsp:cNvSpPr/>
      </dsp:nvSpPr>
      <dsp:spPr>
        <a:xfrm rot="19009489">
          <a:off x="3599459" y="1205044"/>
          <a:ext cx="488250" cy="36914"/>
        </a:xfrm>
        <a:custGeom>
          <a:avLst/>
          <a:gdLst/>
          <a:ahLst/>
          <a:cxnLst/>
          <a:rect l="0" t="0" r="0" b="0"/>
          <a:pathLst>
            <a:path>
              <a:moveTo>
                <a:pt x="0" y="18457"/>
              </a:moveTo>
              <a:lnTo>
                <a:pt x="488250" y="18457"/>
              </a:lnTo>
            </a:path>
          </a:pathLst>
        </a:custGeom>
        <a:noFill/>
        <a:ln w="25400" cap="flat" cmpd="sng" algn="ctr">
          <a:solidFill>
            <a:srgbClr val="1F997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59297-DE14-457F-8F64-65460DEA2C15}">
      <dsp:nvSpPr>
        <dsp:cNvPr id="0" name=""/>
        <dsp:cNvSpPr/>
      </dsp:nvSpPr>
      <dsp:spPr>
        <a:xfrm>
          <a:off x="1911154" y="1019080"/>
          <a:ext cx="1953369" cy="19533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D3E0F-9025-4367-93BB-15C34D3384DE}">
      <dsp:nvSpPr>
        <dsp:cNvPr id="0" name=""/>
        <dsp:cNvSpPr/>
      </dsp:nvSpPr>
      <dsp:spPr>
        <a:xfrm>
          <a:off x="3835946" y="-98587"/>
          <a:ext cx="1371605" cy="1371605"/>
        </a:xfrm>
        <a:prstGeom prst="teardrop">
          <a:avLst/>
        </a:prstGeom>
        <a:solidFill>
          <a:srgbClr val="1F99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Destinations</a:t>
          </a:r>
        </a:p>
      </dsp:txBody>
      <dsp:txXfrm>
        <a:off x="4036813" y="102280"/>
        <a:ext cx="969871" cy="969871"/>
      </dsp:txXfrm>
    </dsp:sp>
    <dsp:sp modelId="{E609F0DB-E492-4B66-A46C-292B8D525511}">
      <dsp:nvSpPr>
        <dsp:cNvPr id="0" name=""/>
        <dsp:cNvSpPr/>
      </dsp:nvSpPr>
      <dsp:spPr>
        <a:xfrm>
          <a:off x="5075274" y="-98587"/>
          <a:ext cx="2057407" cy="1371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5075274" y="-98587"/>
        <a:ext cx="2057407" cy="1371605"/>
      </dsp:txXfrm>
    </dsp:sp>
    <dsp:sp modelId="{6554528E-E54D-42AF-A5E2-A39DA42F6BF8}">
      <dsp:nvSpPr>
        <dsp:cNvPr id="0" name=""/>
        <dsp:cNvSpPr/>
      </dsp:nvSpPr>
      <dsp:spPr>
        <a:xfrm>
          <a:off x="4245097" y="1346197"/>
          <a:ext cx="1371605" cy="1371605"/>
        </a:xfrm>
        <a:prstGeom prst="teardrop">
          <a:avLst/>
        </a:prstGeom>
        <a:solidFill>
          <a:srgbClr val="25B5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Context</a:t>
          </a:r>
        </a:p>
      </dsp:txBody>
      <dsp:txXfrm>
        <a:off x="4445964" y="1547064"/>
        <a:ext cx="969871" cy="969871"/>
      </dsp:txXfrm>
    </dsp:sp>
    <dsp:sp modelId="{CCB6AC07-262D-44EB-818E-0D74A699AE17}">
      <dsp:nvSpPr>
        <dsp:cNvPr id="0" name=""/>
        <dsp:cNvSpPr/>
      </dsp:nvSpPr>
      <dsp:spPr>
        <a:xfrm>
          <a:off x="3835946" y="2790982"/>
          <a:ext cx="1371605" cy="1371605"/>
        </a:xfrm>
        <a:prstGeom prst="teardrop">
          <a:avLst/>
        </a:prstGeom>
        <a:solidFill>
          <a:srgbClr val="1876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Access</a:t>
          </a:r>
        </a:p>
      </dsp:txBody>
      <dsp:txXfrm>
        <a:off x="4036813" y="2991849"/>
        <a:ext cx="969871" cy="9698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84493-7CBF-40FF-80F1-3F6F5CB263C9}">
      <dsp:nvSpPr>
        <dsp:cNvPr id="0" name=""/>
        <dsp:cNvSpPr/>
      </dsp:nvSpPr>
      <dsp:spPr>
        <a:xfrm>
          <a:off x="1659427" y="1474469"/>
          <a:ext cx="1802130" cy="1802130"/>
        </a:xfrm>
        <a:prstGeom prst="gear9">
          <a:avLst/>
        </a:prstGeom>
        <a:solidFill>
          <a:srgbClr val="003C5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arrow" panose="020B0606020202030204" pitchFamily="34" charset="0"/>
            </a:rPr>
            <a:t>Vision</a:t>
          </a:r>
          <a:endParaRPr lang="en-US" sz="1700" kern="1200" dirty="0">
            <a:latin typeface="Arial Narrow" panose="020B0606020202030204" pitchFamily="34" charset="0"/>
          </a:endParaRPr>
        </a:p>
      </dsp:txBody>
      <dsp:txXfrm>
        <a:off x="2021735" y="1896609"/>
        <a:ext cx="1077514" cy="926332"/>
      </dsp:txXfrm>
    </dsp:sp>
    <dsp:sp modelId="{D39F105A-0D83-40F3-A242-C032393DA517}">
      <dsp:nvSpPr>
        <dsp:cNvPr id="0" name=""/>
        <dsp:cNvSpPr/>
      </dsp:nvSpPr>
      <dsp:spPr>
        <a:xfrm>
          <a:off x="610915" y="1048511"/>
          <a:ext cx="1310640" cy="1310640"/>
        </a:xfrm>
        <a:prstGeom prst="gear6">
          <a:avLst/>
        </a:prstGeom>
        <a:solidFill>
          <a:srgbClr val="0065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arrow" panose="020B0606020202030204" pitchFamily="34" charset="0"/>
            </a:rPr>
            <a:t>Goals &amp; Policies</a:t>
          </a:r>
        </a:p>
      </dsp:txBody>
      <dsp:txXfrm>
        <a:off x="940873" y="1380463"/>
        <a:ext cx="650724" cy="646736"/>
      </dsp:txXfrm>
    </dsp:sp>
    <dsp:sp modelId="{D30CA25E-DC19-460C-A54F-8DC54E83DAEC}">
      <dsp:nvSpPr>
        <dsp:cNvPr id="0" name=""/>
        <dsp:cNvSpPr/>
      </dsp:nvSpPr>
      <dsp:spPr>
        <a:xfrm rot="20700000">
          <a:off x="1345008" y="144304"/>
          <a:ext cx="1284159" cy="1284159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Zoning</a:t>
          </a:r>
          <a:endParaRPr lang="en-US" sz="1700" kern="1200" dirty="0">
            <a:latin typeface="Arial Narrow" panose="020B0606020202030204" pitchFamily="34" charset="0"/>
          </a:endParaRPr>
        </a:p>
      </dsp:txBody>
      <dsp:txXfrm rot="-20700000">
        <a:off x="1626661" y="425957"/>
        <a:ext cx="720852" cy="720852"/>
      </dsp:txXfrm>
    </dsp:sp>
    <dsp:sp modelId="{F0C37F02-3698-4826-8E07-3C310B9FD720}">
      <dsp:nvSpPr>
        <dsp:cNvPr id="0" name=""/>
        <dsp:cNvSpPr/>
      </dsp:nvSpPr>
      <dsp:spPr>
        <a:xfrm>
          <a:off x="1511045" y="1208066"/>
          <a:ext cx="2306726" cy="2306726"/>
        </a:xfrm>
        <a:prstGeom prst="circularArrow">
          <a:avLst>
            <a:gd name="adj1" fmla="val 4688"/>
            <a:gd name="adj2" fmla="val 299029"/>
            <a:gd name="adj3" fmla="val 2489472"/>
            <a:gd name="adj4" fmla="val 15920025"/>
            <a:gd name="adj5" fmla="val 5469"/>
          </a:avLst>
        </a:prstGeom>
        <a:solidFill>
          <a:srgbClr val="003C5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0F7BE-37B5-4596-B219-9A815D857E6A}">
      <dsp:nvSpPr>
        <dsp:cNvPr id="0" name=""/>
        <dsp:cNvSpPr/>
      </dsp:nvSpPr>
      <dsp:spPr>
        <a:xfrm>
          <a:off x="378804" y="762455"/>
          <a:ext cx="1675980" cy="16759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658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2350F-D095-4D1D-ADEC-6C08F177FB54}">
      <dsp:nvSpPr>
        <dsp:cNvPr id="0" name=""/>
        <dsp:cNvSpPr/>
      </dsp:nvSpPr>
      <dsp:spPr>
        <a:xfrm>
          <a:off x="1047968" y="-133036"/>
          <a:ext cx="1807044" cy="180704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96F3D-2C26-4EE8-95CE-701A6A5583BD}">
      <dsp:nvSpPr>
        <dsp:cNvPr id="0" name=""/>
        <dsp:cNvSpPr/>
      </dsp:nvSpPr>
      <dsp:spPr>
        <a:xfrm>
          <a:off x="3142551" y="60582"/>
          <a:ext cx="4119575" cy="856333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600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  <a:latin typeface="Arial Narrow" panose="020B0606020202030204" pitchFamily="34" charset="0"/>
            </a:rPr>
            <a:t>Character, Historic, View Protections</a:t>
          </a:r>
        </a:p>
      </dsp:txBody>
      <dsp:txXfrm>
        <a:off x="3184354" y="102385"/>
        <a:ext cx="4035969" cy="772727"/>
      </dsp:txXfrm>
    </dsp:sp>
    <dsp:sp modelId="{61F73227-A1E2-43E4-B03B-DE8F62751157}">
      <dsp:nvSpPr>
        <dsp:cNvPr id="0" name=""/>
        <dsp:cNvSpPr/>
      </dsp:nvSpPr>
      <dsp:spPr>
        <a:xfrm>
          <a:off x="0" y="2676"/>
          <a:ext cx="2908935" cy="972145"/>
        </a:xfrm>
        <a:prstGeom prst="roundRect">
          <a:avLst/>
        </a:prstGeom>
        <a:solidFill>
          <a:srgbClr val="60006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Overlay Zones</a:t>
          </a:r>
        </a:p>
      </dsp:txBody>
      <dsp:txXfrm>
        <a:off x="47456" y="50132"/>
        <a:ext cx="2814023" cy="877233"/>
      </dsp:txXfrm>
    </dsp:sp>
    <dsp:sp modelId="{A93EE4DF-F0B4-4190-8FB0-B75FCEEFCE6A}">
      <dsp:nvSpPr>
        <dsp:cNvPr id="0" name=""/>
        <dsp:cNvSpPr/>
      </dsp:nvSpPr>
      <dsp:spPr>
        <a:xfrm>
          <a:off x="3101912" y="1088616"/>
          <a:ext cx="4146764" cy="18672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61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Small-area &amp; Area of Consistency rules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Distance separations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Proximity to 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Uses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Development types</a:t>
          </a:r>
        </a:p>
      </dsp:txBody>
      <dsp:txXfrm>
        <a:off x="3193063" y="1179767"/>
        <a:ext cx="3964462" cy="1684926"/>
      </dsp:txXfrm>
    </dsp:sp>
    <dsp:sp modelId="{56E8D545-3920-484F-AC4F-133E3BA7598B}">
      <dsp:nvSpPr>
        <dsp:cNvPr id="0" name=""/>
        <dsp:cNvSpPr/>
      </dsp:nvSpPr>
      <dsp:spPr>
        <a:xfrm>
          <a:off x="0" y="1072036"/>
          <a:ext cx="2906094" cy="1900388"/>
        </a:xfrm>
        <a:prstGeom prst="roundRect">
          <a:avLst/>
        </a:prstGeom>
        <a:solidFill>
          <a:srgbClr val="610000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Context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92769" y="1164805"/>
        <a:ext cx="2720556" cy="1714850"/>
      </dsp:txXfrm>
    </dsp:sp>
    <dsp:sp modelId="{9875930E-C9CD-4ADF-A001-DD0941D574DD}">
      <dsp:nvSpPr>
        <dsp:cNvPr id="0" name=""/>
        <dsp:cNvSpPr/>
      </dsp:nvSpPr>
      <dsp:spPr>
        <a:xfrm>
          <a:off x="3121520" y="3060112"/>
          <a:ext cx="4150817" cy="972145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F05E0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Incentives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Building design standards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Edge buffers</a:t>
          </a:r>
        </a:p>
      </dsp:txBody>
      <dsp:txXfrm>
        <a:off x="3168976" y="3107568"/>
        <a:ext cx="4055905" cy="877233"/>
      </dsp:txXfrm>
    </dsp:sp>
    <dsp:sp modelId="{EAA10C2F-B7CD-4014-A54A-FB1A66BE3BC2}">
      <dsp:nvSpPr>
        <dsp:cNvPr id="0" name=""/>
        <dsp:cNvSpPr/>
      </dsp:nvSpPr>
      <dsp:spPr>
        <a:xfrm>
          <a:off x="0" y="3069639"/>
          <a:ext cx="2908935" cy="972145"/>
        </a:xfrm>
        <a:prstGeom prst="roundRect">
          <a:avLst/>
        </a:prstGeom>
        <a:solidFill>
          <a:srgbClr val="F05E01">
            <a:alpha val="81961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Centers &amp;  Corridors</a:t>
          </a:r>
          <a:endParaRPr lang="en-US" sz="3200" kern="1200" dirty="0"/>
        </a:p>
      </dsp:txBody>
      <dsp:txXfrm>
        <a:off x="47456" y="3117095"/>
        <a:ext cx="2814023" cy="877233"/>
      </dsp:txXfrm>
    </dsp:sp>
    <dsp:sp modelId="{E52727E0-2C6B-46C7-A8B3-DD12F7B0B5AB}">
      <dsp:nvSpPr>
        <dsp:cNvPr id="0" name=""/>
        <dsp:cNvSpPr/>
      </dsp:nvSpPr>
      <dsp:spPr>
        <a:xfrm>
          <a:off x="3125573" y="4191291"/>
          <a:ext cx="4146764" cy="1163939"/>
        </a:xfrm>
        <a:prstGeom prst="round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2E919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Mixed-use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Non-residential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>
              <a:latin typeface="Arial Narrow" panose="020B0606020202030204" pitchFamily="34" charset="0"/>
            </a:rPr>
            <a:t>Planned Development</a:t>
          </a:r>
        </a:p>
      </dsp:txBody>
      <dsp:txXfrm>
        <a:off x="3182392" y="4248110"/>
        <a:ext cx="4033126" cy="1050301"/>
      </dsp:txXfrm>
    </dsp:sp>
    <dsp:sp modelId="{A1877073-10AC-4228-8B67-B8177AD4751F}">
      <dsp:nvSpPr>
        <dsp:cNvPr id="0" name=""/>
        <dsp:cNvSpPr/>
      </dsp:nvSpPr>
      <dsp:spPr>
        <a:xfrm>
          <a:off x="0" y="4138999"/>
          <a:ext cx="2906094" cy="1268523"/>
        </a:xfrm>
        <a:prstGeom prst="roundRect">
          <a:avLst/>
        </a:prstGeom>
        <a:solidFill>
          <a:srgbClr val="2E919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Narrow" panose="020B0606020202030204" pitchFamily="34" charset="0"/>
            </a:rPr>
            <a:t>Zoning</a:t>
          </a:r>
          <a:endParaRPr lang="en-US" sz="2400" kern="1200" dirty="0">
            <a:latin typeface="Arial Narrow" panose="020B0606020202030204" pitchFamily="34" charset="0"/>
          </a:endParaRPr>
        </a:p>
      </dsp:txBody>
      <dsp:txXfrm>
        <a:off x="61924" y="4200923"/>
        <a:ext cx="2782246" cy="1144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79DE1-F33F-4F2E-8808-D0A65B381749}">
      <dsp:nvSpPr>
        <dsp:cNvPr id="0" name=""/>
        <dsp:cNvSpPr/>
      </dsp:nvSpPr>
      <dsp:spPr>
        <a:xfrm>
          <a:off x="4521226" y="1294643"/>
          <a:ext cx="1972238" cy="1972603"/>
        </a:xfrm>
        <a:prstGeom prst="ellipse">
          <a:avLst/>
        </a:prstGeom>
        <a:solidFill>
          <a:srgbClr val="57C1A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964CF-98EA-45EC-8095-023C7E729FE6}">
      <dsp:nvSpPr>
        <dsp:cNvPr id="0" name=""/>
        <dsp:cNvSpPr/>
      </dsp:nvSpPr>
      <dsp:spPr>
        <a:xfrm>
          <a:off x="458671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arrow" panose="020B0606020202030204" pitchFamily="34" charset="0"/>
            </a:rPr>
            <a:t>City Council</a:t>
          </a:r>
        </a:p>
      </dsp:txBody>
      <dsp:txXfrm>
        <a:off x="4849932" y="1623468"/>
        <a:ext cx="1314825" cy="1314953"/>
      </dsp:txXfrm>
    </dsp:sp>
    <dsp:sp modelId="{323C1B76-AB08-42A5-A9E4-52D297DC4A5A}">
      <dsp:nvSpPr>
        <dsp:cNvPr id="0" name=""/>
        <dsp:cNvSpPr/>
      </dsp:nvSpPr>
      <dsp:spPr>
        <a:xfrm rot="2700000">
          <a:off x="2485236" y="1297027"/>
          <a:ext cx="1967488" cy="1967488"/>
        </a:xfrm>
        <a:prstGeom prst="teardrop">
          <a:avLst>
            <a:gd name="adj" fmla="val 10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DF666-051E-46EC-891D-90047BBF2FAC}">
      <dsp:nvSpPr>
        <dsp:cNvPr id="0" name=""/>
        <dsp:cNvSpPr/>
      </dsp:nvSpPr>
      <dsp:spPr>
        <a:xfrm>
          <a:off x="2548345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L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Z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sz="1900" kern="1200" dirty="0">
            <a:latin typeface="Arial Narrow" panose="020B0606020202030204" pitchFamily="34" charset="0"/>
          </a:endParaRPr>
        </a:p>
      </dsp:txBody>
      <dsp:txXfrm>
        <a:off x="2811567" y="1623468"/>
        <a:ext cx="1314825" cy="1314953"/>
      </dsp:txXfrm>
    </dsp:sp>
    <dsp:sp modelId="{28527B08-B549-41E2-B434-744C64B3A705}">
      <dsp:nvSpPr>
        <dsp:cNvPr id="0" name=""/>
        <dsp:cNvSpPr/>
      </dsp:nvSpPr>
      <dsp:spPr>
        <a:xfrm rot="2700000">
          <a:off x="446871" y="1297027"/>
          <a:ext cx="1967488" cy="1967488"/>
        </a:xfrm>
        <a:prstGeom prst="teardrop">
          <a:avLst>
            <a:gd name="adj" fmla="val 1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E90B3-0C17-4961-A80C-C032E77B3DC1}">
      <dsp:nvSpPr>
        <dsp:cNvPr id="0" name=""/>
        <dsp:cNvSpPr/>
      </dsp:nvSpPr>
      <dsp:spPr>
        <a:xfrm>
          <a:off x="50998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E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C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sp:txBody>
      <dsp:txXfrm>
        <a:off x="773202" y="1623468"/>
        <a:ext cx="1314825" cy="1314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theory, at its best, zoning is a legal tool to implement our best plans</a:t>
            </a:r>
          </a:p>
          <a:p>
            <a:r>
              <a:rPr lang="en-US" dirty="0"/>
              <a:t>The WHY and the HOW</a:t>
            </a:r>
          </a:p>
          <a:p>
            <a:r>
              <a:rPr lang="en-US" dirty="0"/>
              <a:t>Why = goal/aspiration</a:t>
            </a:r>
          </a:p>
          <a:p>
            <a:r>
              <a:rPr lang="en-US" dirty="0"/>
              <a:t>How = minimum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27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Shared Active Transportation Programs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2238B-9B37-46D1-BF3B-90FC7CF26589}" type="datetime3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 February 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CABQ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66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2F4C0-A8AD-4EFC-8749-D500CF508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61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8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description of how rules are applied in Part 1. (Section 14-16-1-8)</a:t>
            </a:r>
          </a:p>
          <a:p>
            <a:endParaRPr lang="en-US" dirty="0"/>
          </a:p>
          <a:p>
            <a:r>
              <a:rPr lang="en-US" dirty="0"/>
              <a:t>Any update to improve quality</a:t>
            </a:r>
            <a:r>
              <a:rPr lang="en-US" baseline="0" dirty="0"/>
              <a:t> standard citywide WON’T apply to tailored standard. (Sometimes that’s good, sometimes that’s not. Need to review carefully!)</a:t>
            </a:r>
          </a:p>
          <a:p>
            <a:endParaRPr lang="en-US" baseline="0" dirty="0"/>
          </a:p>
          <a:p>
            <a:r>
              <a:rPr lang="en-US" baseline="0" dirty="0"/>
              <a:t>Tradeoff is additional complexity for extra protections.</a:t>
            </a:r>
          </a:p>
          <a:p>
            <a:endParaRPr lang="en-US" baseline="0" dirty="0"/>
          </a:p>
          <a:p>
            <a:r>
              <a:rPr lang="en-US" baseline="0" dirty="0"/>
              <a:t>Zoning is not easy, but it IS more predictable now under the IDO.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50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4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AEFA7-ECF7-4785-B191-0454C34AD83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07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000" b="1" dirty="0">
                <a:latin typeface="Arial Narrow" panose="020B0606020202030204" pitchFamily="34" charset="0"/>
              </a:rPr>
              <a:t>Between uses</a:t>
            </a:r>
            <a:r>
              <a:rPr lang="en-US" sz="2000" dirty="0">
                <a:latin typeface="Arial Narrow" panose="020B0606020202030204" pitchFamily="34" charset="0"/>
              </a:rPr>
              <a:t>:                 Group Homes, Pawn Shops, Bail Bonds, Payday Loans, etc.</a:t>
            </a:r>
          </a:p>
          <a:p>
            <a:pPr lvl="1"/>
            <a:r>
              <a:rPr lang="en-US" sz="2000" b="1" dirty="0">
                <a:latin typeface="Arial Narrow" panose="020B0606020202030204" pitchFamily="34" charset="0"/>
              </a:rPr>
              <a:t>From Residential Uses</a:t>
            </a:r>
            <a:r>
              <a:rPr lang="en-US" sz="2000" dirty="0">
                <a:latin typeface="Arial Narrow" panose="020B0606020202030204" pitchFamily="34" charset="0"/>
              </a:rPr>
              <a:t>: Retail Liquor, Heavy/Special Manufacturing, Auto repair,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18FE4-E55B-4D2F-95C8-EF4DCD45C693}" type="datetime3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 February 2026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EPC Study Session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08368D-D5A1-4AA8-876C-52C477933D3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78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Areas of Change and Consistency for Edge Buffers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462A-7526-4808-AA2F-A4BEE113ED6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4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ready to define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1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 condition (or editorial) to remove reference to “Table 5-5-1” in the new (a). Will have condition to include underground parking in exemption.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7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1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41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921B5-9483-40C6-B3C1-B7A410F9A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46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48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A9ED-E739-48B1-AD12-85A761F91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03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24CBCB-D68C-49ED-BD7D-EA0BA4AF3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98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60646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AA86B-55C0-4C72-A20A-A7EB00D9B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0" y="-51275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12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97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37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59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/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5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54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91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52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12677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3"/>
            <a:ext cx="4798142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692878" y="1535113"/>
            <a:ext cx="4800600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92878" y="2174875"/>
            <a:ext cx="4800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18C2A-1051-4E72-BEFD-342939B3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8" t="18481" r="31369" b="15162"/>
          <a:stretch/>
        </p:blipFill>
        <p:spPr>
          <a:xfrm>
            <a:off x="10591798" y="2927350"/>
            <a:ext cx="159221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09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10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624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lehner@cabq.gov" TargetMode="External"/><Relationship Id="rId2" Type="http://schemas.openxmlformats.org/officeDocument/2006/relationships/hyperlink" Target="https://abq-zon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do.abq-zone.com/" TargetMode="Externa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hyperlink" Target="https://ido.abq-zone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hyperlink" Target="https://tinyurl.com/IDOzoningmap" TargetMode="Externa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://abc-zone.com/zoning-conversion-map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inyurl.com/IDOzoningmap" TargetMode="External"/><Relationship Id="rId11" Type="http://schemas.openxmlformats.org/officeDocument/2006/relationships/image" Target="../media/image58.png"/><Relationship Id="rId5" Type="http://schemas.openxmlformats.org/officeDocument/2006/relationships/hyperlink" Target="http://abc-zone.com/zoning-conversion-map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1.png"/><Relationship Id="rId7" Type="http://schemas.openxmlformats.org/officeDocument/2006/relationships/hyperlink" Target="https://compplan.abc-zone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hyperlink" Target="http://tinyurl.com/DPM-CABQ" TargetMode="Externa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do.abq-zone.com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tinyurl.com/DPM-CABQ" TargetMode="External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://abc-zone.com/zoning-conversion-map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hyperlink" Target="https://tinyurl.com/CABQ-IDO-2023-07-27" TargetMode="External"/><Relationship Id="rId4" Type="http://schemas.openxmlformats.org/officeDocument/2006/relationships/hyperlink" Target="https://tinyurl.com/IDOzoningmap" TargetMode="Externa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hyperlink" Target="https://www.cabq.gov/plann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hyperlink" Target="https://ido.abc-zone.com/integrated-development-ordinance-ido?document=1&amp;outline-name=5-5%28C%29%282%29%20Minimum%20Off-street%20Parking%20Table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inyurl.com/IDOzoningmap" TargetMode="External"/><Relationship Id="rId5" Type="http://schemas.openxmlformats.org/officeDocument/2006/relationships/hyperlink" Target="http://abc-zone.com/zoning-conversion-map" TargetMode="Externa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hyperlink" Target="https://www.cabq.gov/council/find-your-councilor" TargetMode="External"/><Relationship Id="rId3" Type="http://schemas.openxmlformats.org/officeDocument/2006/relationships/hyperlink" Target="https://abq-zone.com/ido-updates-2025" TargetMode="External"/><Relationship Id="rId7" Type="http://schemas.openxmlformats.org/officeDocument/2006/relationships/hyperlink" Target="https://ido.abq-zone.com/" TargetMode="Externa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abq.zoom.us/rec/share/TnE0qDYLEWRKeleLc0bzVulS9ZDqGjXAjs2uvRSHyPmwcCrLDqh5iERKL7y0e3Y0.aTTSkEyi2EGlFj5h?startTime=1695944200000" TargetMode="External"/><Relationship Id="rId11" Type="http://schemas.openxmlformats.org/officeDocument/2006/relationships/diagramColors" Target="../diagrams/colors5.xml"/><Relationship Id="rId5" Type="http://schemas.openxmlformats.org/officeDocument/2006/relationships/hyperlink" Target="https://abq-zone.com/sites/abq-zone.com/files/u53/GetToKnowYourIDO-handout-2023-09-21.pdf" TargetMode="External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3.png"/><Relationship Id="rId9" Type="http://schemas.openxmlformats.org/officeDocument/2006/relationships/diagramLayout" Target="../diagrams/layout5.xml"/><Relationship Id="rId14" Type="http://schemas.openxmlformats.org/officeDocument/2006/relationships/hyperlink" Target="https://cabq.legistar.com/Calendar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node/1937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abq.gov/plann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mvos@cabq.gov" TargetMode="External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3" Type="http://schemas.openxmlformats.org/officeDocument/2006/relationships/image" Target="../media/image100.png"/><Relationship Id="rId7" Type="http://schemas.openxmlformats.org/officeDocument/2006/relationships/hyperlink" Target="mailto:mrenz@cabq.gov" TargetMode="External"/><Relationship Id="rId12" Type="http://schemas.openxmlformats.org/officeDocument/2006/relationships/hyperlink" Target="https://www.cabq.gov/planning" TargetMode="External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png"/><Relationship Id="rId20" Type="http://schemas.openxmlformats.org/officeDocument/2006/relationships/hyperlink" Target="tinyurl.com/idozoningmap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png"/><Relationship Id="rId11" Type="http://schemas.openxmlformats.org/officeDocument/2006/relationships/hyperlink" Target="https://compplan.abc-zone.com/" TargetMode="External"/><Relationship Id="rId5" Type="http://schemas.openxmlformats.org/officeDocument/2006/relationships/image" Target="../media/image101.png"/><Relationship Id="rId15" Type="http://schemas.openxmlformats.org/officeDocument/2006/relationships/image" Target="../media/image104.png"/><Relationship Id="rId10" Type="http://schemas.openxmlformats.org/officeDocument/2006/relationships/hyperlink" Target="abc-zone.com" TargetMode="External"/><Relationship Id="rId19" Type="http://schemas.openxmlformats.org/officeDocument/2006/relationships/image" Target="../media/image108.png"/><Relationship Id="rId4" Type="http://schemas.openxmlformats.org/officeDocument/2006/relationships/image" Target="../media/image31.jpeg"/><Relationship Id="rId9" Type="http://schemas.openxmlformats.org/officeDocument/2006/relationships/hyperlink" Target="mailto:abctoz@cabq.gov" TargetMode="External"/><Relationship Id="rId14" Type="http://schemas.openxmlformats.org/officeDocument/2006/relationships/hyperlink" Target="https://ido.abc-zon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hyperlink" Target="https://abq-zon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pplan.abc-zone.com/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s://tinyurl.com/IDOzoningmap" TargetMode="External"/><Relationship Id="rId4" Type="http://schemas.openxmlformats.org/officeDocument/2006/relationships/hyperlink" Target="http://abc-zone.com/zoning-conversion-ma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" y="1080370"/>
            <a:ext cx="7311025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Transportation</a:t>
            </a:r>
            <a:r>
              <a:rPr lang="en-US" sz="5400" dirty="0">
                <a:solidFill>
                  <a:srgbClr val="30B698"/>
                </a:solidFill>
              </a:rPr>
              <a:t> </a:t>
            </a:r>
            <a:br>
              <a:rPr lang="en-US" sz="5400" dirty="0">
                <a:solidFill>
                  <a:srgbClr val="30B698"/>
                </a:solidFill>
              </a:rPr>
            </a:br>
            <a:r>
              <a:rPr lang="en-US" sz="5400" dirty="0">
                <a:solidFill>
                  <a:srgbClr val="30B698"/>
                </a:solidFill>
              </a:rPr>
              <a:t>+ Land use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2" y="3429000"/>
            <a:ext cx="7311025" cy="1830141"/>
          </a:xfrm>
        </p:spPr>
        <p:txBody>
          <a:bodyPr/>
          <a:lstStyle/>
          <a:p>
            <a:r>
              <a:rPr lang="en-US" sz="4000" dirty="0"/>
              <a:t>UNM Presentation</a:t>
            </a:r>
            <a:endParaRPr lang="en-US" dirty="0">
              <a:solidFill>
                <a:srgbClr val="57C1A6"/>
              </a:solidFill>
            </a:endParaRPr>
          </a:p>
          <a:p>
            <a:endParaRPr lang="en-US" sz="1200" dirty="0"/>
          </a:p>
          <a:p>
            <a:r>
              <a:rPr lang="en-US" dirty="0"/>
              <a:t>February 2026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5AF40-B25E-445F-ACB5-8EDA143E914D}"/>
              </a:ext>
            </a:extLst>
          </p:cNvPr>
          <p:cNvSpPr/>
          <p:nvPr/>
        </p:nvSpPr>
        <p:spPr>
          <a:xfrm>
            <a:off x="9004864" y="2924840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2"/>
              </a:rPr>
              <a:t>https://abq-zone.com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EB76C-A900-4D14-ADBD-2D6EFB9851ED}"/>
              </a:ext>
            </a:extLst>
          </p:cNvPr>
          <p:cNvSpPr/>
          <p:nvPr/>
        </p:nvSpPr>
        <p:spPr>
          <a:xfrm>
            <a:off x="7751330" y="3867016"/>
            <a:ext cx="4149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mrenz@cabq.gov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585B6-8B30-6995-7AAC-77A012843884}"/>
              </a:ext>
            </a:extLst>
          </p:cNvPr>
          <p:cNvSpPr txBox="1">
            <a:spLocks/>
          </p:cNvSpPr>
          <p:nvPr/>
        </p:nvSpPr>
        <p:spPr bwMode="auto">
          <a:xfrm>
            <a:off x="9254184" y="1915263"/>
            <a:ext cx="1863850" cy="126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1800" dirty="0">
                <a:solidFill>
                  <a:srgbClr val="30B698"/>
                </a:solidFill>
              </a:rPr>
              <a:t>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ntegrated</a:t>
            </a:r>
            <a:br>
              <a:rPr lang="en-US" sz="1800" dirty="0"/>
            </a:br>
            <a:r>
              <a:rPr lang="en-US" sz="1800" dirty="0">
                <a:solidFill>
                  <a:srgbClr val="30B698"/>
                </a:solidFill>
              </a:rPr>
              <a:t>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evelopment</a:t>
            </a:r>
            <a:br>
              <a:rPr lang="en-US" sz="1800" dirty="0"/>
            </a:br>
            <a:r>
              <a:rPr lang="en-US" sz="1800" dirty="0">
                <a:solidFill>
                  <a:srgbClr val="30B698"/>
                </a:solidFill>
              </a:rPr>
              <a:t>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rdinance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1B5412-D74E-5CDF-26EF-0E88FB09F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184" y="224335"/>
            <a:ext cx="1489893" cy="17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A16653-70C5-4D41-99F9-9999C9E7D2D6}"/>
              </a:ext>
            </a:extLst>
          </p:cNvPr>
          <p:cNvSpPr txBox="1">
            <a:spLocks/>
          </p:cNvSpPr>
          <p:nvPr/>
        </p:nvSpPr>
        <p:spPr>
          <a:xfrm>
            <a:off x="3082002" y="476898"/>
            <a:ext cx="5874002" cy="94462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5400" dirty="0"/>
              <a:t>contents</a:t>
            </a:r>
            <a:endParaRPr lang="en-US" sz="5400" dirty="0">
              <a:latin typeface="Adobe Garamond Pro" pitchFamily="18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7FF7024-6E64-4884-A44C-958A76060944}"/>
              </a:ext>
            </a:extLst>
          </p:cNvPr>
          <p:cNvSpPr/>
          <p:nvPr/>
        </p:nvSpPr>
        <p:spPr>
          <a:xfrm>
            <a:off x="545264" y="5556163"/>
            <a:ext cx="7441550" cy="486394"/>
          </a:xfrm>
          <a:custGeom>
            <a:avLst/>
            <a:gdLst>
              <a:gd name="connsiteX0" fmla="*/ 0 w 1490987"/>
              <a:gd name="connsiteY0" fmla="*/ 248503 h 1959921"/>
              <a:gd name="connsiteX1" fmla="*/ 248503 w 1490987"/>
              <a:gd name="connsiteY1" fmla="*/ 0 h 1959921"/>
              <a:gd name="connsiteX2" fmla="*/ 1242484 w 1490987"/>
              <a:gd name="connsiteY2" fmla="*/ 0 h 1959921"/>
              <a:gd name="connsiteX3" fmla="*/ 1490987 w 1490987"/>
              <a:gd name="connsiteY3" fmla="*/ 248503 h 1959921"/>
              <a:gd name="connsiteX4" fmla="*/ 1490987 w 1490987"/>
              <a:gd name="connsiteY4" fmla="*/ 1711418 h 1959921"/>
              <a:gd name="connsiteX5" fmla="*/ 1242484 w 1490987"/>
              <a:gd name="connsiteY5" fmla="*/ 1959921 h 1959921"/>
              <a:gd name="connsiteX6" fmla="*/ 248503 w 1490987"/>
              <a:gd name="connsiteY6" fmla="*/ 1959921 h 1959921"/>
              <a:gd name="connsiteX7" fmla="*/ 0 w 1490987"/>
              <a:gd name="connsiteY7" fmla="*/ 1711418 h 1959921"/>
              <a:gd name="connsiteX8" fmla="*/ 0 w 1490987"/>
              <a:gd name="connsiteY8" fmla="*/ 248503 h 19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987" h="1959921">
                <a:moveTo>
                  <a:pt x="0" y="248503"/>
                </a:moveTo>
                <a:cubicBezTo>
                  <a:pt x="0" y="111259"/>
                  <a:pt x="111259" y="0"/>
                  <a:pt x="248503" y="0"/>
                </a:cubicBezTo>
                <a:lnTo>
                  <a:pt x="1242484" y="0"/>
                </a:lnTo>
                <a:cubicBezTo>
                  <a:pt x="1379728" y="0"/>
                  <a:pt x="1490987" y="111259"/>
                  <a:pt x="1490987" y="248503"/>
                </a:cubicBezTo>
                <a:lnTo>
                  <a:pt x="1490987" y="1711418"/>
                </a:lnTo>
                <a:cubicBezTo>
                  <a:pt x="1490987" y="1848662"/>
                  <a:pt x="1379728" y="1959921"/>
                  <a:pt x="1242484" y="1959921"/>
                </a:cubicBezTo>
                <a:lnTo>
                  <a:pt x="248503" y="1959921"/>
                </a:lnTo>
                <a:cubicBezTo>
                  <a:pt x="111259" y="1959921"/>
                  <a:pt x="0" y="1848662"/>
                  <a:pt x="0" y="1711418"/>
                </a:cubicBezTo>
                <a:lnTo>
                  <a:pt x="0" y="248503"/>
                </a:lnTo>
                <a:close/>
              </a:path>
            </a:pathLst>
          </a:custGeom>
          <a:solidFill>
            <a:srgbClr val="2DF1F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41364" tIns="141364" rIns="141364" bIns="141364" numCol="1" spcCol="1270" anchor="ctr" anchorCtr="0">
            <a:noAutofit/>
          </a:bodyPr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Processes</a:t>
            </a:r>
            <a:endParaRPr lang="en-US" sz="2800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12D8F6-F1D0-4F4D-B03B-2E7989C9CD5C}"/>
              </a:ext>
            </a:extLst>
          </p:cNvPr>
          <p:cNvGrpSpPr/>
          <p:nvPr/>
        </p:nvGrpSpPr>
        <p:grpSpPr>
          <a:xfrm rot="5400000">
            <a:off x="2657241" y="137118"/>
            <a:ext cx="3192257" cy="7490030"/>
            <a:chOff x="3254972" y="2994977"/>
            <a:chExt cx="3753508" cy="901260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C59ED09-901E-4BAF-B401-9170E20FAF67}"/>
                </a:ext>
              </a:extLst>
            </p:cNvPr>
            <p:cNvSpPr/>
            <p:nvPr/>
          </p:nvSpPr>
          <p:spPr>
            <a:xfrm rot="16200000">
              <a:off x="-661479" y="6911428"/>
              <a:ext cx="8956823" cy="1123922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5F005E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Zones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D9494F4-6102-4D4C-8396-A3FC590FA4F8}"/>
                </a:ext>
              </a:extLst>
            </p:cNvPr>
            <p:cNvSpPr/>
            <p:nvPr/>
          </p:nvSpPr>
          <p:spPr>
            <a:xfrm rot="16200000">
              <a:off x="633624" y="6831846"/>
              <a:ext cx="8956818" cy="1283085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308F01">
                <a:alpha val="81961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Uses</a:t>
              </a:r>
              <a:endParaRPr lang="en-US" sz="16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5AFB6200-AF6B-4BA7-825F-56ECED0DB9E6}"/>
                </a:ext>
              </a:extLst>
            </p:cNvPr>
            <p:cNvSpPr/>
            <p:nvPr/>
          </p:nvSpPr>
          <p:spPr>
            <a:xfrm rot="16200000">
              <a:off x="1936164" y="6935266"/>
              <a:ext cx="8954279" cy="1190353"/>
            </a:xfrm>
            <a:custGeom>
              <a:avLst/>
              <a:gdLst>
                <a:gd name="connsiteX0" fmla="*/ 0 w 1490987"/>
                <a:gd name="connsiteY0" fmla="*/ 248503 h 1959921"/>
                <a:gd name="connsiteX1" fmla="*/ 248503 w 1490987"/>
                <a:gd name="connsiteY1" fmla="*/ 0 h 1959921"/>
                <a:gd name="connsiteX2" fmla="*/ 1242484 w 1490987"/>
                <a:gd name="connsiteY2" fmla="*/ 0 h 1959921"/>
                <a:gd name="connsiteX3" fmla="*/ 1490987 w 1490987"/>
                <a:gd name="connsiteY3" fmla="*/ 248503 h 1959921"/>
                <a:gd name="connsiteX4" fmla="*/ 1490987 w 1490987"/>
                <a:gd name="connsiteY4" fmla="*/ 1711418 h 1959921"/>
                <a:gd name="connsiteX5" fmla="*/ 1242484 w 1490987"/>
                <a:gd name="connsiteY5" fmla="*/ 1959921 h 1959921"/>
                <a:gd name="connsiteX6" fmla="*/ 248503 w 1490987"/>
                <a:gd name="connsiteY6" fmla="*/ 1959921 h 1959921"/>
                <a:gd name="connsiteX7" fmla="*/ 0 w 1490987"/>
                <a:gd name="connsiteY7" fmla="*/ 1711418 h 1959921"/>
                <a:gd name="connsiteX8" fmla="*/ 0 w 1490987"/>
                <a:gd name="connsiteY8" fmla="*/ 248503 h 195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987" h="1959921">
                  <a:moveTo>
                    <a:pt x="0" y="248503"/>
                  </a:moveTo>
                  <a:cubicBezTo>
                    <a:pt x="0" y="111259"/>
                    <a:pt x="111259" y="0"/>
                    <a:pt x="248503" y="0"/>
                  </a:cubicBezTo>
                  <a:lnTo>
                    <a:pt x="1242484" y="0"/>
                  </a:lnTo>
                  <a:cubicBezTo>
                    <a:pt x="1379728" y="0"/>
                    <a:pt x="1490987" y="111259"/>
                    <a:pt x="1490987" y="248503"/>
                  </a:cubicBezTo>
                  <a:lnTo>
                    <a:pt x="1490987" y="1711418"/>
                  </a:lnTo>
                  <a:cubicBezTo>
                    <a:pt x="1490987" y="1848662"/>
                    <a:pt x="1379728" y="1959921"/>
                    <a:pt x="1242484" y="1959921"/>
                  </a:cubicBezTo>
                  <a:lnTo>
                    <a:pt x="248503" y="1959921"/>
                  </a:lnTo>
                  <a:cubicBezTo>
                    <a:pt x="111259" y="1959921"/>
                    <a:pt x="0" y="1848662"/>
                    <a:pt x="0" y="1711418"/>
                  </a:cubicBezTo>
                  <a:lnTo>
                    <a:pt x="0" y="248503"/>
                  </a:lnTo>
                  <a:close/>
                </a:path>
              </a:pathLst>
            </a:custGeom>
            <a:solidFill>
              <a:srgbClr val="610000">
                <a:alpha val="81961"/>
              </a:srgbClr>
            </a:solidFill>
            <a:ln w="12700" cap="flat" cmpd="sng" algn="ctr">
              <a:solidFill>
                <a:srgbClr val="7C2E7B"/>
              </a:solidFill>
              <a:prstDash val="solid"/>
              <a:miter lim="800000"/>
            </a:ln>
            <a:effectLst/>
          </p:spPr>
          <p:txBody>
            <a:bodyPr spcFirstLastPara="0" vert="horz" wrap="square" lIns="141364" tIns="141364" rIns="141364" bIns="141364" numCol="1" spcCol="1270" anchor="ctr" anchorCtr="0">
              <a:noAutofit/>
            </a:bodyPr>
            <a:lstStyle/>
            <a:p>
              <a:pPr algn="r" defTabSz="800100">
                <a:lnSpc>
                  <a:spcPct val="90000"/>
                </a:lnSpc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Standards</a:t>
              </a:r>
              <a:endParaRPr lang="en-US" sz="2800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2998A02-8C4F-40C3-8264-90BD315C9115}"/>
              </a:ext>
            </a:extLst>
          </p:cNvPr>
          <p:cNvSpPr txBox="1">
            <a:spLocks/>
          </p:cNvSpPr>
          <p:nvPr/>
        </p:nvSpPr>
        <p:spPr>
          <a:xfrm>
            <a:off x="746095" y="1447800"/>
            <a:ext cx="4966282" cy="556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608A"/>
              </a:buClr>
              <a:buNone/>
              <a:defRPr/>
            </a:pPr>
            <a:endParaRPr lang="en-US" sz="1500" b="1" dirty="0">
              <a:solidFill>
                <a:srgbClr val="3E4042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1.   	General Provisions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Zone Districts</a:t>
            </a:r>
          </a:p>
          <a:p>
            <a:pPr marL="514350" indent="-514350">
              <a:spcBef>
                <a:spcPts val="1800"/>
              </a:spcBef>
              <a:buClr>
                <a:prstClr val="white"/>
              </a:buClr>
              <a:buFont typeface="Arial" pitchFamily="34" charset="0"/>
              <a:buAutoNum type="arabicPeriod" startAt="2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Overlay Zones 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4. 	Use Regulations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Allowable Use Table</a:t>
            </a:r>
          </a:p>
          <a:p>
            <a:pPr marL="0" indent="0">
              <a:spcBef>
                <a:spcPts val="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	Use-specific Standards</a:t>
            </a:r>
          </a:p>
          <a:p>
            <a:pPr marL="514350" indent="-514350">
              <a:spcBef>
                <a:spcPts val="1800"/>
              </a:spcBef>
              <a:buClr>
                <a:srgbClr val="FFFFFF"/>
              </a:buClr>
              <a:buFont typeface="Arial" pitchFamily="34" charset="0"/>
              <a:buAutoNum type="arabicPeriod" startAt="5"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Development Standards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Dimensional Standards Tables</a:t>
            </a:r>
          </a:p>
          <a:p>
            <a:pPr marL="937260" lvl="3" indent="0">
              <a:spcBef>
                <a:spcPts val="0"/>
              </a:spcBef>
              <a:buClr>
                <a:srgbClr val="73436E"/>
              </a:buClr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General Regulations</a:t>
            </a:r>
          </a:p>
          <a:p>
            <a:pPr marL="514350" indent="-514350">
              <a:spcBef>
                <a:spcPts val="1800"/>
              </a:spcBef>
              <a:buClrTx/>
              <a:buNone/>
              <a:defRPr/>
            </a:pPr>
            <a:r>
              <a:rPr lang="en-US" sz="3100" b="1" dirty="0">
                <a:solidFill>
                  <a:srgbClr val="FFFFFF"/>
                </a:solidFill>
                <a:latin typeface="Arial Narrow" panose="020B0606020202030204" pitchFamily="34" charset="0"/>
              </a:rPr>
              <a:t>6.   	Administration &amp;  Enforcement</a:t>
            </a:r>
          </a:p>
          <a:p>
            <a:pPr marL="514350" indent="-514350">
              <a:spcBef>
                <a:spcPts val="1800"/>
              </a:spcBef>
              <a:buClr>
                <a:srgbClr val="00608A"/>
              </a:buClr>
              <a:buNone/>
              <a:defRPr/>
            </a:pPr>
            <a:r>
              <a:rPr lang="en-US" sz="3100" b="1" dirty="0">
                <a:solidFill>
                  <a:srgbClr val="3E4042"/>
                </a:solidFill>
                <a:latin typeface="Arial Narrow" panose="020B0606020202030204" pitchFamily="34" charset="0"/>
              </a:rPr>
              <a:t>7.   	Definitions &amp; Acronyms</a:t>
            </a:r>
          </a:p>
          <a:p>
            <a:pPr marL="0" indent="0">
              <a:buClr>
                <a:srgbClr val="00608A"/>
              </a:buClr>
              <a:buNone/>
              <a:defRPr/>
            </a:pP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DDB9864-46C7-409D-9101-28CAF66F6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89" y="2743716"/>
            <a:ext cx="3449168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5DF29A-E1A7-470F-9DEF-412F550FB5D4}"/>
              </a:ext>
            </a:extLst>
          </p:cNvPr>
          <p:cNvSpPr txBox="1"/>
          <p:nvPr/>
        </p:nvSpPr>
        <p:spPr>
          <a:xfrm>
            <a:off x="8666571" y="2358691"/>
            <a:ext cx="312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E404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D80620A-28C0-431B-8C36-39657263A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3" y="4413045"/>
            <a:ext cx="2903349" cy="357468"/>
          </a:xfrm>
          <a:prstGeom prst="rect">
            <a:avLst/>
          </a:prstGeom>
        </p:spPr>
      </p:pic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EF2AD8E9-6EC0-4BAD-B5B5-CFD7AEB53FDB}"/>
              </a:ext>
            </a:extLst>
          </p:cNvPr>
          <p:cNvSpPr txBox="1"/>
          <p:nvPr/>
        </p:nvSpPr>
        <p:spPr>
          <a:xfrm>
            <a:off x="8592773" y="5639315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4A69D4-F257-450D-86CD-E9B0770F03CC}"/>
              </a:ext>
            </a:extLst>
          </p:cNvPr>
          <p:cNvSpPr/>
          <p:nvPr/>
        </p:nvSpPr>
        <p:spPr>
          <a:xfrm>
            <a:off x="9477419" y="1696472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6"/>
              </a:rPr>
              <a:t>https://ido.abq-zone.com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545DB5-9B2F-D041-5BA3-9D4AAE44D9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9131" y="305603"/>
            <a:ext cx="1162459" cy="13358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210" y="-68880"/>
            <a:ext cx="10972800" cy="1143000"/>
          </a:xfrm>
        </p:spPr>
        <p:txBody>
          <a:bodyPr>
            <a:noAutofit/>
          </a:bodyPr>
          <a:lstStyle/>
          <a:p>
            <a:r>
              <a:rPr lang="en-US" sz="5400" dirty="0"/>
              <a:t>Levers for regulations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79255696"/>
              </p:ext>
            </p:extLst>
          </p:nvPr>
        </p:nvGraphicFramePr>
        <p:xfrm>
          <a:off x="487458" y="1161428"/>
          <a:ext cx="7272338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49" y="3608762"/>
            <a:ext cx="3449168" cy="2895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6003" y="3223737"/>
            <a:ext cx="210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5278091"/>
            <a:ext cx="2903349" cy="357468"/>
          </a:xfrm>
          <a:prstGeom prst="rect">
            <a:avLst/>
          </a:prstGeom>
        </p:spPr>
      </p:pic>
      <p:sp>
        <p:nvSpPr>
          <p:cNvPr id="10" name="TextBox 9">
            <a:hlinkClick r:id="rId10"/>
          </p:cNvPr>
          <p:cNvSpPr txBox="1"/>
          <p:nvPr/>
        </p:nvSpPr>
        <p:spPr>
          <a:xfrm>
            <a:off x="8454931" y="6304306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1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28E8D7-93DF-436A-8450-70BF37D3E3E2}"/>
              </a:ext>
            </a:extLst>
          </p:cNvPr>
          <p:cNvSpPr/>
          <p:nvPr/>
        </p:nvSpPr>
        <p:spPr>
          <a:xfrm>
            <a:off x="8933503" y="2686850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12"/>
              </a:rPr>
              <a:t>https://ido.abq-zone.com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386C7-AC35-C939-DE5A-8145054DEA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216" y="1161428"/>
            <a:ext cx="1293234" cy="1486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7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7086602" y="2828549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Incentivizing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High-quality development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 appropriate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1" y="2828145"/>
            <a:ext cx="2667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Protecting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Neighborhoods, special places,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&amp; City open space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76401" y="4441249"/>
            <a:ext cx="80772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178442" y="4488873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4754C-796E-486A-9AC0-82103134CF77}"/>
              </a:ext>
            </a:extLst>
          </p:cNvPr>
          <p:cNvSpPr txBox="1"/>
          <p:nvPr/>
        </p:nvSpPr>
        <p:spPr>
          <a:xfrm>
            <a:off x="826130" y="1501739"/>
            <a:ext cx="10838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Strategy</a:t>
            </a:r>
          </a:p>
          <a:p>
            <a:r>
              <a:rPr lang="en-US" dirty="0">
                <a:latin typeface="Arial Narrow" panose="020B0606020202030204" pitchFamily="34" charset="0"/>
              </a:rPr>
              <a:t>Encourage development in Centers &amp; Corridors to relieve market pressures on neighborhoods, special places, and open space</a:t>
            </a:r>
          </a:p>
        </p:txBody>
      </p:sp>
    </p:spTree>
    <p:extLst>
      <p:ext uri="{BB962C8B-B14F-4D97-AF65-F5344CB8AC3E}">
        <p14:creationId xmlns:p14="http://schemas.microsoft.com/office/powerpoint/2010/main" val="29502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7662"/>
            <a:ext cx="8229601" cy="566738"/>
          </a:xfrm>
        </p:spPr>
        <p:txBody>
          <a:bodyPr/>
          <a:lstStyle/>
          <a:p>
            <a:r>
              <a:rPr lang="en-US" sz="4000" dirty="0">
                <a:solidFill>
                  <a:srgbClr val="31D6B0"/>
                </a:solidFill>
              </a:rPr>
              <a:t>Finding the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7237" y="3170787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Citywide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Standardized rules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9037" y="3170383"/>
            <a:ext cx="2667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Tailored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Rules for small areas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219037" y="4106559"/>
            <a:ext cx="7162800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190837" y="4154183"/>
            <a:ext cx="1066800" cy="16002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4D555-5036-413A-ABBF-1AC263B3C726}"/>
              </a:ext>
            </a:extLst>
          </p:cNvPr>
          <p:cNvSpPr/>
          <p:nvPr/>
        </p:nvSpPr>
        <p:spPr>
          <a:xfrm>
            <a:off x="2247611" y="4134731"/>
            <a:ext cx="3629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Additional complexity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Harder to enforce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FFD83-207B-4AAF-96D4-CA4656665D99}"/>
              </a:ext>
            </a:extLst>
          </p:cNvPr>
          <p:cNvSpPr/>
          <p:nvPr/>
        </p:nvSpPr>
        <p:spPr>
          <a:xfrm>
            <a:off x="6864078" y="4154184"/>
            <a:ext cx="25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Less complexity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Easier to enforce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B55EB-A9E5-4D48-987E-85DEF2BA7011}"/>
              </a:ext>
            </a:extLst>
          </p:cNvPr>
          <p:cNvSpPr txBox="1"/>
          <p:nvPr/>
        </p:nvSpPr>
        <p:spPr>
          <a:xfrm>
            <a:off x="773642" y="1492503"/>
            <a:ext cx="3961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1D3A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Strategy</a:t>
            </a:r>
          </a:p>
          <a:p>
            <a:r>
              <a:rPr lang="en-US" dirty="0">
                <a:latin typeface="Arial Narrow" panose="020B0606020202030204" pitchFamily="34" charset="0"/>
              </a:rPr>
              <a:t>Create the right rules for the places you want</a:t>
            </a:r>
          </a:p>
        </p:txBody>
      </p:sp>
    </p:spTree>
    <p:extLst>
      <p:ext uri="{BB962C8B-B14F-4D97-AF65-F5344CB8AC3E}">
        <p14:creationId xmlns:p14="http://schemas.microsoft.com/office/powerpoint/2010/main" val="3562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/>
          <p:cNvSpPr txBox="1">
            <a:spLocks/>
          </p:cNvSpPr>
          <p:nvPr/>
        </p:nvSpPr>
        <p:spPr>
          <a:xfrm>
            <a:off x="1999060" y="1604963"/>
            <a:ext cx="386834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E4042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  <p:sp>
        <p:nvSpPr>
          <p:cNvPr id="69" name="Title 4">
            <a:extLst>
              <a:ext uri="{FF2B5EF4-FFF2-40B4-BE49-F238E27FC236}">
                <a16:creationId xmlns:a16="http://schemas.microsoft.com/office/drawing/2014/main" id="{952FF31C-717D-429D-9ECA-62B02C81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73"/>
            <a:ext cx="12192000" cy="1143000"/>
          </a:xfrm>
        </p:spPr>
        <p:txBody>
          <a:bodyPr/>
          <a:lstStyle/>
          <a:p>
            <a:r>
              <a:rPr lang="en-US" sz="5400" dirty="0"/>
              <a:t>Implementing the Comp Plan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304584" y="1090245"/>
            <a:ext cx="4797425" cy="395128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Arial Narrow" panose="020B0606020202030204" pitchFamily="34" charset="0"/>
              </a:rPr>
              <a:t>Incentives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Higher building heights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Lower parking requirements</a:t>
            </a:r>
          </a:p>
          <a:p>
            <a:pPr marL="0" indent="0">
              <a:buNone/>
            </a:pPr>
            <a:r>
              <a:rPr lang="en-US" sz="2400" b="1" dirty="0">
                <a:latin typeface="Arial Narrow" panose="020B0606020202030204" pitchFamily="34" charset="0"/>
              </a:rPr>
              <a:t>Higher Standards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More building design &amp; buffering requirements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More walkable site design requirements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ABD92A-04F0-4031-B67C-5D17C1A0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176" y="4588274"/>
            <a:ext cx="3239516" cy="2206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41A69C-2F52-46C8-9791-57944A33C84F}"/>
              </a:ext>
            </a:extLst>
          </p:cNvPr>
          <p:cNvSpPr/>
          <p:nvPr/>
        </p:nvSpPr>
        <p:spPr>
          <a:xfrm>
            <a:off x="1039275" y="5550324"/>
            <a:ext cx="3553318" cy="9597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Center/Corridor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2BB5305-478D-4D1F-9A6D-0D690E2B3350}"/>
              </a:ext>
            </a:extLst>
          </p:cNvPr>
          <p:cNvSpPr/>
          <p:nvPr/>
        </p:nvSpPr>
        <p:spPr>
          <a:xfrm>
            <a:off x="3832831" y="4148704"/>
            <a:ext cx="956425" cy="88193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Table III</a:t>
            </a:r>
          </a:p>
        </p:txBody>
      </p:sp>
      <p:pic>
        <p:nvPicPr>
          <p:cNvPr id="21" name="Content Placeholder 58" descr="http://images.clipartpanda.com/computer-monitor-png-ComputerMonitor.png">
            <a:extLst>
              <a:ext uri="{FF2B5EF4-FFF2-40B4-BE49-F238E27FC236}">
                <a16:creationId xmlns:a16="http://schemas.microsoft.com/office/drawing/2014/main" id="{FC38D3A2-839C-42A2-8AF9-E50EC103687B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20" y="2576811"/>
            <a:ext cx="4362450" cy="35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hlinkClick r:id="rId5"/>
            <a:extLst>
              <a:ext uri="{FF2B5EF4-FFF2-40B4-BE49-F238E27FC236}">
                <a16:creationId xmlns:a16="http://schemas.microsoft.com/office/drawing/2014/main" id="{D8E26B14-D540-448A-B264-AF87A339FFF9}"/>
              </a:ext>
            </a:extLst>
          </p:cNvPr>
          <p:cNvSpPr txBox="1"/>
          <p:nvPr/>
        </p:nvSpPr>
        <p:spPr>
          <a:xfrm>
            <a:off x="7710028" y="859674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321F6B-31D7-4915-B7CC-32E0F586BF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028" y="2872482"/>
            <a:ext cx="3733800" cy="2237192"/>
          </a:xfrm>
          <a:prstGeom prst="rect">
            <a:avLst/>
          </a:prstGeom>
        </p:spPr>
      </p:pic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303A5A22-0F3B-43D0-B5CC-738113053D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55" y="4665852"/>
            <a:ext cx="3618571" cy="4455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00A1BA-3295-4183-86A2-F6AA20FF6F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68" y="1333521"/>
            <a:ext cx="2499141" cy="202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Content Placeholder 7">
            <a:extLst>
              <a:ext uri="{FF2B5EF4-FFF2-40B4-BE49-F238E27FC236}">
                <a16:creationId xmlns:a16="http://schemas.microsoft.com/office/drawing/2014/main" id="{15D3FA3F-A757-46C9-BF3F-94F53437A2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105"/>
          <a:stretch/>
        </p:blipFill>
        <p:spPr>
          <a:xfrm>
            <a:off x="8435249" y="4429954"/>
            <a:ext cx="898584" cy="745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0332F5-AD36-4C3D-942C-0C78456079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50" y="4326178"/>
            <a:ext cx="1295400" cy="1295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3612D5-7CFC-4B4E-B616-6802F2A9C2BD}"/>
              </a:ext>
            </a:extLst>
          </p:cNvPr>
          <p:cNvSpPr txBox="1"/>
          <p:nvPr/>
        </p:nvSpPr>
        <p:spPr>
          <a:xfrm>
            <a:off x="7343851" y="2175640"/>
            <a:ext cx="210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C461C8-8474-41DB-8274-33551AA72219}"/>
              </a:ext>
            </a:extLst>
          </p:cNvPr>
          <p:cNvSpPr/>
          <p:nvPr/>
        </p:nvSpPr>
        <p:spPr>
          <a:xfrm>
            <a:off x="8773129" y="3065889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684C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EE6681-697F-4BE5-BB6E-8CE6409D4971}"/>
              </a:ext>
            </a:extLst>
          </p:cNvPr>
          <p:cNvSpPr/>
          <p:nvPr/>
        </p:nvSpPr>
        <p:spPr>
          <a:xfrm>
            <a:off x="9843628" y="4072526"/>
            <a:ext cx="4363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B4A8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30EBFF53-DA85-42AB-9AEE-C43A6460CE16}"/>
              </a:ext>
            </a:extLst>
          </p:cNvPr>
          <p:cNvSpPr txBox="1">
            <a:spLocks/>
          </p:cNvSpPr>
          <p:nvPr/>
        </p:nvSpPr>
        <p:spPr bwMode="auto">
          <a:xfrm>
            <a:off x="10830729" y="3905044"/>
            <a:ext cx="499477" cy="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5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AC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810AA7F3-F3C6-4944-B2B8-127AF5B891E3}"/>
              </a:ext>
            </a:extLst>
          </p:cNvPr>
          <p:cNvSpPr txBox="1">
            <a:spLocks/>
          </p:cNvSpPr>
          <p:nvPr/>
        </p:nvSpPr>
        <p:spPr bwMode="auto">
          <a:xfrm>
            <a:off x="7902606" y="3489001"/>
            <a:ext cx="798023" cy="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0EF9EB-F3F4-4DE2-8F18-B0031A0E5893}"/>
              </a:ext>
            </a:extLst>
          </p:cNvPr>
          <p:cNvSpPr/>
          <p:nvPr/>
        </p:nvSpPr>
        <p:spPr>
          <a:xfrm>
            <a:off x="9101039" y="3484984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E9B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03B5EB-D2EE-47D5-B2EF-9F844E0670E7}"/>
              </a:ext>
            </a:extLst>
          </p:cNvPr>
          <p:cNvSpPr/>
          <p:nvPr/>
        </p:nvSpPr>
        <p:spPr>
          <a:xfrm>
            <a:off x="9526451" y="374926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FADCE351-4555-4DCE-A436-D9D713F94DA9}"/>
              </a:ext>
            </a:extLst>
          </p:cNvPr>
          <p:cNvSpPr txBox="1">
            <a:spLocks/>
          </p:cNvSpPr>
          <p:nvPr/>
        </p:nvSpPr>
        <p:spPr>
          <a:xfrm>
            <a:off x="5468198" y="4811480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660 feet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660 feet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660 feet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2B88DAC0-6731-45D8-8570-1D8E9B550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1839" y="6017387"/>
            <a:ext cx="356469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29">
            <a:extLst>
              <a:ext uri="{FF2B5EF4-FFF2-40B4-BE49-F238E27FC236}">
                <a16:creationId xmlns:a16="http://schemas.microsoft.com/office/drawing/2014/main" id="{CFC3BE06-5677-4D7B-AE99-FD8F2FD03876}"/>
              </a:ext>
            </a:extLst>
          </p:cNvPr>
          <p:cNvSpPr/>
          <p:nvPr/>
        </p:nvSpPr>
        <p:spPr>
          <a:xfrm rot="10800000">
            <a:off x="9735397" y="6144848"/>
            <a:ext cx="609600" cy="430098"/>
          </a:xfrm>
          <a:prstGeom prst="rightArrow">
            <a:avLst>
              <a:gd name="adj1" fmla="val 50000"/>
              <a:gd name="adj2" fmla="val 4776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1DE4E11-6FBD-4495-8052-CF18EA425B5D}"/>
              </a:ext>
            </a:extLst>
          </p:cNvPr>
          <p:cNvSpPr/>
          <p:nvPr/>
        </p:nvSpPr>
        <p:spPr>
          <a:xfrm>
            <a:off x="5190519" y="6274733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88A9FF8A-74CA-4D8F-B2D7-B2DA8D6AE2B1}"/>
              </a:ext>
            </a:extLst>
          </p:cNvPr>
          <p:cNvSpPr/>
          <p:nvPr/>
        </p:nvSpPr>
        <p:spPr>
          <a:xfrm>
            <a:off x="5190519" y="4842477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8B4A82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F3D62DD9-9D07-49EC-8544-EB9D40280DD9}"/>
              </a:ext>
            </a:extLst>
          </p:cNvPr>
          <p:cNvSpPr/>
          <p:nvPr/>
        </p:nvSpPr>
        <p:spPr>
          <a:xfrm>
            <a:off x="5190519" y="5396654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F3AB5F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36">
            <a:extLst>
              <a:ext uri="{FF2B5EF4-FFF2-40B4-BE49-F238E27FC236}">
                <a16:creationId xmlns:a16="http://schemas.microsoft.com/office/drawing/2014/main" id="{07232D30-3DBC-4765-8B3D-EF87401DA83C}"/>
              </a:ext>
            </a:extLst>
          </p:cNvPr>
          <p:cNvSpPr/>
          <p:nvPr/>
        </p:nvSpPr>
        <p:spPr>
          <a:xfrm>
            <a:off x="5190519" y="5655379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7BABC7"/>
          </a:solidFill>
          <a:ln w="19050">
            <a:solidFill>
              <a:srgbClr val="4E7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37">
            <a:extLst>
              <a:ext uri="{FF2B5EF4-FFF2-40B4-BE49-F238E27FC236}">
                <a16:creationId xmlns:a16="http://schemas.microsoft.com/office/drawing/2014/main" id="{E4DA32CD-ED35-4B2C-BADB-3DDC1FAE889C}"/>
              </a:ext>
            </a:extLst>
          </p:cNvPr>
          <p:cNvSpPr/>
          <p:nvPr/>
        </p:nvSpPr>
        <p:spPr>
          <a:xfrm>
            <a:off x="5190519" y="5934057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0">
            <a:extLst>
              <a:ext uri="{FF2B5EF4-FFF2-40B4-BE49-F238E27FC236}">
                <a16:creationId xmlns:a16="http://schemas.microsoft.com/office/drawing/2014/main" id="{C806A060-D893-4C39-A1F0-B24377E0AEDE}"/>
              </a:ext>
            </a:extLst>
          </p:cNvPr>
          <p:cNvSpPr/>
          <p:nvPr/>
        </p:nvSpPr>
        <p:spPr>
          <a:xfrm>
            <a:off x="5190519" y="6486211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58E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42">
            <a:extLst>
              <a:ext uri="{FF2B5EF4-FFF2-40B4-BE49-F238E27FC236}">
                <a16:creationId xmlns:a16="http://schemas.microsoft.com/office/drawing/2014/main" id="{AEDBD46B-20AE-4ACB-8B8D-D1D83284D8F3}"/>
              </a:ext>
            </a:extLst>
          </p:cNvPr>
          <p:cNvSpPr/>
          <p:nvPr/>
        </p:nvSpPr>
        <p:spPr>
          <a:xfrm>
            <a:off x="5190519" y="5115264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6AD01A-8F31-30BE-8C88-E729C2F5999E}"/>
              </a:ext>
            </a:extLst>
          </p:cNvPr>
          <p:cNvSpPr/>
          <p:nvPr/>
        </p:nvSpPr>
        <p:spPr>
          <a:xfrm>
            <a:off x="4341575" y="1451740"/>
            <a:ext cx="2794537" cy="1447800"/>
          </a:xfrm>
          <a:prstGeom prst="round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2025 Update</a:t>
            </a:r>
          </a:p>
          <a:p>
            <a:pPr algn="ctr"/>
            <a:r>
              <a:rPr lang="en-US" i="1" dirty="0">
                <a:latin typeface="Arial Narrow" panose="020B0606020202030204" pitchFamily="34" charset="0"/>
              </a:rPr>
              <a:t>(coming soon)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NO parking minimums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LOWER parking maximums</a:t>
            </a:r>
          </a:p>
        </p:txBody>
      </p:sp>
    </p:spTree>
    <p:extLst>
      <p:ext uri="{BB962C8B-B14F-4D97-AF65-F5344CB8AC3E}">
        <p14:creationId xmlns:p14="http://schemas.microsoft.com/office/powerpoint/2010/main" val="73168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1CF192-7CE1-4D94-85AE-8F3CEE6745CF}"/>
              </a:ext>
            </a:extLst>
          </p:cNvPr>
          <p:cNvSpPr txBox="1">
            <a:spLocks/>
          </p:cNvSpPr>
          <p:nvPr/>
        </p:nvSpPr>
        <p:spPr bwMode="auto">
          <a:xfrm>
            <a:off x="1524000" y="168898"/>
            <a:ext cx="9144000" cy="11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Urban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6094C-14DB-4C98-ACAD-B39809409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9"/>
          <a:stretch/>
        </p:blipFill>
        <p:spPr>
          <a:xfrm>
            <a:off x="518763" y="5942614"/>
            <a:ext cx="5317252" cy="87211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F6309A7-1DCB-4D80-AE10-1DC34CFB7D5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1784350"/>
            <a:ext cx="5384800" cy="415766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2B8F6D-536C-412B-BB63-8C4E7161912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7307263" y="1260475"/>
            <a:ext cx="4884737" cy="55546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32B3C3-70F9-4231-AE0C-F7DE553D4ADC}"/>
              </a:ext>
            </a:extLst>
          </p:cNvPr>
          <p:cNvSpPr txBox="1"/>
          <p:nvPr/>
        </p:nvSpPr>
        <p:spPr>
          <a:xfrm>
            <a:off x="9159903" y="1519328"/>
            <a:ext cx="2931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5"/>
              </a:rPr>
              <a:t>http://tinyurl.com/DPM-CABQ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11D00-20E5-4E2B-887B-C1C8811DF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148870"/>
            <a:ext cx="1283894" cy="12429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69A03A-2368-0AF8-CCEA-F1F3923D4756}"/>
              </a:ext>
            </a:extLst>
          </p:cNvPr>
          <p:cNvSpPr/>
          <p:nvPr/>
        </p:nvSpPr>
        <p:spPr>
          <a:xfrm>
            <a:off x="77116" y="1257016"/>
            <a:ext cx="225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7"/>
              </a:rPr>
              <a:t>compplan.abc-zone.com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D1E12D1-FE75-C2D4-6B64-E539CAFA6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4" y="209988"/>
            <a:ext cx="1355752" cy="1049738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1CF192-7CE1-4D94-85AE-8F3CEE6745CF}"/>
              </a:ext>
            </a:extLst>
          </p:cNvPr>
          <p:cNvSpPr txBox="1">
            <a:spLocks/>
          </p:cNvSpPr>
          <p:nvPr/>
        </p:nvSpPr>
        <p:spPr bwMode="auto">
          <a:xfrm>
            <a:off x="1524000" y="328863"/>
            <a:ext cx="9144000" cy="11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Urban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6094C-14DB-4C98-ACAD-B39809409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9"/>
          <a:stretch/>
        </p:blipFill>
        <p:spPr>
          <a:xfrm>
            <a:off x="1731948" y="5942614"/>
            <a:ext cx="5317252" cy="87211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2B8F6D-536C-412B-BB63-8C4E716191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2073" y="1259726"/>
            <a:ext cx="4886075" cy="555500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32B3C3-70F9-4231-AE0C-F7DE553D4ADC}"/>
              </a:ext>
            </a:extLst>
          </p:cNvPr>
          <p:cNvSpPr txBox="1"/>
          <p:nvPr/>
        </p:nvSpPr>
        <p:spPr>
          <a:xfrm>
            <a:off x="9024730" y="1501014"/>
            <a:ext cx="309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 Narrow" panose="020B0606020202030204" pitchFamily="34" charset="0"/>
                <a:hlinkClick r:id="rId4"/>
              </a:rPr>
              <a:t>http://tinyurl.com/DPM-CABQ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11D00-20E5-4E2B-887B-C1C8811DF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148870"/>
            <a:ext cx="1283894" cy="12429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DBC929-7898-442F-9955-78285BA5A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18763" y="2828718"/>
            <a:ext cx="5134692" cy="2915057"/>
          </a:xfr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CD31744-155C-42E3-AC26-4AF20A5E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288" y="1352781"/>
            <a:ext cx="854915" cy="1106361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A96412-DDC3-ECB3-9D0C-3C82D5800041}"/>
              </a:ext>
            </a:extLst>
          </p:cNvPr>
          <p:cNvSpPr/>
          <p:nvPr/>
        </p:nvSpPr>
        <p:spPr>
          <a:xfrm>
            <a:off x="518763" y="2459264"/>
            <a:ext cx="17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8"/>
              </a:rPr>
              <a:t>ido.abq-zone.com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981F8F8-3BAE-760F-9387-79A85DB9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9" y="6009409"/>
            <a:ext cx="972060" cy="752651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4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ntent Placeholder 58">
            <a:extLst>
              <a:ext uri="{FF2B5EF4-FFF2-40B4-BE49-F238E27FC236}">
                <a16:creationId xmlns:a16="http://schemas.microsoft.com/office/drawing/2014/main" id="{7C3EC87F-179D-4888-86AB-71F95858EE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5990" y="2182658"/>
            <a:ext cx="5167566" cy="443994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Implementing the </a:t>
            </a:r>
            <a:br>
              <a:rPr lang="en-US" sz="4400" dirty="0"/>
            </a:br>
            <a:r>
              <a:rPr lang="en-US" sz="4400" dirty="0"/>
              <a:t>Comp Plan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D24A1-2928-41A5-AC72-B1F75FE6A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5386917" cy="639762"/>
          </a:xfrm>
        </p:spPr>
        <p:txBody>
          <a:bodyPr/>
          <a:lstStyle/>
          <a:p>
            <a:r>
              <a:rPr lang="en-US" dirty="0"/>
              <a:t>Centers &amp; Corridors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963A29-1290-4459-A499-84A1A795B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Regulatory Tools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708349" y="5322887"/>
            <a:ext cx="2000549" cy="448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5AB5F"/>
                </a:solidFill>
                <a:latin typeface="Arial Narrow" panose="020B0606020202030204" pitchFamily="34" charset="0"/>
              </a:rPr>
              <a:t>AC = Activity Center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34083" y="5641950"/>
            <a:ext cx="1729961" cy="3139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600" b="1">
                <a:latin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A684C1"/>
                </a:solidFill>
                <a:latin typeface="Arial Narrow" panose="020B0606020202030204" pitchFamily="34" charset="0"/>
              </a:rPr>
              <a:t>UC = Urban Center</a:t>
            </a:r>
          </a:p>
        </p:txBody>
      </p:sp>
      <p:sp>
        <p:nvSpPr>
          <p:cNvPr id="59" name="Content Placeholder 8">
            <a:extLst>
              <a:ext uri="{FF2B5EF4-FFF2-40B4-BE49-F238E27FC236}">
                <a16:creationId xmlns:a16="http://schemas.microsoft.com/office/drawing/2014/main" id="{BE1A0341-1A56-4875-9FB1-BF09FC8DFC59}"/>
              </a:ext>
            </a:extLst>
          </p:cNvPr>
          <p:cNvSpPr txBox="1">
            <a:spLocks/>
          </p:cNvSpPr>
          <p:nvPr/>
        </p:nvSpPr>
        <p:spPr>
          <a:xfrm>
            <a:off x="1984610" y="5963666"/>
            <a:ext cx="3498946" cy="527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DF7EFB"/>
                </a:solidFill>
                <a:latin typeface="Arial Narrow" panose="020B0606020202030204" pitchFamily="34" charset="0"/>
              </a:rPr>
              <a:t>MS</a:t>
            </a:r>
            <a:r>
              <a:rPr lang="en-US" sz="1600" dirty="0">
                <a:solidFill>
                  <a:srgbClr val="DF7EFB"/>
                </a:solidFill>
                <a:latin typeface="Arial Narrow" panose="020B0606020202030204" pitchFamily="34" charset="0"/>
              </a:rPr>
              <a:t> = 660 feet from </a:t>
            </a:r>
            <a:r>
              <a:rPr lang="en-US" sz="1600" b="1" dirty="0">
                <a:solidFill>
                  <a:srgbClr val="DF7EFB"/>
                </a:solidFill>
                <a:latin typeface="Arial Narrow" panose="020B0606020202030204" pitchFamily="34" charset="0"/>
              </a:rPr>
              <a:t>M</a:t>
            </a:r>
            <a:r>
              <a:rPr lang="en-US" sz="1600" dirty="0">
                <a:solidFill>
                  <a:srgbClr val="DF7EFB"/>
                </a:solidFill>
                <a:latin typeface="Arial Narrow" panose="020B0606020202030204" pitchFamily="34" charset="0"/>
              </a:rPr>
              <a:t>ain </a:t>
            </a:r>
            <a:r>
              <a:rPr lang="en-US" sz="1600" b="1" dirty="0">
                <a:solidFill>
                  <a:srgbClr val="DF7EFB"/>
                </a:solidFill>
                <a:latin typeface="Arial Narrow" panose="020B0606020202030204" pitchFamily="34" charset="0"/>
              </a:rPr>
              <a:t>S</a:t>
            </a:r>
            <a:r>
              <a:rPr lang="en-US" sz="1600" dirty="0">
                <a:solidFill>
                  <a:srgbClr val="DF7EFB"/>
                </a:solidFill>
                <a:latin typeface="Arial Narrow" panose="020B0606020202030204" pitchFamily="34" charset="0"/>
              </a:rPr>
              <a:t>treet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 Narrow" panose="020B0606020202030204" pitchFamily="34" charset="0"/>
              </a:rPr>
              <a:t>PT</a:t>
            </a:r>
            <a:r>
              <a:rPr lang="en-US" sz="1600" dirty="0">
                <a:latin typeface="Arial Narrow" panose="020B0606020202030204" pitchFamily="34" charset="0"/>
              </a:rPr>
              <a:t> = 660 feet from </a:t>
            </a:r>
            <a:r>
              <a:rPr lang="en-US" sz="1600" b="1" dirty="0">
                <a:latin typeface="Arial Narrow" panose="020B0606020202030204" pitchFamily="34" charset="0"/>
              </a:rPr>
              <a:t>P</a:t>
            </a:r>
            <a:r>
              <a:rPr lang="en-US" sz="1600" dirty="0">
                <a:latin typeface="Arial Narrow" panose="020B0606020202030204" pitchFamily="34" charset="0"/>
              </a:rPr>
              <a:t>remium </a:t>
            </a:r>
            <a:r>
              <a:rPr lang="en-US" sz="1600" b="1" dirty="0">
                <a:latin typeface="Arial Narrow" panose="020B0606020202030204" pitchFamily="34" charset="0"/>
              </a:rPr>
              <a:t>T</a:t>
            </a:r>
            <a:r>
              <a:rPr lang="en-US" sz="1600" dirty="0">
                <a:latin typeface="Arial Narrow" panose="020B0606020202030204" pitchFamily="34" charset="0"/>
              </a:rPr>
              <a:t>ransit station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6DF8A85-477D-417D-AED7-A5E600A491D3}"/>
              </a:ext>
            </a:extLst>
          </p:cNvPr>
          <p:cNvSpPr txBox="1">
            <a:spLocks/>
          </p:cNvSpPr>
          <p:nvPr/>
        </p:nvSpPr>
        <p:spPr bwMode="auto">
          <a:xfrm>
            <a:off x="7480926" y="2189451"/>
            <a:ext cx="4711074" cy="443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/>
            <a:r>
              <a:rPr lang="en-US" dirty="0"/>
              <a:t>Higher building heights </a:t>
            </a:r>
          </a:p>
          <a:p>
            <a:pPr marL="227013" indent="-227013"/>
            <a:r>
              <a:rPr lang="en-US" dirty="0"/>
              <a:t>Lower parking requirements</a:t>
            </a:r>
          </a:p>
          <a:p>
            <a:pPr marL="227013" indent="-227013"/>
            <a:r>
              <a:rPr lang="en-US" dirty="0"/>
              <a:t>No parking between buildings &amp; the street</a:t>
            </a:r>
          </a:p>
          <a:p>
            <a:pPr marL="227013" indent="-227013"/>
            <a:r>
              <a:rPr lang="en-US" dirty="0"/>
              <a:t>More building design standards</a:t>
            </a:r>
          </a:p>
          <a:p>
            <a:pPr marL="227013" indent="-227013"/>
            <a:r>
              <a:rPr lang="en-US" sz="2500" dirty="0"/>
              <a:t>More walkable site design requirements</a:t>
            </a:r>
          </a:p>
          <a:p>
            <a:pPr marL="227013" indent="-227013"/>
            <a:endParaRPr lang="en-US" sz="25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6F7145-D51E-41CF-B798-B1C79EE43E14}"/>
              </a:ext>
            </a:extLst>
          </p:cNvPr>
          <p:cNvGrpSpPr/>
          <p:nvPr/>
        </p:nvGrpSpPr>
        <p:grpSpPr>
          <a:xfrm>
            <a:off x="5784633" y="5733192"/>
            <a:ext cx="3392585" cy="896208"/>
            <a:chOff x="546183" y="5733192"/>
            <a:chExt cx="3392585" cy="8962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7626EB-5683-4D5F-8929-23E8A05B1B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867" b="44663"/>
            <a:stretch/>
          </p:blipFill>
          <p:spPr bwMode="auto">
            <a:xfrm>
              <a:off x="546183" y="5733193"/>
              <a:ext cx="1306797" cy="896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5C9900-DEE8-4417-B541-8A4B61FFD9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6" t="28230" b="25159"/>
            <a:stretch/>
          </p:blipFill>
          <p:spPr bwMode="auto">
            <a:xfrm>
              <a:off x="1744636" y="5733192"/>
              <a:ext cx="2194132" cy="896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09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13">
            <a:extLst>
              <a:ext uri="{FF2B5EF4-FFF2-40B4-BE49-F238E27FC236}">
                <a16:creationId xmlns:a16="http://schemas.microsoft.com/office/drawing/2014/main" id="{1723B085-4CB6-4DC1-93FD-A7070D1C2926}"/>
              </a:ext>
            </a:extLst>
          </p:cNvPr>
          <p:cNvSpPr txBox="1">
            <a:spLocks/>
          </p:cNvSpPr>
          <p:nvPr/>
        </p:nvSpPr>
        <p:spPr>
          <a:xfrm>
            <a:off x="897554" y="428635"/>
            <a:ext cx="4876799" cy="1611941"/>
          </a:xfrm>
          <a:prstGeom prst="roundRect">
            <a:avLst/>
          </a:prstGeom>
          <a:ln w="38100" cap="flat" cmpd="sng" algn="ctr">
            <a:solidFill>
              <a:srgbClr val="6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sz="2400" b="1" dirty="0">
                <a:solidFill>
                  <a:srgbClr val="2F2B20"/>
                </a:solidFill>
                <a:latin typeface="Arial Narrow" panose="020B0606020202030204" pitchFamily="34" charset="0"/>
              </a:rPr>
              <a:t>IDO Part 5 </a:t>
            </a:r>
          </a:p>
          <a:p>
            <a:pPr marL="0" indent="0" algn="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2F2B20"/>
                </a:solidFill>
                <a:latin typeface="Arial Narrow" panose="020B0606020202030204" pitchFamily="34" charset="0"/>
              </a:rPr>
              <a:t>Development Standards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47827-1730-4948-8DD5-210BF45FA248}"/>
              </a:ext>
            </a:extLst>
          </p:cNvPr>
          <p:cNvSpPr/>
          <p:nvPr/>
        </p:nvSpPr>
        <p:spPr>
          <a:xfrm>
            <a:off x="1006114" y="1338582"/>
            <a:ext cx="4680557" cy="796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Rules that set quality standards for development</a:t>
            </a:r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0331C66B-F72C-4879-ADE2-CA1CF8D0C1FA}"/>
              </a:ext>
            </a:extLst>
          </p:cNvPr>
          <p:cNvSpPr/>
          <p:nvPr/>
        </p:nvSpPr>
        <p:spPr>
          <a:xfrm flipH="1">
            <a:off x="1200375" y="597825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500" kern="0" dirty="0">
              <a:solidFill>
                <a:srgbClr val="FFFF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4D1F0-A6AA-4813-8291-42B90A2D8A4E}"/>
              </a:ext>
            </a:extLst>
          </p:cNvPr>
          <p:cNvSpPr/>
          <p:nvPr/>
        </p:nvSpPr>
        <p:spPr>
          <a:xfrm>
            <a:off x="1166586" y="735295"/>
            <a:ext cx="848662" cy="60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Context Rules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8EE249-30DC-436B-AFB2-0C9785A6A32F}"/>
              </a:ext>
            </a:extLst>
          </p:cNvPr>
          <p:cNvGrpSpPr/>
          <p:nvPr/>
        </p:nvGrpSpPr>
        <p:grpSpPr>
          <a:xfrm>
            <a:off x="7950895" y="3074152"/>
            <a:ext cx="3715873" cy="3120362"/>
            <a:chOff x="1854826" y="3605092"/>
            <a:chExt cx="3715873" cy="3120362"/>
          </a:xfrm>
        </p:grpSpPr>
        <p:sp>
          <p:nvSpPr>
            <p:cNvPr id="52" name="TextBox 51">
              <a:hlinkClick r:id="rId3"/>
            </p:cNvPr>
            <p:cNvSpPr txBox="1"/>
            <p:nvPr/>
          </p:nvSpPr>
          <p:spPr>
            <a:xfrm>
              <a:off x="2165600" y="6325344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u="sng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  <a:hlinkClick r:id="rId4"/>
                </a:rPr>
                <a:t>https://tinyurl.com/IDOzoningmap</a:t>
              </a:r>
              <a:r>
                <a:rPr lang="en-US" sz="2000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4817C2-5C80-4723-A9A9-C8A3EE139DFC}"/>
                </a:ext>
              </a:extLst>
            </p:cNvPr>
            <p:cNvGrpSpPr/>
            <p:nvPr/>
          </p:nvGrpSpPr>
          <p:grpSpPr>
            <a:xfrm>
              <a:off x="1854826" y="3605092"/>
              <a:ext cx="3631574" cy="2871908"/>
              <a:chOff x="-50174" y="3452813"/>
              <a:chExt cx="2812424" cy="2361783"/>
            </a:xfrm>
          </p:grpSpPr>
          <p:pic>
            <p:nvPicPr>
              <p:cNvPr id="49" name="Picture 2" descr="http://images.clipartpanda.com/computer-monitor-png-ComputerMonitor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174" y="3452813"/>
                <a:ext cx="2812424" cy="2361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6DAF348-CF1B-4901-8F8F-226FF7C29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48" r="28362"/>
              <a:stretch/>
            </p:blipFill>
            <p:spPr>
              <a:xfrm>
                <a:off x="190500" y="3614692"/>
                <a:ext cx="2359427" cy="1503408"/>
              </a:xfrm>
              <a:prstGeom prst="rect">
                <a:avLst/>
              </a:prstGeom>
            </p:spPr>
          </p:pic>
          <p:pic>
            <p:nvPicPr>
              <p:cNvPr id="31" name="Content Placeholder 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807" y="4816680"/>
                <a:ext cx="2359427" cy="290500"/>
              </a:xfrm>
              <a:prstGeom prst="rect">
                <a:avLst/>
              </a:prstGeom>
            </p:spPr>
          </p:pic>
        </p:grp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A8EC1E37-BA04-4AF1-9E57-DA35A2B3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4241" y="416220"/>
            <a:ext cx="1376997" cy="178199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4168A1F-FCBE-43EE-8B1D-8D85293668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3" t="13165" r="25077" b="-1045"/>
          <a:stretch/>
        </p:blipFill>
        <p:spPr>
          <a:xfrm>
            <a:off x="10108504" y="4627909"/>
            <a:ext cx="764088" cy="640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2DEC1-5B01-448E-9A88-B45589D143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05" y="4499004"/>
            <a:ext cx="1295400" cy="1295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030675-07C8-4E82-AB99-313647F72608}"/>
              </a:ext>
            </a:extLst>
          </p:cNvPr>
          <p:cNvSpPr/>
          <p:nvPr/>
        </p:nvSpPr>
        <p:spPr>
          <a:xfrm>
            <a:off x="8110044" y="2210392"/>
            <a:ext cx="374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10"/>
              </a:rPr>
              <a:t>https://tinyurl.com/CABQ-IDO-2023-07-27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762B68A-D73C-44B1-8F2F-E7342E5F8574}"/>
              </a:ext>
            </a:extLst>
          </p:cNvPr>
          <p:cNvSpPr txBox="1">
            <a:spLocks/>
          </p:cNvSpPr>
          <p:nvPr/>
        </p:nvSpPr>
        <p:spPr bwMode="auto">
          <a:xfrm>
            <a:off x="1036373" y="2084873"/>
            <a:ext cx="6351812" cy="44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</a:rPr>
              <a:t>5-1 Dimensional Standards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5-2 Site Design + Sensitive Lands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5-3 Access + Connectivity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5-4 Subdivision of Land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5-5 Parking + Loading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5-6 Landscaping, Buffering, + Screening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5-7 Walls + Fences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5-8 Outdoor + Site Lighting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5-9 Neighborhood Edges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5-10 Solar Access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5-11 Signs</a:t>
            </a:r>
          </a:p>
        </p:txBody>
      </p:sp>
    </p:spTree>
    <p:extLst>
      <p:ext uri="{BB962C8B-B14F-4D97-AF65-F5344CB8AC3E}">
        <p14:creationId xmlns:p14="http://schemas.microsoft.com/office/powerpoint/2010/main" val="17124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D17C65-3427-6D69-9772-1B7BFD8DC43E}"/>
              </a:ext>
            </a:extLst>
          </p:cNvPr>
          <p:cNvSpPr/>
          <p:nvPr/>
        </p:nvSpPr>
        <p:spPr>
          <a:xfrm>
            <a:off x="10670650" y="3013544"/>
            <a:ext cx="1423284" cy="38444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Density Factors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Citywide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Building height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Setbacks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usable open space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parking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Required landscaping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Building design standards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/>
              <a:t>CONTEXTUAL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>
                <a:latin typeface="Arial Narrow" panose="020B0606020202030204" pitchFamily="34" charset="0"/>
              </a:rPr>
              <a:t>Use-specific standards</a:t>
            </a:r>
          </a:p>
          <a:p>
            <a:pPr lvl="1"/>
            <a:r>
              <a:rPr lang="en-US" sz="2400" dirty="0">
                <a:latin typeface="Arial Narrow" panose="020B0606020202030204" pitchFamily="34" charset="0"/>
              </a:rPr>
              <a:t>Distance from residential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Neighborhood Edges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Edge Buffers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Major Public Open Space Edge</a:t>
            </a: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FF5E01B3-D940-4AC5-BB38-52230BEC04D1}"/>
              </a:ext>
            </a:extLst>
          </p:cNvPr>
          <p:cNvSpPr/>
          <p:nvPr/>
        </p:nvSpPr>
        <p:spPr>
          <a:xfrm>
            <a:off x="10590662" y="340624"/>
            <a:ext cx="1141547" cy="1141547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Part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79485-DE45-446C-B0E0-B8F19FBAC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82"/>
          <a:stretch/>
        </p:blipFill>
        <p:spPr>
          <a:xfrm>
            <a:off x="7445809" y="4572000"/>
            <a:ext cx="4286400" cy="220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35686-6518-4C22-A901-829040893694}"/>
              </a:ext>
            </a:extLst>
          </p:cNvPr>
          <p:cNvSpPr txBox="1"/>
          <p:nvPr/>
        </p:nvSpPr>
        <p:spPr>
          <a:xfrm>
            <a:off x="775854" y="5567699"/>
            <a:ext cx="3962944" cy="1015663"/>
          </a:xfrm>
          <a:prstGeom prst="rect">
            <a:avLst/>
          </a:prstGeom>
          <a:solidFill>
            <a:srgbClr val="FFD77A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7C1A6"/>
                </a:solidFill>
                <a:latin typeface="Arial Narrow" panose="020B0606020202030204" pitchFamily="34" charset="0"/>
              </a:rPr>
              <a:t>In general:</a:t>
            </a:r>
          </a:p>
          <a:p>
            <a:r>
              <a:rPr lang="en-US" dirty="0">
                <a:latin typeface="Arial Narrow" panose="020B0606020202030204" pitchFamily="34" charset="0"/>
              </a:rPr>
              <a:t>More urban = more walkable, transit-oriented</a:t>
            </a:r>
          </a:p>
          <a:p>
            <a:r>
              <a:rPr lang="en-US" dirty="0">
                <a:latin typeface="Arial Narrow" panose="020B0606020202030204" pitchFamily="34" charset="0"/>
              </a:rPr>
              <a:t>More suburban = more auto-oriented</a:t>
            </a:r>
          </a:p>
        </p:txBody>
      </p:sp>
    </p:spTree>
    <p:extLst>
      <p:ext uri="{BB962C8B-B14F-4D97-AF65-F5344CB8AC3E}">
        <p14:creationId xmlns:p14="http://schemas.microsoft.com/office/powerpoint/2010/main" val="12243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7DCD6E-4D92-1096-7BC3-4882E8601B3A}"/>
              </a:ext>
            </a:extLst>
          </p:cNvPr>
          <p:cNvSpPr/>
          <p:nvPr/>
        </p:nvSpPr>
        <p:spPr>
          <a:xfrm>
            <a:off x="6706264" y="2003832"/>
            <a:ext cx="5143361" cy="3985777"/>
          </a:xfrm>
          <a:prstGeom prst="roundRect">
            <a:avLst/>
          </a:prstGeom>
          <a:solidFill>
            <a:srgbClr val="F9A6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800EAD-2A04-079F-7BD5-5402CA44B434}"/>
              </a:ext>
            </a:extLst>
          </p:cNvPr>
          <p:cNvSpPr/>
          <p:nvPr/>
        </p:nvSpPr>
        <p:spPr>
          <a:xfrm>
            <a:off x="264382" y="2060834"/>
            <a:ext cx="5143361" cy="3075709"/>
          </a:xfrm>
          <a:prstGeom prst="roundRect">
            <a:avLst/>
          </a:prstGeom>
          <a:solidFill>
            <a:srgbClr val="57C1A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187A7-DA7F-46AB-B0D7-A0A39E5669CB}"/>
              </a:ext>
            </a:extLst>
          </p:cNvPr>
          <p:cNvSpPr txBox="1"/>
          <p:nvPr/>
        </p:nvSpPr>
        <p:spPr>
          <a:xfrm>
            <a:off x="7493836" y="6131417"/>
            <a:ext cx="425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MRA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CABQ’s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etropolitan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edevelopment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DMD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CABQ’s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epartment of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unicipal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ACC54-D268-44ED-854E-0EF2F3746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41808"/>
            <a:ext cx="1180059" cy="1180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F3C8A-1460-4DB9-A312-52D94F947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11" y="141808"/>
            <a:ext cx="4082794" cy="1534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E00FDB-07C2-7B89-BF79-0AD668966BD0}"/>
              </a:ext>
            </a:extLst>
          </p:cNvPr>
          <p:cNvSpPr txBox="1"/>
          <p:nvPr/>
        </p:nvSpPr>
        <p:spPr>
          <a:xfrm>
            <a:off x="264382" y="639659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4"/>
              </a:rPr>
              <a:t>https://www.cabq.gov/planning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68F7597-15E0-B136-2012-81FED0EBC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33" y="2060834"/>
            <a:ext cx="1122980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98B5B7-C0CE-4BEF-AA0F-53660751F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60381" y="98510"/>
            <a:ext cx="7022089" cy="675949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152400"/>
            <a:ext cx="4495802" cy="2835274"/>
          </a:xfrm>
        </p:spPr>
        <p:txBody>
          <a:bodyPr>
            <a:noAutofit/>
          </a:bodyPr>
          <a:lstStyle/>
          <a:p>
            <a:r>
              <a:rPr lang="en-US" sz="4800" dirty="0"/>
              <a:t>Dimensional Standard Tables:</a:t>
            </a:r>
            <a:br>
              <a:rPr lang="en-US" sz="4800" dirty="0"/>
            </a:br>
            <a:r>
              <a:rPr lang="en-US" sz="2400" dirty="0"/>
              <a:t>By Zone Categories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361242" y="3221979"/>
            <a:ext cx="1710252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</a:rPr>
              <a:t>Standards</a:t>
            </a:r>
          </a:p>
        </p:txBody>
      </p:sp>
      <p:sp>
        <p:nvSpPr>
          <p:cNvPr id="9" name="Right Arrow 8"/>
          <p:cNvSpPr/>
          <p:nvPr/>
        </p:nvSpPr>
        <p:spPr>
          <a:xfrm rot="1584464">
            <a:off x="10357138" y="1100527"/>
            <a:ext cx="1710252" cy="1143000"/>
          </a:xfrm>
          <a:prstGeom prst="leftArrow">
            <a:avLst/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Zones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(By intensity)</a:t>
            </a:r>
          </a:p>
        </p:txBody>
      </p:sp>
      <p:sp>
        <p:nvSpPr>
          <p:cNvPr id="10" name="Right Arrow 9"/>
          <p:cNvSpPr/>
          <p:nvPr/>
        </p:nvSpPr>
        <p:spPr>
          <a:xfrm flipH="1">
            <a:off x="7732006" y="98510"/>
            <a:ext cx="1710252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Acronyms</a:t>
            </a:r>
          </a:p>
        </p:txBody>
      </p:sp>
      <p:sp>
        <p:nvSpPr>
          <p:cNvPr id="11" name="Right Arrow 10"/>
          <p:cNvSpPr/>
          <p:nvPr/>
        </p:nvSpPr>
        <p:spPr>
          <a:xfrm rot="1190178">
            <a:off x="6403586" y="4260845"/>
            <a:ext cx="1710252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Center Provisions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4B3AAEE4-06AB-4C11-9F51-DA7AD1F20566}"/>
              </a:ext>
            </a:extLst>
          </p:cNvPr>
          <p:cNvSpPr/>
          <p:nvPr/>
        </p:nvSpPr>
        <p:spPr>
          <a:xfrm flipH="1">
            <a:off x="1523999" y="3130682"/>
            <a:ext cx="820904" cy="820904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BE96DB-3F05-7025-02AF-C94C6DDC4D78}"/>
              </a:ext>
            </a:extLst>
          </p:cNvPr>
          <p:cNvSpPr/>
          <p:nvPr/>
        </p:nvSpPr>
        <p:spPr>
          <a:xfrm>
            <a:off x="947634" y="4791048"/>
            <a:ext cx="2794537" cy="1447800"/>
          </a:xfrm>
          <a:prstGeom prst="round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2025 Update</a:t>
            </a:r>
          </a:p>
          <a:p>
            <a:pPr algn="ctr"/>
            <a:r>
              <a:rPr lang="en-US" i="1" dirty="0">
                <a:latin typeface="Arial Narrow" panose="020B0606020202030204" pitchFamily="34" charset="0"/>
              </a:rPr>
              <a:t>(coming soon)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AC-MT Building Heights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AC-MT Bonuses</a:t>
            </a:r>
          </a:p>
        </p:txBody>
      </p:sp>
    </p:spTree>
    <p:extLst>
      <p:ext uri="{BB962C8B-B14F-4D97-AF65-F5344CB8AC3E}">
        <p14:creationId xmlns:p14="http://schemas.microsoft.com/office/powerpoint/2010/main" val="17181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352"/>
            <a:ext cx="10972800" cy="1143000"/>
          </a:xfrm>
        </p:spPr>
        <p:txBody>
          <a:bodyPr/>
          <a:lstStyle/>
          <a:p>
            <a:r>
              <a:rPr lang="en-US" sz="5400" dirty="0"/>
              <a:t>parking</a:t>
            </a:r>
            <a:br>
              <a:rPr lang="en-US" dirty="0"/>
            </a:br>
            <a:r>
              <a:rPr lang="en-US" sz="3200" cap="none" dirty="0"/>
              <a:t>Minimum Requirements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11175" y="1697211"/>
            <a:ext cx="5387975" cy="6397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57C1A6"/>
                </a:solidFill>
                <a:latin typeface="Arial Narrow" panose="020B0606020202030204" pitchFamily="34" charset="0"/>
              </a:rPr>
              <a:t>TABLE BY ALLOWABLE USE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787F779-F9D2-413A-BE47-B6901D16587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189163"/>
            <a:ext cx="5899150" cy="356711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9C3CAB-6D47-45E7-8583-F10DA6BA8E5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7044665" y="2226194"/>
            <a:ext cx="3944037" cy="35300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18E1BC-E680-4AD5-8AEE-B458F2089593}"/>
              </a:ext>
            </a:extLst>
          </p:cNvPr>
          <p:cNvSpPr txBox="1">
            <a:spLocks/>
          </p:cNvSpPr>
          <p:nvPr/>
        </p:nvSpPr>
        <p:spPr>
          <a:xfrm>
            <a:off x="7322345" y="5941488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1982D5-E1B5-44C5-A44C-924ADB89726E}"/>
              </a:ext>
            </a:extLst>
          </p:cNvPr>
          <p:cNvSpPr/>
          <p:nvPr/>
        </p:nvSpPr>
        <p:spPr>
          <a:xfrm>
            <a:off x="7044666" y="6613372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CD56E683-41B0-4AC1-A624-2B475733C18E}"/>
              </a:ext>
            </a:extLst>
          </p:cNvPr>
          <p:cNvSpPr/>
          <p:nvPr/>
        </p:nvSpPr>
        <p:spPr>
          <a:xfrm>
            <a:off x="7044666" y="6272696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hlinkClick r:id="rId4"/>
            <a:extLst>
              <a:ext uri="{FF2B5EF4-FFF2-40B4-BE49-F238E27FC236}">
                <a16:creationId xmlns:a16="http://schemas.microsoft.com/office/drawing/2014/main" id="{553F3443-12FF-460A-8D17-BC5612C1BCEC}"/>
              </a:ext>
            </a:extLst>
          </p:cNvPr>
          <p:cNvSpPr txBox="1"/>
          <p:nvPr/>
        </p:nvSpPr>
        <p:spPr>
          <a:xfrm>
            <a:off x="7760789" y="1258827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093F714A-0CA7-49A3-9CCA-E2F4CE02905F}"/>
              </a:ext>
            </a:extLst>
          </p:cNvPr>
          <p:cNvSpPr/>
          <p:nvPr/>
        </p:nvSpPr>
        <p:spPr>
          <a:xfrm>
            <a:off x="7044666" y="5986951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7E42672B-7807-4F77-8612-F52093C707B0}"/>
              </a:ext>
            </a:extLst>
          </p:cNvPr>
          <p:cNvSpPr/>
          <p:nvPr/>
        </p:nvSpPr>
        <p:spPr>
          <a:xfrm rot="19933305">
            <a:off x="1056404" y="5538387"/>
            <a:ext cx="1466850" cy="1143000"/>
          </a:xfrm>
          <a:prstGeom prst="rightArrow">
            <a:avLst>
              <a:gd name="adj1" fmla="val 50000"/>
              <a:gd name="adj2" fmla="val 27570"/>
            </a:avLst>
          </a:prstGeom>
          <a:solidFill>
            <a:srgbClr val="57C1A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6020202030204" pitchFamily="34" charset="0"/>
              </a:rPr>
              <a:t>Center Provisions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33C4641-4C3A-F2A5-DD7E-66AFC5C8D416}"/>
              </a:ext>
            </a:extLst>
          </p:cNvPr>
          <p:cNvSpPr txBox="1">
            <a:spLocks/>
          </p:cNvSpPr>
          <p:nvPr/>
        </p:nvSpPr>
        <p:spPr bwMode="auto">
          <a:xfrm>
            <a:off x="5943071" y="1556829"/>
            <a:ext cx="6248929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57C1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Reductions in centers &amp; Corridors</a:t>
            </a: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6097422B-51B8-5F08-575B-5486F3BECE53}"/>
              </a:ext>
            </a:extLst>
          </p:cNvPr>
          <p:cNvSpPr/>
          <p:nvPr/>
        </p:nvSpPr>
        <p:spPr>
          <a:xfrm flipH="1">
            <a:off x="11263459" y="223273"/>
            <a:ext cx="713025" cy="713025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40758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3DC3-CB3F-4BCB-A748-DA21C643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parking</a:t>
            </a:r>
            <a:br>
              <a:rPr lang="en-US" dirty="0"/>
            </a:br>
            <a:r>
              <a:rPr lang="en-US" sz="3200" cap="none" dirty="0"/>
              <a:t>Incentives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4C3B9-A737-4503-839E-3CC50E431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Table by Allowable Use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787F779-F9D2-413A-BE47-B6901D1658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2035" y="2174874"/>
            <a:ext cx="5369781" cy="324876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E3190-4843-4C08-9FC6-7AE3F317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Reductions for Transit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3582905719"/>
                  </p:ext>
                </p:extLst>
              </p:nvPr>
            </p:nvGraphicFramePr>
            <p:xfrm>
              <a:off x="5692775" y="2174875"/>
              <a:ext cx="6499226" cy="2863934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05215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783381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2210630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914868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517099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50%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Premium Transit (PT) areas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 15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0396"/>
                      </a:ext>
                    </a:extLst>
                  </a:tr>
                  <a:tr h="517099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Within ¼ mile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 15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914868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Within </a:t>
                          </a:r>
                          <a:r>
                            <a:rPr lang="en-US" sz="2000">
                              <a:latin typeface="Arial Narrow" panose="020B0606020202030204" pitchFamily="34" charset="0"/>
                            </a:rPr>
                            <a:t>330 feet </a:t>
                          </a:r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≤ </m:t>
                              </m:r>
                            </m:oMath>
                          </a14:m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45 min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DDA010A-543F-4A9B-AF92-3662441CE918}"/>
                  </a:ext>
                </a:extLst>
              </p:cNvPr>
              <p:cNvGraphicFramePr>
                <a:graphicFrameLocks noGrp="1"/>
              </p:cNvGraphicFramePr>
              <p:nvPr>
                <p:ph sz="quarter" idx="4"/>
                <p:extLst>
                  <p:ext uri="{D42A27DB-BD31-4B8C-83A1-F6EECF244321}">
                    <p14:modId xmlns:p14="http://schemas.microsoft.com/office/powerpoint/2010/main" val="3582905719"/>
                  </p:ext>
                </p:extLst>
              </p:nvPr>
            </p:nvGraphicFramePr>
            <p:xfrm>
              <a:off x="5692775" y="2174875"/>
              <a:ext cx="6499226" cy="2863934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505215">
                      <a:extLst>
                        <a:ext uri="{9D8B030D-6E8A-4147-A177-3AD203B41FA5}">
                          <a16:colId xmlns:a16="http://schemas.microsoft.com/office/drawing/2014/main" val="3237684733"/>
                        </a:ext>
                      </a:extLst>
                    </a:gridCol>
                    <a:gridCol w="2783381">
                      <a:extLst>
                        <a:ext uri="{9D8B030D-6E8A-4147-A177-3AD203B41FA5}">
                          <a16:colId xmlns:a16="http://schemas.microsoft.com/office/drawing/2014/main" val="194925872"/>
                        </a:ext>
                      </a:extLst>
                    </a:gridCol>
                    <a:gridCol w="2210630">
                      <a:extLst>
                        <a:ext uri="{9D8B030D-6E8A-4147-A177-3AD203B41FA5}">
                          <a16:colId xmlns:a16="http://schemas.microsoft.com/office/drawing/2014/main" val="852504549"/>
                        </a:ext>
                      </a:extLst>
                    </a:gridCol>
                  </a:tblGrid>
                  <a:tr h="914868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Reduction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Location or Distance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Peak Service Frequency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9665812"/>
                      </a:ext>
                    </a:extLst>
                  </a:tr>
                  <a:tr h="517099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50%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Premium Transit (PT) areas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490" t="-180233" r="-1102" b="-275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90396"/>
                      </a:ext>
                    </a:extLst>
                  </a:tr>
                  <a:tr h="517099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30%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Within ¼ mile 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490" t="-283529" r="-1102" b="-17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8770748"/>
                      </a:ext>
                    </a:extLst>
                  </a:tr>
                  <a:tr h="914868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Within </a:t>
                          </a:r>
                          <a:r>
                            <a:rPr lang="en-US" sz="2000">
                              <a:latin typeface="Arial Narrow" panose="020B0606020202030204" pitchFamily="34" charset="0"/>
                            </a:rPr>
                            <a:t>330 feet </a:t>
                          </a:r>
                          <a:r>
                            <a:rPr lang="en-US" sz="2000" dirty="0">
                              <a:latin typeface="Arial Narrow" panose="020B0606020202030204" pitchFamily="34" charset="0"/>
                            </a:rPr>
                            <a:t>of stop/station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490" t="-217333" r="-1102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623899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2A8F0BF-F5C0-44E3-9835-93B1D07C2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95"/>
          <a:stretch/>
        </p:blipFill>
        <p:spPr>
          <a:xfrm>
            <a:off x="6301205" y="5038809"/>
            <a:ext cx="5891326" cy="1819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8BB033-012A-4925-A8F2-BC6C69F4A444}"/>
              </a:ext>
            </a:extLst>
          </p:cNvPr>
          <p:cNvSpPr txBox="1"/>
          <p:nvPr/>
        </p:nvSpPr>
        <p:spPr>
          <a:xfrm rot="16200000">
            <a:off x="11553802" y="6194052"/>
            <a:ext cx="544515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Louisiana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ED554-2E6A-4B1E-B9A5-FF2537E7A612}"/>
              </a:ext>
            </a:extLst>
          </p:cNvPr>
          <p:cNvSpPr txBox="1"/>
          <p:nvPr/>
        </p:nvSpPr>
        <p:spPr>
          <a:xfrm rot="16918465">
            <a:off x="9521318" y="5992412"/>
            <a:ext cx="574946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E3080-605D-4777-9108-33BF76767008}"/>
              </a:ext>
            </a:extLst>
          </p:cNvPr>
          <p:cNvSpPr txBox="1"/>
          <p:nvPr/>
        </p:nvSpPr>
        <p:spPr>
          <a:xfrm rot="16200000">
            <a:off x="11220432" y="6106626"/>
            <a:ext cx="610197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San Mateo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A72B9-9D1C-405C-A45B-8794B87A9E68}"/>
              </a:ext>
            </a:extLst>
          </p:cNvPr>
          <p:cNvSpPr txBox="1"/>
          <p:nvPr/>
        </p:nvSpPr>
        <p:spPr>
          <a:xfrm rot="16720130">
            <a:off x="8948087" y="5840364"/>
            <a:ext cx="569437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Broadway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27EBA-8A27-4474-BE5B-670BFCC4D239}"/>
              </a:ext>
            </a:extLst>
          </p:cNvPr>
          <p:cNvSpPr txBox="1"/>
          <p:nvPr/>
        </p:nvSpPr>
        <p:spPr>
          <a:xfrm rot="2849519">
            <a:off x="7387293" y="5545566"/>
            <a:ext cx="424135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Atrisco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11EED-71FD-4919-B2C1-7465A6570041}"/>
              </a:ext>
            </a:extLst>
          </p:cNvPr>
          <p:cNvSpPr txBox="1"/>
          <p:nvPr/>
        </p:nvSpPr>
        <p:spPr>
          <a:xfrm rot="5400000">
            <a:off x="6969124" y="5784908"/>
            <a:ext cx="367044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732706-43E8-4984-9D24-A7C728A2E6C4}"/>
              </a:ext>
            </a:extLst>
          </p:cNvPr>
          <p:cNvSpPr txBox="1"/>
          <p:nvPr/>
        </p:nvSpPr>
        <p:spPr>
          <a:xfrm rot="4721973">
            <a:off x="6355937" y="5840363"/>
            <a:ext cx="378094" cy="18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Unser</a:t>
            </a:r>
          </a:p>
        </p:txBody>
      </p:sp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DD0C5C24-78AC-4250-BA05-E1F36657D21C}"/>
              </a:ext>
            </a:extLst>
          </p:cNvPr>
          <p:cNvSpPr txBox="1"/>
          <p:nvPr/>
        </p:nvSpPr>
        <p:spPr>
          <a:xfrm>
            <a:off x="3070085" y="6437703"/>
            <a:ext cx="1741430" cy="204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7523CB7-55A6-414F-80DD-7C4076634337}"/>
              </a:ext>
            </a:extLst>
          </p:cNvPr>
          <p:cNvSpPr/>
          <p:nvPr/>
        </p:nvSpPr>
        <p:spPr>
          <a:xfrm flipH="1">
            <a:off x="11263459" y="223273"/>
            <a:ext cx="713025" cy="713025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EC029-17EA-4F46-9F72-8C16AEBF1971}"/>
              </a:ext>
            </a:extLst>
          </p:cNvPr>
          <p:cNvSpPr/>
          <p:nvPr/>
        </p:nvSpPr>
        <p:spPr>
          <a:xfrm>
            <a:off x="0" y="5403439"/>
            <a:ext cx="1884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7"/>
              </a:rPr>
              <a:t>ido.abc-zone.com</a:t>
            </a:r>
            <a:endParaRPr lang="en-US" sz="2000" u="sng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ysClr val="windowText" lastClr="000000"/>
              </a:solidFill>
              <a:latin typeface="Myriad Pro Con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347130D-9694-4C73-9EDA-25D4B35258CA}"/>
              </a:ext>
            </a:extLst>
          </p:cNvPr>
          <p:cNvSpPr/>
          <p:nvPr/>
        </p:nvSpPr>
        <p:spPr>
          <a:xfrm>
            <a:off x="10778614" y="1981200"/>
            <a:ext cx="1413386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014E68-4BF3-4CAA-A1A3-FEB4A533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80815" cy="1143000"/>
          </a:xfrm>
        </p:spPr>
        <p:txBody>
          <a:bodyPr/>
          <a:lstStyle/>
          <a:p>
            <a:r>
              <a:rPr lang="en-US" sz="4800" dirty="0"/>
              <a:t>Parking</a:t>
            </a:r>
            <a:br>
              <a:rPr lang="en-US" sz="4800" dirty="0"/>
            </a:br>
            <a:r>
              <a:rPr lang="en-US" sz="3200" cap="none" dirty="0"/>
              <a:t>Minimum &amp; Maximum Requirements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6370DF-FEB6-4886-A8BE-EFED948DB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92775" y="1579004"/>
            <a:ext cx="4800600" cy="639762"/>
          </a:xfrm>
        </p:spPr>
        <p:txBody>
          <a:bodyPr/>
          <a:lstStyle/>
          <a:p>
            <a:r>
              <a:rPr lang="en-US" dirty="0"/>
              <a:t>IDO Text</a:t>
            </a:r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F94AC830-224A-445D-97B7-4862E33DA8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52574218"/>
              </p:ext>
            </p:extLst>
          </p:nvPr>
        </p:nvGraphicFramePr>
        <p:xfrm>
          <a:off x="491822" y="1725516"/>
          <a:ext cx="3449998" cy="1183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998">
                  <a:extLst>
                    <a:ext uri="{9D8B030D-6E8A-4147-A177-3AD203B41FA5}">
                      <a16:colId xmlns:a16="http://schemas.microsoft.com/office/drawing/2014/main" val="3893020590"/>
                    </a:ext>
                  </a:extLst>
                </a:gridCol>
              </a:tblGrid>
              <a:tr h="235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Purpose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1415635"/>
                  </a:ext>
                </a:extLst>
              </a:tr>
              <a:tr h="8993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Discourages surface parking lots</a:t>
                      </a:r>
                    </a:p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Encourages transit-supported and transit-supportive development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402922454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616C4B3-38E5-4E49-B467-B258EF3E89E9}"/>
              </a:ext>
            </a:extLst>
          </p:cNvPr>
          <p:cNvSpPr txBox="1"/>
          <p:nvPr/>
        </p:nvSpPr>
        <p:spPr>
          <a:xfrm>
            <a:off x="304300" y="3349089"/>
            <a:ext cx="3964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Exempt from minimum parking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Downtown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 Narrow" panose="020B0606020202030204" pitchFamily="34" charset="0"/>
              </a:rPr>
              <a:t>McCllelan</a:t>
            </a:r>
            <a:r>
              <a:rPr lang="en-US" dirty="0">
                <a:latin typeface="Arial Narrow" panose="020B0606020202030204" pitchFamily="34" charset="0"/>
              </a:rPr>
              <a:t> Park Small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Old Town – HPO-5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C5E3E4-B163-47FB-AB19-AFF7962DC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069" y="4658200"/>
            <a:ext cx="2465456" cy="19813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76609F-E349-4991-AB09-400A4ED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" y="4681144"/>
            <a:ext cx="2171887" cy="19813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9A9D82B9-BF5C-43CF-B2B4-C2CC16DE2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679709" y="4602619"/>
            <a:ext cx="2280711" cy="20410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EB209B-0250-421A-8FCA-F95F1F9C8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448" y="4607046"/>
            <a:ext cx="2540656" cy="20325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FE3BC1-1896-49CA-8F2D-A7A065815A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6001156" y="2357189"/>
            <a:ext cx="5941462" cy="2225804"/>
          </a:xfr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263EE9E-DCBB-476B-8CB3-434D970B95E5}"/>
              </a:ext>
            </a:extLst>
          </p:cNvPr>
          <p:cNvSpPr txBox="1">
            <a:spLocks/>
          </p:cNvSpPr>
          <p:nvPr/>
        </p:nvSpPr>
        <p:spPr>
          <a:xfrm>
            <a:off x="9141547" y="5776945"/>
            <a:ext cx="973626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A3FA4C-9DA3-4B05-A34B-DE5DC1DDA560}"/>
              </a:ext>
            </a:extLst>
          </p:cNvPr>
          <p:cNvSpPr/>
          <p:nvPr/>
        </p:nvSpPr>
        <p:spPr>
          <a:xfrm>
            <a:off x="8863867" y="6448829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37">
            <a:extLst>
              <a:ext uri="{FF2B5EF4-FFF2-40B4-BE49-F238E27FC236}">
                <a16:creationId xmlns:a16="http://schemas.microsoft.com/office/drawing/2014/main" id="{9088D1D7-A190-44CA-BCF1-1224CB35883D}"/>
              </a:ext>
            </a:extLst>
          </p:cNvPr>
          <p:cNvSpPr/>
          <p:nvPr/>
        </p:nvSpPr>
        <p:spPr>
          <a:xfrm>
            <a:off x="8863867" y="6108153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42">
            <a:extLst>
              <a:ext uri="{FF2B5EF4-FFF2-40B4-BE49-F238E27FC236}">
                <a16:creationId xmlns:a16="http://schemas.microsoft.com/office/drawing/2014/main" id="{011EA4E9-BDB3-45CB-94DE-D8F7E341CC84}"/>
              </a:ext>
            </a:extLst>
          </p:cNvPr>
          <p:cNvSpPr/>
          <p:nvPr/>
        </p:nvSpPr>
        <p:spPr>
          <a:xfrm>
            <a:off x="8863867" y="5822408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B7F4C040-22D4-9F21-D190-703122A915EE}"/>
              </a:ext>
            </a:extLst>
          </p:cNvPr>
          <p:cNvSpPr/>
          <p:nvPr/>
        </p:nvSpPr>
        <p:spPr>
          <a:xfrm flipH="1">
            <a:off x="11263459" y="223273"/>
            <a:ext cx="713025" cy="713025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5-5</a:t>
            </a:r>
          </a:p>
        </p:txBody>
      </p:sp>
    </p:spTree>
    <p:extLst>
      <p:ext uri="{BB962C8B-B14F-4D97-AF65-F5344CB8AC3E}">
        <p14:creationId xmlns:p14="http://schemas.microsoft.com/office/powerpoint/2010/main" val="1338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B77963-5F65-4CB2-B0C7-237314C6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ED0E97-9DA4-466B-87E2-9F093AA08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735" y="348707"/>
            <a:ext cx="6411220" cy="468695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FAA4A-7CA4-4884-992D-A15B5897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55" y="3912434"/>
            <a:ext cx="3886742" cy="2524477"/>
          </a:xfrm>
          <a:prstGeom prst="rect">
            <a:avLst/>
          </a:prstGeom>
        </p:spPr>
      </p:pic>
      <p:sp>
        <p:nvSpPr>
          <p:cNvPr id="2" name="Freeform 19">
            <a:extLst>
              <a:ext uri="{FF2B5EF4-FFF2-40B4-BE49-F238E27FC236}">
                <a16:creationId xmlns:a16="http://schemas.microsoft.com/office/drawing/2014/main" id="{240AE086-4B0E-1448-F6B5-AC3E13BCE9EE}"/>
              </a:ext>
            </a:extLst>
          </p:cNvPr>
          <p:cNvSpPr/>
          <p:nvPr/>
        </p:nvSpPr>
        <p:spPr>
          <a:xfrm flipH="1">
            <a:off x="11263459" y="223273"/>
            <a:ext cx="713025" cy="713025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5-6</a:t>
            </a:r>
          </a:p>
        </p:txBody>
      </p:sp>
    </p:spTree>
    <p:extLst>
      <p:ext uri="{BB962C8B-B14F-4D97-AF65-F5344CB8AC3E}">
        <p14:creationId xmlns:p14="http://schemas.microsoft.com/office/powerpoint/2010/main" val="35708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9DF6-CD39-44F3-A079-D45CEF4B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ECA5BB-6AD2-442C-A98E-C64C42E90B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02"/>
          <a:stretch/>
        </p:blipFill>
        <p:spPr>
          <a:xfrm>
            <a:off x="0" y="1824038"/>
            <a:ext cx="7361383" cy="455665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4A586F-8812-415E-8E6B-E140F14AB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5089" y="2433110"/>
            <a:ext cx="4363059" cy="2953162"/>
          </a:xfr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531FDF62-13E1-4C93-A1EA-61D0B9C4C627}"/>
              </a:ext>
            </a:extLst>
          </p:cNvPr>
          <p:cNvSpPr/>
          <p:nvPr/>
        </p:nvSpPr>
        <p:spPr>
          <a:xfrm flipH="1">
            <a:off x="11250046" y="180470"/>
            <a:ext cx="765736" cy="76573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5-11</a:t>
            </a:r>
          </a:p>
        </p:txBody>
      </p:sp>
    </p:spTree>
    <p:extLst>
      <p:ext uri="{BB962C8B-B14F-4D97-AF65-F5344CB8AC3E}">
        <p14:creationId xmlns:p14="http://schemas.microsoft.com/office/powerpoint/2010/main" val="4100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9DF6-CD39-44F3-A079-D45CEF4B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Design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E152D5-CE06-47EA-9A80-3BD1758DDA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5006"/>
          <a:stretch/>
        </p:blipFill>
        <p:spPr>
          <a:xfrm>
            <a:off x="480291" y="1511807"/>
            <a:ext cx="5384800" cy="2191975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E79F92B-5852-4162-975F-2679DA1A98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399" y="4165600"/>
            <a:ext cx="9304438" cy="2692400"/>
          </a:xfrm>
        </p:spPr>
      </p:pic>
      <p:sp>
        <p:nvSpPr>
          <p:cNvPr id="3" name="Freeform 19">
            <a:extLst>
              <a:ext uri="{FF2B5EF4-FFF2-40B4-BE49-F238E27FC236}">
                <a16:creationId xmlns:a16="http://schemas.microsoft.com/office/drawing/2014/main" id="{90DBD667-465F-363D-91BB-4C44B69A9D93}"/>
              </a:ext>
            </a:extLst>
          </p:cNvPr>
          <p:cNvSpPr/>
          <p:nvPr/>
        </p:nvSpPr>
        <p:spPr>
          <a:xfrm flipH="1">
            <a:off x="11250046" y="180470"/>
            <a:ext cx="765736" cy="76573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5-11</a:t>
            </a:r>
          </a:p>
        </p:txBody>
      </p:sp>
    </p:spTree>
    <p:extLst>
      <p:ext uri="{BB962C8B-B14F-4D97-AF65-F5344CB8AC3E}">
        <p14:creationId xmlns:p14="http://schemas.microsoft.com/office/powerpoint/2010/main" val="32838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9DF6-CD39-44F3-A079-D45CEF4B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16C5-726B-423F-914D-2F861CE37F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6EE104-01F1-4101-9DD0-43F5BAD970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642986"/>
            <a:ext cx="6978889" cy="22705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E2D4A-85D4-4173-BCD7-7C979834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60" y="2072768"/>
            <a:ext cx="4667901" cy="466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BA20F-AC9F-4830-B877-FBB124AA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655" y="2493378"/>
            <a:ext cx="4153480" cy="628738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9611AB75-2079-4B32-BBE3-4D8DED245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159"/>
          <a:stretch/>
        </p:blipFill>
        <p:spPr bwMode="auto">
          <a:xfrm>
            <a:off x="480291" y="1511808"/>
            <a:ext cx="5384800" cy="46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910F96FC-18AD-1933-DDDA-65BDF042F131}"/>
              </a:ext>
            </a:extLst>
          </p:cNvPr>
          <p:cNvSpPr/>
          <p:nvPr/>
        </p:nvSpPr>
        <p:spPr>
          <a:xfrm flipH="1">
            <a:off x="11250046" y="180470"/>
            <a:ext cx="765736" cy="765736"/>
          </a:xfrm>
          <a:custGeom>
            <a:avLst/>
            <a:gdLst>
              <a:gd name="connsiteX0" fmla="*/ 0 w 1040499"/>
              <a:gd name="connsiteY0" fmla="*/ 520250 h 1040499"/>
              <a:gd name="connsiteX1" fmla="*/ 520250 w 1040499"/>
              <a:gd name="connsiteY1" fmla="*/ 0 h 1040499"/>
              <a:gd name="connsiteX2" fmla="*/ 1040499 w 1040499"/>
              <a:gd name="connsiteY2" fmla="*/ 0 h 1040499"/>
              <a:gd name="connsiteX3" fmla="*/ 1040499 w 1040499"/>
              <a:gd name="connsiteY3" fmla="*/ 520250 h 1040499"/>
              <a:gd name="connsiteX4" fmla="*/ 520249 w 1040499"/>
              <a:gd name="connsiteY4" fmla="*/ 1040500 h 1040499"/>
              <a:gd name="connsiteX5" fmla="*/ -1 w 1040499"/>
              <a:gd name="connsiteY5" fmla="*/ 520250 h 1040499"/>
              <a:gd name="connsiteX6" fmla="*/ 0 w 1040499"/>
              <a:gd name="connsiteY6" fmla="*/ 520250 h 1040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499" h="1040499">
                <a:moveTo>
                  <a:pt x="0" y="520250"/>
                </a:moveTo>
                <a:cubicBezTo>
                  <a:pt x="0" y="232924"/>
                  <a:pt x="232924" y="0"/>
                  <a:pt x="520250" y="0"/>
                </a:cubicBezTo>
                <a:lnTo>
                  <a:pt x="1040499" y="0"/>
                </a:lnTo>
                <a:lnTo>
                  <a:pt x="1040499" y="520250"/>
                </a:lnTo>
                <a:cubicBezTo>
                  <a:pt x="1040499" y="807576"/>
                  <a:pt x="807575" y="1040500"/>
                  <a:pt x="520249" y="1040500"/>
                </a:cubicBezTo>
                <a:cubicBezTo>
                  <a:pt x="232923" y="1040500"/>
                  <a:pt x="-1" y="807576"/>
                  <a:pt x="-1" y="520250"/>
                </a:cubicBezTo>
                <a:lnTo>
                  <a:pt x="0" y="520250"/>
                </a:lnTo>
                <a:close/>
              </a:path>
            </a:pathLst>
          </a:custGeom>
          <a:solidFill>
            <a:srgbClr val="60000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67618" tIns="167618" rIns="167618" bIns="167618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5-11</a:t>
            </a:r>
          </a:p>
        </p:txBody>
      </p:sp>
    </p:spTree>
    <p:extLst>
      <p:ext uri="{BB962C8B-B14F-4D97-AF65-F5344CB8AC3E}">
        <p14:creationId xmlns:p14="http://schemas.microsoft.com/office/powerpoint/2010/main" val="29101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05AC4-6165-4E97-8C50-4ACE28636A98}"/>
              </a:ext>
            </a:extLst>
          </p:cNvPr>
          <p:cNvSpPr/>
          <p:nvPr/>
        </p:nvSpPr>
        <p:spPr>
          <a:xfrm>
            <a:off x="4691191" y="1922388"/>
            <a:ext cx="3319699" cy="1602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57C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1C14A-CD77-4BB4-A625-5C353420FED6}"/>
              </a:ext>
            </a:extLst>
          </p:cNvPr>
          <p:cNvSpPr/>
          <p:nvPr/>
        </p:nvSpPr>
        <p:spPr>
          <a:xfrm>
            <a:off x="405432" y="3182118"/>
            <a:ext cx="47079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C2E75-13FD-47EE-88D2-4B19B17637FF}"/>
              </a:ext>
            </a:extLst>
          </p:cNvPr>
          <p:cNvSpPr/>
          <p:nvPr/>
        </p:nvSpPr>
        <p:spPr>
          <a:xfrm>
            <a:off x="349279" y="229349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977F7-6E13-4702-9409-209935F22154}"/>
              </a:ext>
            </a:extLst>
          </p:cNvPr>
          <p:cNvSpPr txBox="1"/>
          <p:nvPr/>
        </p:nvSpPr>
        <p:spPr>
          <a:xfrm>
            <a:off x="405432" y="1804840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2025 IDO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F8899-0450-407F-84DE-B0579C650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279" y="989167"/>
            <a:ext cx="1489893" cy="17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74E766-5A73-4933-803A-04E51457831C}"/>
              </a:ext>
            </a:extLst>
          </p:cNvPr>
          <p:cNvSpPr txBox="1"/>
          <p:nvPr/>
        </p:nvSpPr>
        <p:spPr>
          <a:xfrm>
            <a:off x="4705620" y="2008064"/>
            <a:ext cx="32486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Get to Know Your IDO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Handout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" action="ppaction://noaction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Video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916A-E8E6-4C84-8993-B8733C1E0A2A}"/>
              </a:ext>
            </a:extLst>
          </p:cNvPr>
          <p:cNvSpPr/>
          <p:nvPr/>
        </p:nvSpPr>
        <p:spPr>
          <a:xfrm>
            <a:off x="9682072" y="3279811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D1D71-8BC8-4AEE-B7F8-D430DD158C71}"/>
              </a:ext>
            </a:extLst>
          </p:cNvPr>
          <p:cNvSpPr txBox="1"/>
          <p:nvPr/>
        </p:nvSpPr>
        <p:spPr>
          <a:xfrm>
            <a:off x="10102600" y="2966104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0F2B2A-EBD2-4B6F-B2C3-FD87F9BB7AC5}"/>
              </a:ext>
            </a:extLst>
          </p:cNvPr>
          <p:cNvSpPr txBox="1">
            <a:spLocks/>
          </p:cNvSpPr>
          <p:nvPr/>
        </p:nvSpPr>
        <p:spPr>
          <a:xfrm>
            <a:off x="609600" y="445342"/>
            <a:ext cx="10972800" cy="8504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Get Involved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9A6C5A-20FA-4AC0-92C6-1E1BAC4221B8}"/>
              </a:ext>
            </a:extLst>
          </p:cNvPr>
          <p:cNvGraphicFramePr/>
          <p:nvPr/>
        </p:nvGraphicFramePr>
        <p:xfrm>
          <a:off x="4838040" y="3122616"/>
          <a:ext cx="6532856" cy="456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7CDA11E-D5F7-45DA-B366-573B3E491430}"/>
              </a:ext>
            </a:extLst>
          </p:cNvPr>
          <p:cNvSpPr txBox="1"/>
          <p:nvPr/>
        </p:nvSpPr>
        <p:spPr>
          <a:xfrm>
            <a:off x="7746914" y="4528489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Council’s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F159F-5C02-492C-9659-C530D9FD64FB}"/>
              </a:ext>
            </a:extLst>
          </p:cNvPr>
          <p:cNvSpPr txBox="1"/>
          <p:nvPr/>
        </p:nvSpPr>
        <p:spPr>
          <a:xfrm>
            <a:off x="7746914" y="5807005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924ED-D894-4F64-8330-DEC7E6E6B6C5}"/>
              </a:ext>
            </a:extLst>
          </p:cNvPr>
          <p:cNvSpPr txBox="1"/>
          <p:nvPr/>
        </p:nvSpPr>
        <p:spPr>
          <a:xfrm>
            <a:off x="5512518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0998F-D7BD-44A6-A799-3847A2468A18}"/>
              </a:ext>
            </a:extLst>
          </p:cNvPr>
          <p:cNvSpPr txBox="1"/>
          <p:nvPr/>
        </p:nvSpPr>
        <p:spPr>
          <a:xfrm>
            <a:off x="7552084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FAD52-A265-4F1F-BEBC-0DD9F7C0862D}"/>
              </a:ext>
            </a:extLst>
          </p:cNvPr>
          <p:cNvSpPr txBox="1"/>
          <p:nvPr/>
        </p:nvSpPr>
        <p:spPr>
          <a:xfrm>
            <a:off x="9553386" y="39945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2026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ABFF-1CAF-47DF-B73C-8BE65A117AFC}"/>
              </a:ext>
            </a:extLst>
          </p:cNvPr>
          <p:cNvSpPr txBox="1"/>
          <p:nvPr/>
        </p:nvSpPr>
        <p:spPr>
          <a:xfrm>
            <a:off x="320046" y="4639380"/>
            <a:ext cx="622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Changes are legislative, so talk to your Councilor!</a:t>
            </a:r>
          </a:p>
          <a:p>
            <a:pPr fontAlgn="base">
              <a:defRPr/>
            </a:pPr>
            <a:r>
              <a:rPr lang="en-US" dirty="0">
                <a:latin typeface="Arial Narrow" panose="020B0606020202030204" pitchFamily="34" charset="0"/>
                <a:hlinkClick r:id="rId13"/>
              </a:rPr>
              <a:t>https://www.cabq.gov/council/find-your-councilor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24" name="Table 8">
            <a:extLst>
              <a:ext uri="{FF2B5EF4-FFF2-40B4-BE49-F238E27FC236}">
                <a16:creationId xmlns:a16="http://schemas.microsoft.com/office/drawing/2014/main" id="{0401AD7F-CD39-4599-B100-BD283A1D186A}"/>
              </a:ext>
            </a:extLst>
          </p:cNvPr>
          <p:cNvGraphicFramePr>
            <a:graphicFrameLocks noGrp="1"/>
          </p:cNvGraphicFramePr>
          <p:nvPr/>
        </p:nvGraphicFramePr>
        <p:xfrm>
          <a:off x="405432" y="3569009"/>
          <a:ext cx="3554182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9743">
                  <a:extLst>
                    <a:ext uri="{9D8B030D-6E8A-4147-A177-3AD203B41FA5}">
                      <a16:colId xmlns:a16="http://schemas.microsoft.com/office/drawing/2014/main" val="2223642765"/>
                    </a:ext>
                  </a:extLst>
                </a:gridCol>
                <a:gridCol w="1804439">
                  <a:extLst>
                    <a:ext uri="{9D8B030D-6E8A-4147-A177-3AD203B41FA5}">
                      <a16:colId xmlns:a16="http://schemas.microsoft.com/office/drawing/2014/main" val="1142834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rgbClr val="57C1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Wed, Feb. 18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5:00 pm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9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461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C48085-7D38-AB9B-21D9-ABEE982C7D23}"/>
              </a:ext>
            </a:extLst>
          </p:cNvPr>
          <p:cNvSpPr txBox="1"/>
          <p:nvPr/>
        </p:nvSpPr>
        <p:spPr>
          <a:xfrm>
            <a:off x="362739" y="3173300"/>
            <a:ext cx="6227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Next Hearing @ City Council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AD06B-27DD-9416-81E9-3FB92D7BEC78}"/>
              </a:ext>
            </a:extLst>
          </p:cNvPr>
          <p:cNvSpPr txBox="1"/>
          <p:nvPr/>
        </p:nvSpPr>
        <p:spPr>
          <a:xfrm>
            <a:off x="319488" y="5402328"/>
            <a:ext cx="6227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Arial Narrow" panose="020B0606020202030204" pitchFamily="34" charset="0"/>
              <a:hlinkClick r:id="rId14"/>
            </a:endParaRPr>
          </a:p>
          <a:p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Hearing Agenda and Commenting Instructions </a:t>
            </a:r>
          </a:p>
          <a:p>
            <a:r>
              <a:rPr lang="en-US" dirty="0">
                <a:latin typeface="Arial Narrow" panose="020B0606020202030204" pitchFamily="34" charset="0"/>
                <a:hlinkClick r:id="rId14"/>
              </a:rPr>
              <a:t>https://cabq.legistar.com/Calendar.aspx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9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CAD93-D90D-470C-2709-16146A83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2B8702-E47A-EBED-81AC-0224340B8B83}"/>
              </a:ext>
            </a:extLst>
          </p:cNvPr>
          <p:cNvSpPr txBox="1"/>
          <p:nvPr/>
        </p:nvSpPr>
        <p:spPr>
          <a:xfrm>
            <a:off x="178870" y="2183896"/>
            <a:ext cx="4853113" cy="145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Legislative Zoning Conversions for Major Transit (MT) and Activity Centers (AC)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R-T – Adds townhouses as permissive (up to 3 units)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R-T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MX-T – Adds multi-family and non-residential as permissive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MX-L – Adds non-residential as permissive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41B0F-F34E-41C7-4D9A-420473DCD2C3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25EAF-08AC-B953-F6C6-34BC6FDB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2272"/>
          <a:stretch/>
        </p:blipFill>
        <p:spPr>
          <a:xfrm>
            <a:off x="5578270" y="2122330"/>
            <a:ext cx="6004129" cy="369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990C4-02A7-6A94-D3A2-66AD6D31C965}"/>
              </a:ext>
            </a:extLst>
          </p:cNvPr>
          <p:cNvSpPr txBox="1"/>
          <p:nvPr/>
        </p:nvSpPr>
        <p:spPr>
          <a:xfrm>
            <a:off x="9150055" y="6385049"/>
            <a:ext cx="2956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https://abq-zone.com/node/1937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D6A7DAB-0C9A-89DE-27B0-E194B669BAA0}"/>
              </a:ext>
            </a:extLst>
          </p:cNvPr>
          <p:cNvSpPr txBox="1">
            <a:spLocks/>
          </p:cNvSpPr>
          <p:nvPr/>
        </p:nvSpPr>
        <p:spPr>
          <a:xfrm>
            <a:off x="5578270" y="5995374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7CF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Wingdings" panose="05000000000000000000" pitchFamily="2" charset="2"/>
              </a:rPr>
              <a:t>MT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Corridor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0D0D68-665A-29B9-4B4D-88A0AA042DB8}"/>
              </a:ext>
            </a:extLst>
          </p:cNvPr>
          <p:cNvGraphicFramePr>
            <a:graphicFrameLocks/>
          </p:cNvGraphicFramePr>
          <p:nvPr/>
        </p:nvGraphicFramePr>
        <p:xfrm>
          <a:off x="85816" y="3837406"/>
          <a:ext cx="5039222" cy="327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32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69A1B0-62D6-27E6-5D9A-A27C98AC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A79C46-11EE-E66A-ED7A-98F5D47F9A4D}"/>
              </a:ext>
            </a:extLst>
          </p:cNvPr>
          <p:cNvSpPr/>
          <p:nvPr/>
        </p:nvSpPr>
        <p:spPr>
          <a:xfrm>
            <a:off x="6706264" y="2003832"/>
            <a:ext cx="5143361" cy="3985777"/>
          </a:xfrm>
          <a:prstGeom prst="roundRect">
            <a:avLst/>
          </a:prstGeom>
          <a:solidFill>
            <a:srgbClr val="F9A64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B5169D-0CBF-57A9-F3FE-8EDA2534655F}"/>
              </a:ext>
            </a:extLst>
          </p:cNvPr>
          <p:cNvSpPr/>
          <p:nvPr/>
        </p:nvSpPr>
        <p:spPr>
          <a:xfrm>
            <a:off x="264382" y="2060834"/>
            <a:ext cx="5143361" cy="3075709"/>
          </a:xfrm>
          <a:prstGeom prst="roundRect">
            <a:avLst/>
          </a:prstGeom>
          <a:solidFill>
            <a:srgbClr val="57C1A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7CF61-5741-856B-6232-9EF0BA703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2060834"/>
            <a:ext cx="4798142" cy="639762"/>
          </a:xfrm>
        </p:spPr>
        <p:txBody>
          <a:bodyPr/>
          <a:lstStyle/>
          <a:p>
            <a:pPr algn="l"/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63086-49B1-D85E-A1DF-2C2E8E542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735249"/>
            <a:ext cx="4798142" cy="3390914"/>
          </a:xfrm>
        </p:spPr>
        <p:txBody>
          <a:bodyPr/>
          <a:lstStyle/>
          <a:p>
            <a:pPr marL="233363" indent="-233363"/>
            <a:r>
              <a:rPr lang="en-US" sz="2000" dirty="0">
                <a:latin typeface="Arial Narrow" panose="020B0606020202030204" pitchFamily="34" charset="0"/>
              </a:rPr>
              <a:t>Long-range community planning </a:t>
            </a:r>
          </a:p>
          <a:p>
            <a:pPr marL="233363" indent="-233363"/>
            <a:r>
              <a:rPr lang="en-US" sz="2000" dirty="0">
                <a:latin typeface="Arial Narrow" panose="020B0606020202030204" pitchFamily="34" charset="0"/>
              </a:rPr>
              <a:t>Zoning</a:t>
            </a:r>
          </a:p>
          <a:p>
            <a:pPr marL="233363" indent="-233363"/>
            <a:r>
              <a:rPr lang="en-US" sz="2000" dirty="0">
                <a:latin typeface="Arial Narrow" panose="020B0606020202030204" pitchFamily="34" charset="0"/>
              </a:rPr>
              <a:t>Project review + decision</a:t>
            </a:r>
          </a:p>
          <a:p>
            <a:pPr marL="233363" indent="-233363"/>
            <a:r>
              <a:rPr lang="en-US" sz="2000" dirty="0">
                <a:latin typeface="Arial Narrow" panose="020B0606020202030204" pitchFamily="34" charset="0"/>
              </a:rPr>
              <a:t>Historic Preservation</a:t>
            </a:r>
          </a:p>
          <a:p>
            <a:pPr marL="233363" indent="-233363"/>
            <a:r>
              <a:rPr lang="en-US" sz="2000" dirty="0">
                <a:latin typeface="Arial Narrow" panose="020B0606020202030204" pitchFamily="34" charset="0"/>
              </a:rPr>
              <a:t>Code Enforcement (plan review + in the field)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CD2A49-2B0C-B580-6600-BB5A6680A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3438" y="2003832"/>
            <a:ext cx="4800600" cy="639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What we don’t do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2FCA0D-4F5C-D292-EFE4-49B621B76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3438" y="2678247"/>
            <a:ext cx="4800600" cy="3390914"/>
          </a:xfrm>
        </p:spPr>
        <p:txBody>
          <a:bodyPr/>
          <a:lstStyle/>
          <a:p>
            <a:pPr marL="233363" indent="-233363"/>
            <a:r>
              <a:rPr lang="en-US" sz="2000" b="1" dirty="0">
                <a:latin typeface="Arial Narrow" panose="020B0606020202030204" pitchFamily="34" charset="0"/>
              </a:rPr>
              <a:t>Development projects</a:t>
            </a:r>
          </a:p>
          <a:p>
            <a:pPr marL="569913" lvl="1" indent="-225425"/>
            <a:r>
              <a:rPr lang="en-US" sz="1800" dirty="0">
                <a:latin typeface="Arial Narrow" panose="020B0606020202030204" pitchFamily="34" charset="0"/>
              </a:rPr>
              <a:t>We coordinate + collaborate with developers and MRA</a:t>
            </a:r>
          </a:p>
          <a:p>
            <a:pPr marL="233363" indent="-233363"/>
            <a:r>
              <a:rPr lang="en-US" sz="2000" b="1" dirty="0">
                <a:latin typeface="Arial Narrow" panose="020B0606020202030204" pitchFamily="34" charset="0"/>
              </a:rPr>
              <a:t>Street planning</a:t>
            </a:r>
          </a:p>
          <a:p>
            <a:pPr marL="569913" lvl="1" indent="-225425"/>
            <a:r>
              <a:rPr lang="en-US" sz="1800" dirty="0">
                <a:latin typeface="Arial Narrow" panose="020B0606020202030204" pitchFamily="34" charset="0"/>
              </a:rPr>
              <a:t>We coordinate + collaborate with DMD</a:t>
            </a:r>
          </a:p>
          <a:p>
            <a:pPr marL="569913" lvl="1" indent="-225425"/>
            <a:r>
              <a:rPr lang="en-US" sz="1800" dirty="0">
                <a:latin typeface="Arial Narrow" panose="020B0606020202030204" pitchFamily="34" charset="0"/>
              </a:rPr>
              <a:t>We enforce street standards</a:t>
            </a:r>
          </a:p>
          <a:p>
            <a:pPr marL="233363" indent="-233363"/>
            <a:r>
              <a:rPr lang="en-US" sz="2000" b="1" dirty="0">
                <a:latin typeface="Arial Narrow" panose="020B0606020202030204" pitchFamily="34" charset="0"/>
              </a:rPr>
              <a:t>Utilities + infrastructure</a:t>
            </a:r>
          </a:p>
          <a:p>
            <a:pPr marL="569913" lvl="1" indent="-225425"/>
            <a:r>
              <a:rPr lang="en-US" sz="1800" dirty="0">
                <a:latin typeface="Arial Narrow" panose="020B0606020202030204" pitchFamily="34" charset="0"/>
              </a:rPr>
              <a:t>We coordinate + collaborate with public utilities</a:t>
            </a:r>
          </a:p>
          <a:p>
            <a:pPr marL="569913" lvl="1" indent="-225425"/>
            <a:r>
              <a:rPr lang="en-US" sz="1800" dirty="0">
                <a:latin typeface="Arial Narrow" panose="020B0606020202030204" pitchFamily="34" charset="0"/>
              </a:rPr>
              <a:t>We enforce infrastructure 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43924-205A-78A4-EED8-22194688F204}"/>
              </a:ext>
            </a:extLst>
          </p:cNvPr>
          <p:cNvSpPr txBox="1"/>
          <p:nvPr/>
        </p:nvSpPr>
        <p:spPr>
          <a:xfrm>
            <a:off x="7493836" y="6131417"/>
            <a:ext cx="425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MRA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CABQ’s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etropolitan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edevelopment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DMD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CABQ’s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epartment of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unicipal </a:t>
            </a:r>
            <a:r>
              <a:rPr lang="en-US" sz="16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F172C7-28F7-0339-07C6-B6ABBBD8B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41808"/>
            <a:ext cx="1180059" cy="1180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64505-2C9C-A025-3E27-3592DF307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11" y="141808"/>
            <a:ext cx="4082794" cy="1534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D56C42-692C-B2C6-5C05-9A6F051B041D}"/>
              </a:ext>
            </a:extLst>
          </p:cNvPr>
          <p:cNvSpPr txBox="1"/>
          <p:nvPr/>
        </p:nvSpPr>
        <p:spPr>
          <a:xfrm>
            <a:off x="264382" y="639659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4"/>
              </a:rPr>
              <a:t>https://www.cabq.gov/planning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32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DEE-AE94-533A-37B5-7CB66A58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8C320FD2-0704-EBA9-A29F-E30A79D87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3611" b="6457"/>
          <a:stretch>
            <a:fillRect/>
          </a:stretch>
        </p:blipFill>
        <p:spPr bwMode="auto">
          <a:xfrm>
            <a:off x="5184048" y="2662989"/>
            <a:ext cx="7007952" cy="419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AFDD89-E114-A90A-648B-CEC87C6B8FE6}"/>
              </a:ext>
            </a:extLst>
          </p:cNvPr>
          <p:cNvSpPr txBox="1"/>
          <p:nvPr/>
        </p:nvSpPr>
        <p:spPr>
          <a:xfrm>
            <a:off x="224838" y="2002623"/>
            <a:ext cx="4853113" cy="2379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Dormitory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Makes co-living permissive in R-ML and MX-T (already allowed in R-MH and the other Mixed-use zones)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Cottage courts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Allows multiple small single-family or duplexes citywide on lots 10,000+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Duplex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Allows duplexes citywide in R-1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Townhouse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Allows townhouses citywide in R-1 (up to 3 units)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 (ADUs) / Casitas –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</a:t>
            </a: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attached ADUs citywide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 Outdoor Space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Removes requirements for plumbing and 24/7 security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09BB8-6EB7-B73F-AEFD-1FE9C1B38F65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51B152-20AF-AF1B-7F95-2D638B81C099}"/>
              </a:ext>
            </a:extLst>
          </p:cNvPr>
          <p:cNvGraphicFramePr>
            <a:graphicFrameLocks/>
          </p:cNvGraphicFramePr>
          <p:nvPr/>
        </p:nvGraphicFramePr>
        <p:xfrm>
          <a:off x="384078" y="4102661"/>
          <a:ext cx="4534632" cy="328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52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FEE93-E951-CD71-831D-F0CB72AAD675}"/>
              </a:ext>
            </a:extLst>
          </p:cNvPr>
          <p:cNvSpPr txBox="1"/>
          <p:nvPr/>
        </p:nvSpPr>
        <p:spPr>
          <a:xfrm>
            <a:off x="276303" y="1540757"/>
            <a:ext cx="7367878" cy="5376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Dimensional Standards –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Removes subzones with larger minimum lot sizes and setbacks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 (ADUs) / Casitas </a:t>
            </a:r>
            <a:endParaRPr kumimoji="0" lang="en-US" sz="14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endParaRPr kumimoji="0" lang="en-US" sz="14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maximum building height to 18 feet, or as tall as the primary structure, whichever is higher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casitas constructed over a detached garage up to the allowed height of the zone district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Size: 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maximum size to be a footprint of 750 </a:t>
            </a:r>
            <a:r>
              <a:rPr kumimoji="0" lang="en-US" sz="1400" b="0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allow flexibility for lofts and 2-story casitas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Heights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and R-MH and Mixed Use Zone Districts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Adds a new tier of higher building height in Major Transit and Activity Centers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Bumps up building height in Urban Center, Premium Transit, and Main Street areas accordingly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Citywide Parking Minimums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minimum requirements for multi-family and adds a built-in reduction for workforce housing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space / DU)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Decreases parking minimums by 20% for most uses (some exceptions – like single-family).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Centers and Corridors: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Eliminates parking minimums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Reduces/establishes parking maximums for non-residential development only in Centers and Corridors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B2D69-CEEE-777F-8934-4EED4EBE30BA}"/>
              </a:ext>
            </a:extLst>
          </p:cNvPr>
          <p:cNvSpPr txBox="1"/>
          <p:nvPr/>
        </p:nvSpPr>
        <p:spPr>
          <a:xfrm>
            <a:off x="4565713" y="588019"/>
            <a:ext cx="7996989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Costs per Housing Unit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less land/parking to leave more money for constructing housing units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6658DFB-97BD-A20A-BA58-390575367741}"/>
              </a:ext>
            </a:extLst>
          </p:cNvPr>
          <p:cNvSpPr txBox="1">
            <a:spLocks/>
          </p:cNvSpPr>
          <p:nvPr/>
        </p:nvSpPr>
        <p:spPr>
          <a:xfrm>
            <a:off x="8231759" y="5270553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70C9F-2309-7767-5937-B3EC56C4992A}"/>
              </a:ext>
            </a:extLst>
          </p:cNvPr>
          <p:cNvGrpSpPr/>
          <p:nvPr/>
        </p:nvGrpSpPr>
        <p:grpSpPr>
          <a:xfrm>
            <a:off x="8088044" y="5270553"/>
            <a:ext cx="143715" cy="1327252"/>
            <a:chOff x="6364177" y="4757852"/>
            <a:chExt cx="201478" cy="18607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0C5292-5258-E425-8B75-3B825733257D}"/>
                </a:ext>
              </a:extLst>
            </p:cNvPr>
            <p:cNvSpPr/>
            <p:nvPr/>
          </p:nvSpPr>
          <p:spPr>
            <a:xfrm>
              <a:off x="6364177" y="6190108"/>
              <a:ext cx="152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F10F93-7E83-D258-4A51-8F6414FC33AB}"/>
                </a:ext>
              </a:extLst>
            </p:cNvPr>
            <p:cNvSpPr/>
            <p:nvPr/>
          </p:nvSpPr>
          <p:spPr>
            <a:xfrm>
              <a:off x="6364177" y="475785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4A82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A6D5D8E-79ED-40FB-FB9B-32C3F59243F4}"/>
                </a:ext>
              </a:extLst>
            </p:cNvPr>
            <p:cNvSpPr/>
            <p:nvPr/>
          </p:nvSpPr>
          <p:spPr>
            <a:xfrm>
              <a:off x="6364177" y="531202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B5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4890B469-EF24-C038-D483-6F4FB4C749A2}"/>
                </a:ext>
              </a:extLst>
            </p:cNvPr>
            <p:cNvSpPr/>
            <p:nvPr/>
          </p:nvSpPr>
          <p:spPr>
            <a:xfrm>
              <a:off x="6364177" y="5570754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BC7"/>
            </a:solidFill>
            <a:ln w="19050">
              <a:solidFill>
                <a:srgbClr val="4E7C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A26E29D5-02C7-C296-E5BC-BCD142816205}"/>
                </a:ext>
              </a:extLst>
            </p:cNvPr>
            <p:cNvSpPr/>
            <p:nvPr/>
          </p:nvSpPr>
          <p:spPr>
            <a:xfrm>
              <a:off x="6364177" y="584943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B8FF"/>
            </a:solidFill>
            <a:ln w="19050">
              <a:solidFill>
                <a:srgbClr val="CC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B3FA24F5-8EA9-9850-6F97-71167298A5F4}"/>
                </a:ext>
              </a:extLst>
            </p:cNvPr>
            <p:cNvSpPr/>
            <p:nvPr/>
          </p:nvSpPr>
          <p:spPr>
            <a:xfrm>
              <a:off x="6364177" y="6401586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58E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10DBF9E6-DA37-AA4D-F318-5F3B29E4B063}"/>
                </a:ext>
              </a:extLst>
            </p:cNvPr>
            <p:cNvSpPr/>
            <p:nvPr/>
          </p:nvSpPr>
          <p:spPr>
            <a:xfrm>
              <a:off x="6364177" y="503063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3BE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AE586-E9EA-C72B-6783-CEEF7045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33" y="1982700"/>
            <a:ext cx="4219112" cy="316610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D69A-611A-D19C-EBD7-A2A0067E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F9054-64A3-B537-60BE-E94C658022F5}"/>
              </a:ext>
            </a:extLst>
          </p:cNvPr>
          <p:cNvSpPr txBox="1"/>
          <p:nvPr/>
        </p:nvSpPr>
        <p:spPr>
          <a:xfrm>
            <a:off x="1034715" y="2102622"/>
            <a:ext cx="10284073" cy="14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Bodegas / </a:t>
            </a:r>
            <a:r>
              <a:rPr kumimoji="0" lang="en-US" sz="1800" b="1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Tienditas</a:t>
            </a:r>
            <a:r>
              <a:rPr kumimoji="0" lang="en-US" sz="1800" b="1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Allows retail, restaurant, grocery, and live-work on corner lots 5,000+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s.f.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 residential zones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Conditional on local streets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Permissive on arterial / collectors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 allowed to sell alcohol, cannabis, or nicotine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AB5A9-1A83-94FD-4B1C-A1B1B97E43F2}"/>
              </a:ext>
            </a:extLst>
          </p:cNvPr>
          <p:cNvSpPr txBox="1"/>
          <p:nvPr/>
        </p:nvSpPr>
        <p:spPr>
          <a:xfrm>
            <a:off x="4565714" y="588019"/>
            <a:ext cx="653889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Allow Food near Neighborhoods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Create opportunities for small businesses, encourage walkability, and provide important daily goods such as food, household items, and medicine closer to the places where people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1515F-4C6B-4713-B458-B1CB69B6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8" t="26315" b="22925"/>
          <a:stretch/>
        </p:blipFill>
        <p:spPr>
          <a:xfrm>
            <a:off x="8444090" y="4988572"/>
            <a:ext cx="2874698" cy="137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0C591-7942-483C-849A-570B5AEAC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61733"/>
            <a:ext cx="2456283" cy="13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D141F-A061-4544-BB6B-E5FA22E3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951" y="4817710"/>
            <a:ext cx="3200339" cy="139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6FFD4-7C1B-4AA4-A7C7-67B4C0B5D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45" y="3707058"/>
            <a:ext cx="2874698" cy="141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8101689" y="4815415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D1876-073F-47A6-8519-01F266E303E9}"/>
              </a:ext>
            </a:extLst>
          </p:cNvPr>
          <p:cNvGrpSpPr/>
          <p:nvPr/>
        </p:nvGrpSpPr>
        <p:grpSpPr>
          <a:xfrm>
            <a:off x="9820020" y="508955"/>
            <a:ext cx="2063446" cy="1732276"/>
            <a:chOff x="9898965" y="533537"/>
            <a:chExt cx="1991265" cy="1671680"/>
          </a:xfrm>
        </p:grpSpPr>
        <p:pic>
          <p:nvPicPr>
            <p:cNvPr id="14" name="Content Placeholder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965" y="533537"/>
              <a:ext cx="1991265" cy="16716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9831"/>
            <a:stretch/>
          </p:blipFill>
          <p:spPr>
            <a:xfrm>
              <a:off x="10044774" y="667553"/>
              <a:ext cx="1699647" cy="1025064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798320" y="2133601"/>
            <a:ext cx="3402012" cy="90337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8320" y="3248395"/>
            <a:ext cx="39216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Mikaela Renz-Whitmore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Urban Design + Dev. Division Manager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7"/>
              </a:rPr>
              <a:t>mrenz@cabq.gov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Kate Clark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IDO/Regulatory Team Lead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8"/>
              </a:rPr>
              <a:t>mvos@cabq.gov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ABC-Z Project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9"/>
              </a:rPr>
              <a:t>abctoz@cabq.gov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00263" y="2500212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69317" y="2028294"/>
            <a:ext cx="1564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0" action="ppaction://hlinkfile"/>
              </a:rPr>
              <a:t>abc-zone.com</a:t>
            </a:r>
            <a:endParaRPr lang="en-US" sz="1050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95301" y="6355564"/>
            <a:ext cx="2250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1"/>
              </a:rPr>
              <a:t>compplan.abc-zone.com</a:t>
            </a:r>
            <a:endParaRPr lang="en-US" sz="1050" kern="0" dirty="0">
              <a:solidFill>
                <a:sysClr val="windowText" lastClr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5668" y="4521074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ABC 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9988366" y="438042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2"/>
              </a:rPr>
              <a:t>cabq.gov/planning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9820457" y="2812665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E4027D3-C02E-4BA7-9766-2BDAB7C18599}"/>
              </a:ext>
            </a:extLst>
          </p:cNvPr>
          <p:cNvSpPr txBox="1"/>
          <p:nvPr/>
        </p:nvSpPr>
        <p:spPr>
          <a:xfrm>
            <a:off x="9940905" y="231405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Project Webpage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3" y="1915560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u="sng" kern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14"/>
              </a:rPr>
              <a:t>ido.abc-zone.com</a:t>
            </a:r>
            <a:endParaRPr lang="en-US" sz="2000" u="sng" kern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Myriad Pro Cond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205950" y="508955"/>
            <a:ext cx="2031506" cy="1557707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5" y="231405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6199613" y="2812665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6028107" y="4328816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20" action="ppaction://hlinkfile"/>
              </a:rPr>
              <a:t>tinyurl.com/</a:t>
            </a:r>
            <a:r>
              <a:rPr lang="en-US" u="sng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20" action="ppaction://hlinkfile"/>
              </a:rPr>
              <a:t>idozoningmap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6310865" y="2500212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IDO Zoning Map</a:t>
            </a:r>
          </a:p>
        </p:txBody>
      </p:sp>
    </p:spTree>
    <p:extLst>
      <p:ext uri="{BB962C8B-B14F-4D97-AF65-F5344CB8AC3E}">
        <p14:creationId xmlns:p14="http://schemas.microsoft.com/office/powerpoint/2010/main" val="23070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53DC83-C419-456A-9C32-0E66FAD6879D}"/>
              </a:ext>
            </a:extLst>
          </p:cNvPr>
          <p:cNvSpPr txBox="1">
            <a:spLocks/>
          </p:cNvSpPr>
          <p:nvPr/>
        </p:nvSpPr>
        <p:spPr>
          <a:xfrm>
            <a:off x="4724400" y="114300"/>
            <a:ext cx="4572000" cy="3276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dirty="0"/>
              <a:t>What Makes </a:t>
            </a:r>
          </a:p>
          <a:p>
            <a:r>
              <a:rPr lang="en-US" sz="4400" dirty="0"/>
              <a:t>a great city?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85C99B-9262-4970-90B1-9FC0A6EE8FE6}"/>
              </a:ext>
            </a:extLst>
          </p:cNvPr>
          <p:cNvGraphicFramePr/>
          <p:nvPr/>
        </p:nvGraphicFramePr>
        <p:xfrm>
          <a:off x="1066800" y="2133600"/>
          <a:ext cx="9525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3B0A13-1B66-4646-BCF3-47FFE31B815C}"/>
              </a:ext>
            </a:extLst>
          </p:cNvPr>
          <p:cNvSpPr txBox="1"/>
          <p:nvPr/>
        </p:nvSpPr>
        <p:spPr>
          <a:xfrm>
            <a:off x="6606984" y="1924551"/>
            <a:ext cx="26132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Distinct neighborhoods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Historic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Multicultural identity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Iconic views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133CA-59F0-489E-9031-0C22788227D3}"/>
              </a:ext>
            </a:extLst>
          </p:cNvPr>
          <p:cNvSpPr/>
          <p:nvPr/>
        </p:nvSpPr>
        <p:spPr>
          <a:xfrm>
            <a:off x="6858000" y="3631097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Parks &amp;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Resilience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1B728-3472-41CD-8702-2DEE392CCD7E}"/>
              </a:ext>
            </a:extLst>
          </p:cNvPr>
          <p:cNvSpPr/>
          <p:nvPr/>
        </p:nvSpPr>
        <p:spPr>
          <a:xfrm>
            <a:off x="6629400" y="4926497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Housing choices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Transportation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50215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A2847-3CA4-EC65-E0C8-C7B1171E0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354AFF-BF00-52B4-31C4-0DA91AACB8BB}"/>
              </a:ext>
            </a:extLst>
          </p:cNvPr>
          <p:cNvSpPr txBox="1">
            <a:spLocks/>
          </p:cNvSpPr>
          <p:nvPr/>
        </p:nvSpPr>
        <p:spPr>
          <a:xfrm>
            <a:off x="4724399" y="114300"/>
            <a:ext cx="6121179" cy="3276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dirty="0"/>
              <a:t>What Makes </a:t>
            </a:r>
          </a:p>
          <a:p>
            <a:r>
              <a:rPr lang="en-US" sz="4400" dirty="0"/>
              <a:t>a Walkable city?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30F5F29-4753-BED5-1611-BA0D8421D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9816794"/>
              </p:ext>
            </p:extLst>
          </p:nvPr>
        </p:nvGraphicFramePr>
        <p:xfrm>
          <a:off x="1066800" y="2133600"/>
          <a:ext cx="9525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2913A31-F70A-E31C-9202-278F38FBAB9A}"/>
              </a:ext>
            </a:extLst>
          </p:cNvPr>
          <p:cNvSpPr txBox="1"/>
          <p:nvPr/>
        </p:nvSpPr>
        <p:spPr>
          <a:xfrm>
            <a:off x="6606984" y="1924551"/>
            <a:ext cx="2613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Distinct neighborhoods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Historic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Services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0A9DB-6302-306A-6FF8-2ED95CF31F65}"/>
              </a:ext>
            </a:extLst>
          </p:cNvPr>
          <p:cNvSpPr/>
          <p:nvPr/>
        </p:nvSpPr>
        <p:spPr>
          <a:xfrm>
            <a:off x="6858000" y="3390900"/>
            <a:ext cx="236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Parks &amp;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Streetscape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Views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D4F12-5801-4135-2325-00C9ACCE99A7}"/>
              </a:ext>
            </a:extLst>
          </p:cNvPr>
          <p:cNvSpPr/>
          <p:nvPr/>
        </p:nvSpPr>
        <p:spPr>
          <a:xfrm>
            <a:off x="6629400" y="4926497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Where you 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Where you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Where you 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Transportation options</a:t>
            </a:r>
          </a:p>
        </p:txBody>
      </p:sp>
    </p:spTree>
    <p:extLst>
      <p:ext uri="{BB962C8B-B14F-4D97-AF65-F5344CB8AC3E}">
        <p14:creationId xmlns:p14="http://schemas.microsoft.com/office/powerpoint/2010/main" val="6141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AI-generated content may be incorrect.">
            <a:extLst>
              <a:ext uri="{FF2B5EF4-FFF2-40B4-BE49-F238E27FC236}">
                <a16:creationId xmlns:a16="http://schemas.microsoft.com/office/drawing/2014/main" id="{CBAE58DE-5E40-B014-FBCE-91B86ED6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25" y="3512425"/>
            <a:ext cx="3774311" cy="3113527"/>
          </a:xfrm>
          <a:prstGeom prst="rect">
            <a:avLst/>
          </a:prstGeom>
          <a:ln w="38100">
            <a:solidFill>
              <a:srgbClr val="10253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0742D1-5517-49B7-9770-6CF9BB33B389}"/>
              </a:ext>
            </a:extLst>
          </p:cNvPr>
          <p:cNvSpPr/>
          <p:nvPr/>
        </p:nvSpPr>
        <p:spPr>
          <a:xfrm>
            <a:off x="10617200" y="1981200"/>
            <a:ext cx="1574799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325563"/>
          </a:xfrm>
        </p:spPr>
        <p:txBody>
          <a:bodyPr/>
          <a:lstStyle/>
          <a:p>
            <a:r>
              <a:rPr lang="en-US" sz="5400" dirty="0"/>
              <a:t>Planning + Zoning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376" y="688419"/>
            <a:ext cx="3868340" cy="823912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ABC Comprehensive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283156" y="1512331"/>
            <a:ext cx="386834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What</a:t>
            </a:r>
            <a:r>
              <a:rPr lang="en-US" dirty="0">
                <a:latin typeface="Arial Narrow" panose="020B0606020202030204" pitchFamily="34" charset="0"/>
              </a:rPr>
              <a:t> we want + </a:t>
            </a:r>
            <a:r>
              <a:rPr lang="en-US" b="1" dirty="0">
                <a:latin typeface="Arial Narrow" panose="020B0606020202030204" pitchFamily="34" charset="0"/>
              </a:rPr>
              <a:t>why</a:t>
            </a:r>
            <a:r>
              <a:rPr lang="en-US" dirty="0">
                <a:latin typeface="Arial Narrow" panose="020B0606020202030204" pitchFamily="34" charset="0"/>
              </a:rPr>
              <a:t>: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Where to direct growth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to protect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What actions to take</a:t>
            </a:r>
          </a:p>
          <a:p>
            <a:pPr marL="571500" lvl="1" indent="-228600"/>
            <a:r>
              <a:rPr lang="en-US" dirty="0">
                <a:latin typeface="Arial Narrow" panose="020B0606020202030204" pitchFamily="34" charset="0"/>
              </a:rPr>
              <a:t>How to measure progress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84718" y="941101"/>
            <a:ext cx="4514850" cy="644811"/>
          </a:xfrm>
        </p:spPr>
        <p:txBody>
          <a:bodyPr/>
          <a:lstStyle/>
          <a:p>
            <a:r>
              <a:rPr lang="en-US" sz="2000" dirty="0">
                <a:latin typeface="Arial Narrow" panose="020B0606020202030204" pitchFamily="34" charset="0"/>
              </a:rPr>
              <a:t>Integrated development ordinance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4551" y="4482428"/>
            <a:ext cx="1679936" cy="193045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" y="3030991"/>
            <a:ext cx="1451437" cy="1451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501" y="3791862"/>
            <a:ext cx="750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782635" y="5011166"/>
            <a:ext cx="1636819" cy="742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Regulations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7574" y="4122880"/>
            <a:ext cx="37743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Centers + Corridors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60918" y="1585912"/>
            <a:ext cx="4572000" cy="3684588"/>
          </a:xfrm>
        </p:spPr>
        <p:txBody>
          <a:bodyPr/>
          <a:lstStyle/>
          <a:p>
            <a:pPr marL="228600" indent="-228600"/>
            <a:r>
              <a:rPr lang="en-US" b="1" dirty="0">
                <a:latin typeface="Arial Narrow" panose="020B0606020202030204" pitchFamily="34" charset="0"/>
              </a:rPr>
              <a:t>How</a:t>
            </a:r>
            <a:r>
              <a:rPr lang="en-US" dirty="0">
                <a:latin typeface="Arial Narrow" panose="020B0606020202030204" pitchFamily="34" charset="0"/>
              </a:rPr>
              <a:t> to get there: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Tailored rules 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Centers + Corridors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Areas of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Overlay Zones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Special places</a:t>
            </a:r>
          </a:p>
          <a:p>
            <a:pPr marL="571500" lvl="1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Transitions / Edge Protections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Between Areas of Change + Consistency</a:t>
            </a:r>
          </a:p>
          <a:p>
            <a:pPr marL="914400" lvl="2" indent="-228600"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Next to neighborhoods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37B-CB75-4168-9117-C64984884D8C}"/>
              </a:ext>
            </a:extLst>
          </p:cNvPr>
          <p:cNvSpPr/>
          <p:nvPr/>
        </p:nvSpPr>
        <p:spPr>
          <a:xfrm>
            <a:off x="-64340" y="6477341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compplan.abq-zone.com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80739-DD77-4D6E-900D-FC98C27676FC}"/>
              </a:ext>
            </a:extLst>
          </p:cNvPr>
          <p:cNvSpPr/>
          <p:nvPr/>
        </p:nvSpPr>
        <p:spPr>
          <a:xfrm>
            <a:off x="9689081" y="6421929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0FA8F1BF-C49A-4113-BBC0-C11091286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/>
          <a:stretch/>
        </p:blipFill>
        <p:spPr bwMode="auto">
          <a:xfrm>
            <a:off x="177268" y="5383685"/>
            <a:ext cx="1778945" cy="1147117"/>
          </a:xfrm>
          <a:prstGeom prst="rect">
            <a:avLst/>
          </a:prstGeom>
          <a:ln w="38100">
            <a:solidFill>
              <a:srgbClr val="10253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rot="5400000">
            <a:off x="405348" y="4702973"/>
            <a:ext cx="1126890" cy="685800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Policies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E00845-8B72-298E-58F9-0DF56C2932D3}"/>
              </a:ext>
            </a:extLst>
          </p:cNvPr>
          <p:cNvSpPr/>
          <p:nvPr/>
        </p:nvSpPr>
        <p:spPr>
          <a:xfrm>
            <a:off x="2950963" y="3462705"/>
            <a:ext cx="1502431" cy="425732"/>
          </a:xfrm>
          <a:prstGeom prst="roundRect">
            <a:avLst/>
          </a:prstGeom>
          <a:noFill/>
          <a:ln w="57150">
            <a:solidFill>
              <a:srgbClr val="D366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CF8030-ED3B-4D1A-96E7-F2D55A8ECC0E}"/>
              </a:ext>
            </a:extLst>
          </p:cNvPr>
          <p:cNvGrpSpPr/>
          <p:nvPr/>
        </p:nvGrpSpPr>
        <p:grpSpPr>
          <a:xfrm>
            <a:off x="4389669" y="1690416"/>
            <a:ext cx="3031012" cy="2796207"/>
            <a:chOff x="5810497" y="2715461"/>
            <a:chExt cx="2080031" cy="1918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284681-32A3-4782-A229-EBBAFA60D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972" y="2778952"/>
              <a:ext cx="495615" cy="4956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C119A1-0A6F-4B94-A220-D4B8F3435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913" y="3154888"/>
              <a:ext cx="495615" cy="4956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FC91A8-AE24-4FF0-B47B-B61E5F946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860" y="3647599"/>
              <a:ext cx="495615" cy="4956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A1E603-A431-4CAE-9AAA-4F6EE50B5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957" y="4138742"/>
              <a:ext cx="495615" cy="4956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513BDE-0EC4-4927-BBEC-CC1FE8132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449" y="2853863"/>
              <a:ext cx="493995" cy="4939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39C0C4-7C9A-4700-B2E6-B3D82FB93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878" y="2715461"/>
              <a:ext cx="493995" cy="4939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334ED6-3302-4FC0-AE06-5C7C129A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865" y="4140362"/>
              <a:ext cx="493995" cy="4939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078B28-77C1-464D-A2DF-679F2BA2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714" y="4055562"/>
              <a:ext cx="493995" cy="4939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AA3466-1659-4325-8455-CEC0CF363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808" y="3800694"/>
              <a:ext cx="493995" cy="4939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D2B323-1432-4D2B-B4CF-AEEC0F23D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497" y="3304324"/>
              <a:ext cx="493995" cy="493995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BC3660-9570-46F4-9F56-BE5AD772EEB3}"/>
              </a:ext>
            </a:extLst>
          </p:cNvPr>
          <p:cNvSpPr txBox="1"/>
          <p:nvPr/>
        </p:nvSpPr>
        <p:spPr>
          <a:xfrm>
            <a:off x="7420681" y="3871157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Community Identity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BC1BE-D09D-4B73-8DFC-E269B69C2AA9}"/>
              </a:ext>
            </a:extLst>
          </p:cNvPr>
          <p:cNvSpPr txBox="1"/>
          <p:nvPr/>
        </p:nvSpPr>
        <p:spPr>
          <a:xfrm>
            <a:off x="7394563" y="3110591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Resilience + Sustainability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2B873-0516-4E3A-B801-C10C764C0AF2}"/>
              </a:ext>
            </a:extLst>
          </p:cNvPr>
          <p:cNvSpPr txBox="1"/>
          <p:nvPr/>
        </p:nvSpPr>
        <p:spPr>
          <a:xfrm>
            <a:off x="7395268" y="2370935"/>
            <a:ext cx="3773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Infrastructure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+ Community Facilities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BF2BFB-574C-4C6D-8CEB-373FDBB72BED}"/>
              </a:ext>
            </a:extLst>
          </p:cNvPr>
          <p:cNvSpPr txBox="1"/>
          <p:nvPr/>
        </p:nvSpPr>
        <p:spPr>
          <a:xfrm>
            <a:off x="6801459" y="1859923"/>
            <a:ext cx="2278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Heritage Conservation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8039AB-052E-470C-8F37-43EBD25EF87E}"/>
              </a:ext>
            </a:extLst>
          </p:cNvPr>
          <p:cNvSpPr txBox="1"/>
          <p:nvPr/>
        </p:nvSpPr>
        <p:spPr>
          <a:xfrm>
            <a:off x="5631514" y="1327712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Parks + Open Space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7D127-0DEE-4AAA-BD94-121FEEEB10B0}"/>
              </a:ext>
            </a:extLst>
          </p:cNvPr>
          <p:cNvSpPr txBox="1"/>
          <p:nvPr/>
        </p:nvSpPr>
        <p:spPr>
          <a:xfrm>
            <a:off x="3713452" y="1990417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Housing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954E93-8E24-4F11-BFEC-516E48920236}"/>
              </a:ext>
            </a:extLst>
          </p:cNvPr>
          <p:cNvSpPr txBox="1"/>
          <p:nvPr/>
        </p:nvSpPr>
        <p:spPr>
          <a:xfrm>
            <a:off x="2038942" y="2569454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Economic Development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6CFF99-6997-43E2-BE3D-B7CB3A7E7582}"/>
              </a:ext>
            </a:extLst>
          </p:cNvPr>
          <p:cNvSpPr txBox="1"/>
          <p:nvPr/>
        </p:nvSpPr>
        <p:spPr>
          <a:xfrm>
            <a:off x="2925446" y="3462705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Urban Design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BF3407-1E2A-4EDF-9337-2C4346948265}"/>
              </a:ext>
            </a:extLst>
          </p:cNvPr>
          <p:cNvSpPr txBox="1"/>
          <p:nvPr/>
        </p:nvSpPr>
        <p:spPr>
          <a:xfrm>
            <a:off x="3610426" y="4244638"/>
            <a:ext cx="165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Transportation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B277D-49C8-4734-9122-5CB6BAA4EA53}"/>
              </a:ext>
            </a:extLst>
          </p:cNvPr>
          <p:cNvSpPr txBox="1"/>
          <p:nvPr/>
        </p:nvSpPr>
        <p:spPr>
          <a:xfrm>
            <a:off x="5833426" y="4544219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Land Use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BD69B12F-F73C-46B7-87A9-638DD654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81" y="2628133"/>
            <a:ext cx="1168621" cy="9048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DE865875-A509-4F18-A0CE-227BF7E1022A}"/>
              </a:ext>
            </a:extLst>
          </p:cNvPr>
          <p:cNvSpPr txBox="1">
            <a:spLocks/>
          </p:cNvSpPr>
          <p:nvPr/>
        </p:nvSpPr>
        <p:spPr bwMode="auto">
          <a:xfrm>
            <a:off x="1625600" y="60003"/>
            <a:ext cx="93059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bg1"/>
                </a:solidFill>
                <a:latin typeface="Publica Play" pitchFamily="2" charset="77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ublica Play" pitchFamily="2" charset="77"/>
                <a:ea typeface="+mj-ea"/>
                <a:cs typeface="Arial" panose="020B0604020202020204" pitchFamily="34" charset="0"/>
              </a:rPr>
              <a:t>elements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B0CD6011-A419-48E3-A147-6FD5F06A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6000" dirty="0"/>
              <a:t>Comp Plan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C7A788-2A1D-D94E-07D4-C087906A7113}"/>
              </a:ext>
            </a:extLst>
          </p:cNvPr>
          <p:cNvSpPr/>
          <p:nvPr/>
        </p:nvSpPr>
        <p:spPr>
          <a:xfrm>
            <a:off x="3634312" y="4231827"/>
            <a:ext cx="1608133" cy="425732"/>
          </a:xfrm>
          <a:prstGeom prst="roundRect">
            <a:avLst/>
          </a:prstGeom>
          <a:noFill/>
          <a:ln w="57150">
            <a:solidFill>
              <a:srgbClr val="065C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73E47E0-A62A-2431-C9D0-FC3A1D29FB3E}"/>
              </a:ext>
            </a:extLst>
          </p:cNvPr>
          <p:cNvSpPr/>
          <p:nvPr/>
        </p:nvSpPr>
        <p:spPr>
          <a:xfrm>
            <a:off x="5833425" y="4518597"/>
            <a:ext cx="1130439" cy="425732"/>
          </a:xfrm>
          <a:prstGeom prst="roundRect">
            <a:avLst/>
          </a:prstGeom>
          <a:noFill/>
          <a:ln w="57150">
            <a:solidFill>
              <a:srgbClr val="B238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317"/>
            <a:ext cx="6626627" cy="11430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What is Zoning?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605" y="1418576"/>
            <a:ext cx="4706911" cy="23180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system of laws that establishes rights and limits on property</a:t>
            </a:r>
            <a:endParaRPr lang="en-US" sz="1600" i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4DF10B-D391-4259-849B-7BBE2E712CD8}"/>
              </a:ext>
            </a:extLst>
          </p:cNvPr>
          <p:cNvGraphicFramePr/>
          <p:nvPr/>
        </p:nvGraphicFramePr>
        <p:xfrm>
          <a:off x="7628750" y="693599"/>
          <a:ext cx="3646516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2F280C51-8E62-4250-942D-064AB362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20" y="1188351"/>
            <a:ext cx="1355752" cy="1049738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397CEE-A76B-4180-A0F7-077B4425A5BD}"/>
              </a:ext>
            </a:extLst>
          </p:cNvPr>
          <p:cNvSpPr txBox="1"/>
          <p:nvPr/>
        </p:nvSpPr>
        <p:spPr>
          <a:xfrm>
            <a:off x="6626627" y="2352388"/>
            <a:ext cx="1944763" cy="1321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lbuquerque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ernalillo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ounty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Comprehensive 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273C6-8FD4-4236-8AC5-F71AA5E76551}"/>
              </a:ext>
            </a:extLst>
          </p:cNvPr>
          <p:cNvSpPr/>
          <p:nvPr/>
        </p:nvSpPr>
        <p:spPr>
          <a:xfrm>
            <a:off x="4673803" y="4071809"/>
            <a:ext cx="477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Police Power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for public health, safety, and welfare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053DB3-061A-43E6-A57F-3CF2E253EB71}"/>
              </a:ext>
            </a:extLst>
          </p:cNvPr>
          <p:cNvCxnSpPr>
            <a:cxnSpLocks/>
          </p:cNvCxnSpPr>
          <p:nvPr/>
        </p:nvCxnSpPr>
        <p:spPr>
          <a:xfrm>
            <a:off x="558201" y="4902806"/>
            <a:ext cx="8456403" cy="0"/>
          </a:xfrm>
          <a:prstGeom prst="line">
            <a:avLst/>
          </a:prstGeom>
          <a:ln w="76200">
            <a:solidFill>
              <a:srgbClr val="246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0E35A04-8190-4614-B730-09822786B919}"/>
              </a:ext>
            </a:extLst>
          </p:cNvPr>
          <p:cNvSpPr/>
          <p:nvPr/>
        </p:nvSpPr>
        <p:spPr>
          <a:xfrm>
            <a:off x="4314824" y="4969207"/>
            <a:ext cx="762000" cy="1143000"/>
          </a:xfrm>
          <a:prstGeom prst="triangle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6DEB0-F6C4-4337-AF2D-19DA0D073690}"/>
              </a:ext>
            </a:extLst>
          </p:cNvPr>
          <p:cNvSpPr/>
          <p:nvPr/>
        </p:nvSpPr>
        <p:spPr>
          <a:xfrm>
            <a:off x="454682" y="4071809"/>
            <a:ext cx="382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Property Rights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Amendment: Due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575A4-F552-41E3-BBA0-989004768AEA}"/>
              </a:ext>
            </a:extLst>
          </p:cNvPr>
          <p:cNvSpPr/>
          <p:nvPr/>
        </p:nvSpPr>
        <p:spPr>
          <a:xfrm>
            <a:off x="0" y="5018735"/>
            <a:ext cx="4128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“a person may not be deprived of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property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by the government without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due process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 law”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812DFF25-F78F-4FC5-8F85-7CBAF519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54972" y="395801"/>
            <a:ext cx="963583" cy="110727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269018-AEAA-4BD6-8332-4985E593DFB5}"/>
              </a:ext>
            </a:extLst>
          </p:cNvPr>
          <p:cNvSpPr/>
          <p:nvPr/>
        </p:nvSpPr>
        <p:spPr>
          <a:xfrm>
            <a:off x="3233323" y="3535709"/>
            <a:ext cx="281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D3A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U.S Constitution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8E7BE-C4EF-4E3C-A68C-D38323652490}"/>
              </a:ext>
            </a:extLst>
          </p:cNvPr>
          <p:cNvSpPr txBox="1"/>
          <p:nvPr/>
        </p:nvSpPr>
        <p:spPr>
          <a:xfrm>
            <a:off x="532065" y="5958937"/>
            <a:ext cx="3375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“nor shall any State deprive any person of life, liberty, 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property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without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due process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of law”</a:t>
            </a:r>
          </a:p>
        </p:txBody>
      </p:sp>
    </p:spTree>
    <p:extLst>
      <p:ext uri="{BB962C8B-B14F-4D97-AF65-F5344CB8AC3E}">
        <p14:creationId xmlns:p14="http://schemas.microsoft.com/office/powerpoint/2010/main" val="25541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1CB0EFB-B99D-4418-9558-83B1A2499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0" t="7312"/>
          <a:stretch/>
        </p:blipFill>
        <p:spPr>
          <a:xfrm>
            <a:off x="1713949" y="0"/>
            <a:ext cx="807496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C1713E-F055-41D6-9E45-79E1C572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Zone Districts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36F8EC4-50CF-45FD-BF74-06A19880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33" y="6277970"/>
            <a:ext cx="4865293" cy="599030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C97A1470-730E-4F22-9AB6-4026A437E8CD}"/>
              </a:ext>
            </a:extLst>
          </p:cNvPr>
          <p:cNvSpPr txBox="1"/>
          <p:nvPr/>
        </p:nvSpPr>
        <p:spPr>
          <a:xfrm>
            <a:off x="6531510" y="6407163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https://tinyurl.com/IDOzoningmap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156E2-ABD1-491C-87A4-BE1A66E2E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1" r="41047"/>
          <a:stretch/>
        </p:blipFill>
        <p:spPr>
          <a:xfrm>
            <a:off x="9762661" y="136525"/>
            <a:ext cx="1111966" cy="6584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CBE34-D5D2-4503-A805-DD28739B40EB}"/>
              </a:ext>
            </a:extLst>
          </p:cNvPr>
          <p:cNvSpPr txBox="1"/>
          <p:nvPr/>
        </p:nvSpPr>
        <p:spPr>
          <a:xfrm>
            <a:off x="10965895" y="1007814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F97F8-6519-448C-8AF6-D1F3B3F48B9D}"/>
              </a:ext>
            </a:extLst>
          </p:cNvPr>
          <p:cNvSpPr txBox="1"/>
          <p:nvPr/>
        </p:nvSpPr>
        <p:spPr>
          <a:xfrm>
            <a:off x="10965895" y="2738002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Mixed-use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0BB5C-CD5B-4DDF-9350-FD8295448D37}"/>
              </a:ext>
            </a:extLst>
          </p:cNvPr>
          <p:cNvSpPr txBox="1"/>
          <p:nvPr/>
        </p:nvSpPr>
        <p:spPr>
          <a:xfrm>
            <a:off x="10820022" y="4693926"/>
            <a:ext cx="135806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Non-residential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411229-06DE-47AD-AC9C-F9A8315E37E3}"/>
              </a:ext>
            </a:extLst>
          </p:cNvPr>
          <p:cNvSpPr txBox="1"/>
          <p:nvPr/>
        </p:nvSpPr>
        <p:spPr>
          <a:xfrm>
            <a:off x="10337986" y="6009772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Planned Development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Zone Districts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456690-7D1A-4C0B-A81F-D9897B9E9E00}"/>
              </a:ext>
            </a:extLst>
          </p:cNvPr>
          <p:cNvSpPr/>
          <p:nvPr/>
        </p:nvSpPr>
        <p:spPr>
          <a:xfrm>
            <a:off x="9851010" y="282804"/>
            <a:ext cx="2327076" cy="20927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0322E-E1F7-458B-AA45-337EA3BFA90F}"/>
              </a:ext>
            </a:extLst>
          </p:cNvPr>
          <p:cNvSpPr/>
          <p:nvPr/>
        </p:nvSpPr>
        <p:spPr>
          <a:xfrm>
            <a:off x="9851010" y="2375555"/>
            <a:ext cx="2327076" cy="1587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338A3-B575-4B91-8A61-F90AABF79A0B}"/>
              </a:ext>
            </a:extLst>
          </p:cNvPr>
          <p:cNvSpPr/>
          <p:nvPr/>
        </p:nvSpPr>
        <p:spPr>
          <a:xfrm>
            <a:off x="9851010" y="3962130"/>
            <a:ext cx="2327076" cy="2092751"/>
          </a:xfrm>
          <a:prstGeom prst="rect">
            <a:avLst/>
          </a:prstGeom>
          <a:noFill/>
          <a:ln>
            <a:solidFill>
              <a:srgbClr val="61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9D1F87-AE30-4C99-BC2B-53A24FA333EA}"/>
              </a:ext>
            </a:extLst>
          </p:cNvPr>
          <p:cNvSpPr/>
          <p:nvPr/>
        </p:nvSpPr>
        <p:spPr>
          <a:xfrm>
            <a:off x="9851010" y="6054881"/>
            <a:ext cx="2327076" cy="4651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D0D2D-6461-4FF1-B9EB-E5764971DC41}"/>
              </a:ext>
            </a:extLst>
          </p:cNvPr>
          <p:cNvSpPr txBox="1"/>
          <p:nvPr/>
        </p:nvSpPr>
        <p:spPr>
          <a:xfrm>
            <a:off x="11087724" y="6518878"/>
            <a:ext cx="1090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4892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2_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4.xml><?xml version="1.0" encoding="utf-8"?>
<a:theme xmlns:a="http://schemas.openxmlformats.org/drawingml/2006/main" name="3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39701</TotalTime>
  <Words>1983</Words>
  <Application>Microsoft Office PowerPoint</Application>
  <PresentationFormat>Widescreen</PresentationFormat>
  <Paragraphs>475</Paragraphs>
  <Slides>33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Adobe Garamond Pro</vt:lpstr>
      <vt:lpstr>Arial</vt:lpstr>
      <vt:lpstr>Arial Narrow</vt:lpstr>
      <vt:lpstr>Calibri</vt:lpstr>
      <vt:lpstr>Cambria Math</vt:lpstr>
      <vt:lpstr>Courier New</vt:lpstr>
      <vt:lpstr>Myriad Pro Cond</vt:lpstr>
      <vt:lpstr>Publica Play</vt:lpstr>
      <vt:lpstr>Symbol</vt:lpstr>
      <vt:lpstr>Wingdings</vt:lpstr>
      <vt:lpstr>ONE ABQ PPT</vt:lpstr>
      <vt:lpstr>1_ONE ABQ PPT</vt:lpstr>
      <vt:lpstr>2_ONE ABQ PPT</vt:lpstr>
      <vt:lpstr>3_ONE ABQ PPT</vt:lpstr>
      <vt:lpstr>Transportation  + Land use</vt:lpstr>
      <vt:lpstr>PowerPoint Presentation</vt:lpstr>
      <vt:lpstr>PowerPoint Presentation</vt:lpstr>
      <vt:lpstr>PowerPoint Presentation</vt:lpstr>
      <vt:lpstr>PowerPoint Presentation</vt:lpstr>
      <vt:lpstr>Planning + Zoning</vt:lpstr>
      <vt:lpstr>Comp Plan</vt:lpstr>
      <vt:lpstr>What is Zoning?</vt:lpstr>
      <vt:lpstr>Zone Districts</vt:lpstr>
      <vt:lpstr>PowerPoint Presentation</vt:lpstr>
      <vt:lpstr>Levers for regulations</vt:lpstr>
      <vt:lpstr>Finding the balance</vt:lpstr>
      <vt:lpstr>Finding the balance</vt:lpstr>
      <vt:lpstr>Implementing the Comp Plan</vt:lpstr>
      <vt:lpstr>PowerPoint Presentation</vt:lpstr>
      <vt:lpstr>PowerPoint Presentation</vt:lpstr>
      <vt:lpstr>Implementing the  Comp Plan vision</vt:lpstr>
      <vt:lpstr>PowerPoint Presentation</vt:lpstr>
      <vt:lpstr>Density Factors</vt:lpstr>
      <vt:lpstr>Dimensional Standard Tables: By Zone Categories</vt:lpstr>
      <vt:lpstr>parking Minimum Requirements</vt:lpstr>
      <vt:lpstr>parking Incentives</vt:lpstr>
      <vt:lpstr>Parking Minimum &amp; Maximum Requirements</vt:lpstr>
      <vt:lpstr>Landscaping</vt:lpstr>
      <vt:lpstr>building Design</vt:lpstr>
      <vt:lpstr>building Design</vt:lpstr>
      <vt:lpstr>building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IDO-Annual-Update-2022-Pre-EPC-Review-2022-10-20</dc:title>
  <dc:creator>Rader, Kelsey</dc:creator>
  <cp:lastModifiedBy>Renz-Whitmore, Mikaela J.</cp:lastModifiedBy>
  <cp:revision>602</cp:revision>
  <dcterms:created xsi:type="dcterms:W3CDTF">2019-03-28T21:44:26Z</dcterms:created>
  <dcterms:modified xsi:type="dcterms:W3CDTF">2026-02-06T21:47:30Z</dcterms:modified>
</cp:coreProperties>
</file>