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  <p:sldMasterId id="2147483726" r:id="rId4"/>
  </p:sldMasterIdLst>
  <p:notesMasterIdLst>
    <p:notesMasterId r:id="rId29"/>
  </p:notesMasterIdLst>
  <p:sldIdLst>
    <p:sldId id="257" r:id="rId5"/>
    <p:sldId id="1123" r:id="rId6"/>
    <p:sldId id="1593" r:id="rId7"/>
    <p:sldId id="1394" r:id="rId8"/>
    <p:sldId id="1737" r:id="rId9"/>
    <p:sldId id="1149" r:id="rId10"/>
    <p:sldId id="1270" r:id="rId11"/>
    <p:sldId id="1317" r:id="rId12"/>
    <p:sldId id="1176" r:id="rId13"/>
    <p:sldId id="812" r:id="rId14"/>
    <p:sldId id="358" r:id="rId15"/>
    <p:sldId id="1397" r:id="rId16"/>
    <p:sldId id="1732" r:id="rId17"/>
    <p:sldId id="1733" r:id="rId18"/>
    <p:sldId id="1279" r:id="rId19"/>
    <p:sldId id="1730" r:id="rId20"/>
    <p:sldId id="1734" r:id="rId21"/>
    <p:sldId id="1322" r:id="rId22"/>
    <p:sldId id="1735" r:id="rId23"/>
    <p:sldId id="1395" r:id="rId24"/>
    <p:sldId id="1594" r:id="rId25"/>
    <p:sldId id="1738" r:id="rId26"/>
    <p:sldId id="1739" r:id="rId27"/>
    <p:sldId id="113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ed, Terra L." initials="RTL" lastIdx="20" clrIdx="0">
    <p:extLst>
      <p:ext uri="{19B8F6BF-5375-455C-9EA6-DF929625EA0E}">
        <p15:presenceInfo xmlns:p15="http://schemas.microsoft.com/office/powerpoint/2012/main" userId="S-1-5-21-495126559-16604539-1757479407-42643" providerId="AD"/>
      </p:ext>
    </p:extLst>
  </p:cmAuthor>
  <p:cmAuthor id="2" name="Bolen, Rebecca A." initials="BRA" lastIdx="4" clrIdx="1">
    <p:extLst>
      <p:ext uri="{19B8F6BF-5375-455C-9EA6-DF929625EA0E}">
        <p15:presenceInfo xmlns:p15="http://schemas.microsoft.com/office/powerpoint/2012/main" userId="S-1-5-21-495126559-16604539-1757479407-62890" providerId="AD"/>
      </p:ext>
    </p:extLst>
  </p:cmAuthor>
  <p:cmAuthor id="3" name="Barkhurst, Kathryn Carrie" initials="BKC" lastIdx="7" clrIdx="2">
    <p:extLst>
      <p:ext uri="{19B8F6BF-5375-455C-9EA6-DF929625EA0E}">
        <p15:presenceInfo xmlns:p15="http://schemas.microsoft.com/office/powerpoint/2012/main" userId="S-1-5-21-495126559-16604539-1757479407-24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0000"/>
    <a:srgbClr val="57C1A6"/>
    <a:srgbClr val="55A32F"/>
    <a:srgbClr val="7E2E2E"/>
    <a:srgbClr val="2DF1F1"/>
    <a:srgbClr val="982828"/>
    <a:srgbClr val="691A66"/>
    <a:srgbClr val="682562"/>
    <a:srgbClr val="651763"/>
    <a:srgbClr val="7C2E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 autoAdjust="0"/>
    <p:restoredTop sz="95322" autoAdjust="0"/>
  </p:normalViewPr>
  <p:slideViewPr>
    <p:cSldViewPr snapToGrid="0">
      <p:cViewPr>
        <p:scale>
          <a:sx n="130" d="100"/>
          <a:sy n="130" d="100"/>
        </p:scale>
        <p:origin x="1464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455467-9A75-43A1-B9B3-95B61BD350A7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4FB848-C375-4E21-BB74-893BE6A06C1B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Planning*</a:t>
          </a:r>
        </a:p>
      </dgm:t>
    </dgm:pt>
    <dgm:pt modelId="{EB676CF8-60D9-4788-AA7A-90A9D4E589FD}" type="parTrans" cxnId="{8F609690-428C-43F2-B5ED-2240E7AFCBBB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C4E1D-602E-4FE4-BB78-9048860433D6}" type="sibTrans" cxnId="{8F609690-428C-43F2-B5ED-2240E7AFCBBB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A024BF-A466-4710-81FE-12DD64AB16A3}">
      <dgm:prSet phldrT="[Text]" custT="1"/>
      <dgm:spPr>
        <a:solidFill>
          <a:srgbClr val="003C54"/>
        </a:solidFill>
      </dgm:spPr>
      <dgm:t>
        <a:bodyPr/>
        <a:lstStyle/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Administration</a:t>
          </a:r>
        </a:p>
      </dgm:t>
    </dgm:pt>
    <dgm:pt modelId="{1459EFB9-CCFC-4280-BCF8-3605394B2FEA}" type="parTrans" cxnId="{6912FB56-05BA-4235-B315-8E06444CC2FD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0D8652-8F1E-4B4B-8007-D121A735AFFB}" type="sibTrans" cxnId="{6912FB56-05BA-4235-B315-8E06444CC2FD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5BBF7E-C757-4FA1-9040-CBBC24E64B73}">
      <dgm:prSet phldrT="[Text]" custT="1"/>
      <dgm:spPr/>
      <dgm:t>
        <a:bodyPr/>
        <a:lstStyle/>
        <a:p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B</a:t>
          </a:r>
        </a:p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Building Safety</a:t>
          </a:r>
        </a:p>
      </dgm:t>
    </dgm:pt>
    <dgm:pt modelId="{D85B18BF-CDE6-4639-BE01-9656B90478CE}" type="parTrans" cxnId="{A8335F20-394F-46D3-BC80-16B3810857DB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147EEC-37CB-483C-8578-A6AF8084EBF0}" type="sibTrans" cxnId="{A8335F20-394F-46D3-BC80-16B3810857DB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736525-23C5-4F92-878D-6388ADB12B2E}">
      <dgm:prSet phldrT="[Text]" custT="1"/>
      <dgm:spPr/>
      <dgm:t>
        <a:bodyPr/>
        <a:lstStyle/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C</a:t>
          </a:r>
        </a:p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Code Enforcement</a:t>
          </a:r>
        </a:p>
      </dgm:t>
    </dgm:pt>
    <dgm:pt modelId="{D7D395D5-30BA-4297-A7AF-0ECE57B8CD5E}" type="parTrans" cxnId="{D46DCD82-EB78-423A-B3F2-83991C87D9B6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B77BF9-94DC-434C-AD0C-229AC275D67D}" type="sibTrans" cxnId="{D46DCD82-EB78-423A-B3F2-83991C87D9B6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03D9C5-53DD-4A73-8DF0-6C52D68E3CCB}">
      <dgm:prSet phldrT="[Text]" custT="1"/>
      <dgm:spPr/>
      <dgm:t>
        <a:bodyPr/>
        <a:lstStyle/>
        <a:p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D</a:t>
          </a:r>
        </a:p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Development Review Services</a:t>
          </a:r>
        </a:p>
      </dgm:t>
    </dgm:pt>
    <dgm:pt modelId="{3D275C84-1531-4309-B0ED-172AB290BE92}" type="parTrans" cxnId="{746D47EA-C67F-4853-906C-E0C9D09B31EC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18C608-E8E7-4D3B-BF93-6AA93A9DCC9C}" type="sibTrans" cxnId="{746D47EA-C67F-4853-906C-E0C9D09B31EC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19746E-F8F3-4928-AF60-F1C0226912EA}" type="pres">
      <dgm:prSet presAssocID="{38455467-9A75-43A1-B9B3-95B61BD350A7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2B4CF2D-B881-4448-AF22-80CBBFE06C00}" type="pres">
      <dgm:prSet presAssocID="{38455467-9A75-43A1-B9B3-95B61BD350A7}" presName="matrix" presStyleCnt="0"/>
      <dgm:spPr/>
    </dgm:pt>
    <dgm:pt modelId="{9146D429-11FF-41F9-9D71-5DA1F15478BA}" type="pres">
      <dgm:prSet presAssocID="{38455467-9A75-43A1-B9B3-95B61BD350A7}" presName="tile1" presStyleLbl="node1" presStyleIdx="0" presStyleCnt="4"/>
      <dgm:spPr/>
    </dgm:pt>
    <dgm:pt modelId="{53397930-1BFA-4660-B665-D4B43DF83CEE}" type="pres">
      <dgm:prSet presAssocID="{38455467-9A75-43A1-B9B3-95B61BD350A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55D0782-A4E9-4892-9F8A-87AB6435423E}" type="pres">
      <dgm:prSet presAssocID="{38455467-9A75-43A1-B9B3-95B61BD350A7}" presName="tile2" presStyleLbl="node1" presStyleIdx="1" presStyleCnt="4"/>
      <dgm:spPr/>
    </dgm:pt>
    <dgm:pt modelId="{FD67225B-8EB7-4126-9013-B13667E6814A}" type="pres">
      <dgm:prSet presAssocID="{38455467-9A75-43A1-B9B3-95B61BD350A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FF227C9-5FBC-49C7-B6BF-DC1E5EEDEAD4}" type="pres">
      <dgm:prSet presAssocID="{38455467-9A75-43A1-B9B3-95B61BD350A7}" presName="tile3" presStyleLbl="node1" presStyleIdx="2" presStyleCnt="4"/>
      <dgm:spPr/>
    </dgm:pt>
    <dgm:pt modelId="{773782CC-9B98-4A7C-AD80-5EDF5F430D4B}" type="pres">
      <dgm:prSet presAssocID="{38455467-9A75-43A1-B9B3-95B61BD350A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D7432B4-993E-4921-A680-B911C80583A1}" type="pres">
      <dgm:prSet presAssocID="{38455467-9A75-43A1-B9B3-95B61BD350A7}" presName="tile4" presStyleLbl="node1" presStyleIdx="3" presStyleCnt="4"/>
      <dgm:spPr/>
    </dgm:pt>
    <dgm:pt modelId="{6F0026E7-A075-4445-89F8-E1F55D2BDD17}" type="pres">
      <dgm:prSet presAssocID="{38455467-9A75-43A1-B9B3-95B61BD350A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4304297-7326-4642-9079-1640D7FF2F3B}" type="pres">
      <dgm:prSet presAssocID="{38455467-9A75-43A1-B9B3-95B61BD350A7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B8F4071D-3086-4C2B-8842-DA60A8235AFB}" type="presOf" srcId="{8D03D9C5-53DD-4A73-8DF0-6C52D68E3CCB}" destId="{6F0026E7-A075-4445-89F8-E1F55D2BDD17}" srcOrd="1" destOrd="0" presId="urn:microsoft.com/office/officeart/2005/8/layout/matrix1"/>
    <dgm:cxn modelId="{A8335F20-394F-46D3-BC80-16B3810857DB}" srcId="{894FB848-C375-4E21-BB74-893BE6A06C1B}" destId="{B55BBF7E-C757-4FA1-9040-CBBC24E64B73}" srcOrd="1" destOrd="0" parTransId="{D85B18BF-CDE6-4639-BE01-9656B90478CE}" sibTransId="{57147EEC-37CB-483C-8578-A6AF8084EBF0}"/>
    <dgm:cxn modelId="{2105CD2B-94FD-467A-B3D7-B56F2D90134B}" type="presOf" srcId="{93A024BF-A466-4710-81FE-12DD64AB16A3}" destId="{9146D429-11FF-41F9-9D71-5DA1F15478BA}" srcOrd="0" destOrd="0" presId="urn:microsoft.com/office/officeart/2005/8/layout/matrix1"/>
    <dgm:cxn modelId="{4D8F773C-3C42-47DC-B273-BA4CB1C5BA15}" type="presOf" srcId="{5C736525-23C5-4F92-878D-6388ADB12B2E}" destId="{773782CC-9B98-4A7C-AD80-5EDF5F430D4B}" srcOrd="1" destOrd="0" presId="urn:microsoft.com/office/officeart/2005/8/layout/matrix1"/>
    <dgm:cxn modelId="{BA47B26C-2BC3-485C-BC6C-B89FA1C2D4E2}" type="presOf" srcId="{38455467-9A75-43A1-B9B3-95B61BD350A7}" destId="{7719746E-F8F3-4928-AF60-F1C0226912EA}" srcOrd="0" destOrd="0" presId="urn:microsoft.com/office/officeart/2005/8/layout/matrix1"/>
    <dgm:cxn modelId="{6912FB56-05BA-4235-B315-8E06444CC2FD}" srcId="{894FB848-C375-4E21-BB74-893BE6A06C1B}" destId="{93A024BF-A466-4710-81FE-12DD64AB16A3}" srcOrd="0" destOrd="0" parTransId="{1459EFB9-CCFC-4280-BCF8-3605394B2FEA}" sibTransId="{3B0D8652-8F1E-4B4B-8007-D121A735AFFB}"/>
    <dgm:cxn modelId="{D46DCD82-EB78-423A-B3F2-83991C87D9B6}" srcId="{894FB848-C375-4E21-BB74-893BE6A06C1B}" destId="{5C736525-23C5-4F92-878D-6388ADB12B2E}" srcOrd="2" destOrd="0" parTransId="{D7D395D5-30BA-4297-A7AF-0ECE57B8CD5E}" sibTransId="{72B77BF9-94DC-434C-AD0C-229AC275D67D}"/>
    <dgm:cxn modelId="{8F609690-428C-43F2-B5ED-2240E7AFCBBB}" srcId="{38455467-9A75-43A1-B9B3-95B61BD350A7}" destId="{894FB848-C375-4E21-BB74-893BE6A06C1B}" srcOrd="0" destOrd="0" parTransId="{EB676CF8-60D9-4788-AA7A-90A9D4E589FD}" sibTransId="{97CC4E1D-602E-4FE4-BB78-9048860433D6}"/>
    <dgm:cxn modelId="{8D5F31A3-38DA-4AB3-A39D-0876295E4A55}" type="presOf" srcId="{93A024BF-A466-4710-81FE-12DD64AB16A3}" destId="{53397930-1BFA-4660-B665-D4B43DF83CEE}" srcOrd="1" destOrd="0" presId="urn:microsoft.com/office/officeart/2005/8/layout/matrix1"/>
    <dgm:cxn modelId="{D0F86EB0-D1FC-49AB-8F08-D9052CF4570B}" type="presOf" srcId="{5C736525-23C5-4F92-878D-6388ADB12B2E}" destId="{FFF227C9-5FBC-49C7-B6BF-DC1E5EEDEAD4}" srcOrd="0" destOrd="0" presId="urn:microsoft.com/office/officeart/2005/8/layout/matrix1"/>
    <dgm:cxn modelId="{761F4EB1-60E7-4345-9ECA-5C502C461569}" type="presOf" srcId="{B55BBF7E-C757-4FA1-9040-CBBC24E64B73}" destId="{FD67225B-8EB7-4126-9013-B13667E6814A}" srcOrd="1" destOrd="0" presId="urn:microsoft.com/office/officeart/2005/8/layout/matrix1"/>
    <dgm:cxn modelId="{9D3BB2C6-F521-42EC-AF65-D23662AA3824}" type="presOf" srcId="{8D03D9C5-53DD-4A73-8DF0-6C52D68E3CCB}" destId="{7D7432B4-993E-4921-A680-B911C80583A1}" srcOrd="0" destOrd="0" presId="urn:microsoft.com/office/officeart/2005/8/layout/matrix1"/>
    <dgm:cxn modelId="{EF0964D7-CFDA-4811-B578-F26BCA956259}" type="presOf" srcId="{894FB848-C375-4E21-BB74-893BE6A06C1B}" destId="{14304297-7326-4642-9079-1640D7FF2F3B}" srcOrd="0" destOrd="0" presId="urn:microsoft.com/office/officeart/2005/8/layout/matrix1"/>
    <dgm:cxn modelId="{746D47EA-C67F-4853-906C-E0C9D09B31EC}" srcId="{894FB848-C375-4E21-BB74-893BE6A06C1B}" destId="{8D03D9C5-53DD-4A73-8DF0-6C52D68E3CCB}" srcOrd="3" destOrd="0" parTransId="{3D275C84-1531-4309-B0ED-172AB290BE92}" sibTransId="{8118C608-E8E7-4D3B-BF93-6AA93A9DCC9C}"/>
    <dgm:cxn modelId="{0047A3F5-D6F0-4DE5-A221-F0C037ED0C30}" type="presOf" srcId="{B55BBF7E-C757-4FA1-9040-CBBC24E64B73}" destId="{055D0782-A4E9-4892-9F8A-87AB6435423E}" srcOrd="0" destOrd="0" presId="urn:microsoft.com/office/officeart/2005/8/layout/matrix1"/>
    <dgm:cxn modelId="{6891D4A9-DBE8-4FBC-974B-726965463F98}" type="presParOf" srcId="{7719746E-F8F3-4928-AF60-F1C0226912EA}" destId="{72B4CF2D-B881-4448-AF22-80CBBFE06C00}" srcOrd="0" destOrd="0" presId="urn:microsoft.com/office/officeart/2005/8/layout/matrix1"/>
    <dgm:cxn modelId="{5D023563-7202-4E57-9AF6-2E757583C30D}" type="presParOf" srcId="{72B4CF2D-B881-4448-AF22-80CBBFE06C00}" destId="{9146D429-11FF-41F9-9D71-5DA1F15478BA}" srcOrd="0" destOrd="0" presId="urn:microsoft.com/office/officeart/2005/8/layout/matrix1"/>
    <dgm:cxn modelId="{AC4DDC97-1A05-45CA-A4E0-4A6293981BBB}" type="presParOf" srcId="{72B4CF2D-B881-4448-AF22-80CBBFE06C00}" destId="{53397930-1BFA-4660-B665-D4B43DF83CEE}" srcOrd="1" destOrd="0" presId="urn:microsoft.com/office/officeart/2005/8/layout/matrix1"/>
    <dgm:cxn modelId="{2923465F-2AB4-4BCA-8CEB-5D32FFFD988A}" type="presParOf" srcId="{72B4CF2D-B881-4448-AF22-80CBBFE06C00}" destId="{055D0782-A4E9-4892-9F8A-87AB6435423E}" srcOrd="2" destOrd="0" presId="urn:microsoft.com/office/officeart/2005/8/layout/matrix1"/>
    <dgm:cxn modelId="{DD0C1E07-85F8-418D-8907-FB20B3338092}" type="presParOf" srcId="{72B4CF2D-B881-4448-AF22-80CBBFE06C00}" destId="{FD67225B-8EB7-4126-9013-B13667E6814A}" srcOrd="3" destOrd="0" presId="urn:microsoft.com/office/officeart/2005/8/layout/matrix1"/>
    <dgm:cxn modelId="{4D1C9E4B-C190-4FA7-85EC-8B3E57D6026C}" type="presParOf" srcId="{72B4CF2D-B881-4448-AF22-80CBBFE06C00}" destId="{FFF227C9-5FBC-49C7-B6BF-DC1E5EEDEAD4}" srcOrd="4" destOrd="0" presId="urn:microsoft.com/office/officeart/2005/8/layout/matrix1"/>
    <dgm:cxn modelId="{04E76BA5-60F8-4434-892E-698D7F366B37}" type="presParOf" srcId="{72B4CF2D-B881-4448-AF22-80CBBFE06C00}" destId="{773782CC-9B98-4A7C-AD80-5EDF5F430D4B}" srcOrd="5" destOrd="0" presId="urn:microsoft.com/office/officeart/2005/8/layout/matrix1"/>
    <dgm:cxn modelId="{DB54C592-B1F7-47B9-AEAC-D1F5E7652DDF}" type="presParOf" srcId="{72B4CF2D-B881-4448-AF22-80CBBFE06C00}" destId="{7D7432B4-993E-4921-A680-B911C80583A1}" srcOrd="6" destOrd="0" presId="urn:microsoft.com/office/officeart/2005/8/layout/matrix1"/>
    <dgm:cxn modelId="{7CE971FF-C51C-4F36-AE6C-4AB152DE3DFB}" type="presParOf" srcId="{72B4CF2D-B881-4448-AF22-80CBBFE06C00}" destId="{6F0026E7-A075-4445-89F8-E1F55D2BDD17}" srcOrd="7" destOrd="0" presId="urn:microsoft.com/office/officeart/2005/8/layout/matrix1"/>
    <dgm:cxn modelId="{ABC05952-D0D8-43C4-8363-CB22E60DFD23}" type="presParOf" srcId="{7719746E-F8F3-4928-AF60-F1C0226912EA}" destId="{14304297-7326-4642-9079-1640D7FF2F3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E9F8A0-B514-411A-9AE1-7484D4A95160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0A1A77-2C95-4A15-9D72-EF627F0D7026}">
      <dgm:prSet phldrT="[Text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Planning &amp; Zoning Entitlement</a:t>
          </a:r>
        </a:p>
      </dgm:t>
    </dgm:pt>
    <dgm:pt modelId="{E6E227C5-AC85-4491-B86B-A3BC1ACE52FD}" type="parTrans" cxnId="{C38D15AF-83FE-4DB4-A987-FDF97828A832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B787EAD3-A9ED-4178-90E9-7370607A2E07}" type="sibTrans" cxnId="{C38D15AF-83FE-4DB4-A987-FDF97828A832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C26F4F19-BA58-41E2-A998-3DE4E6758F8A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Community / Project Planning</a:t>
          </a:r>
        </a:p>
      </dgm:t>
    </dgm:pt>
    <dgm:pt modelId="{5B1A7CBB-27CB-45B8-8437-7453EF322340}" type="parTrans" cxnId="{7CC97B09-16DF-4E93-87DA-958F378951A0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B9608A10-8127-4D11-8F40-0B18C9521D26}" type="sibTrans" cxnId="{7CC97B09-16DF-4E93-87DA-958F378951A0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044AD756-E440-46CD-AEA7-F0CA054FA32D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>
              <a:latin typeface="Arial Narrow" panose="020B0606020202030204" pitchFamily="34" charset="0"/>
            </a:rPr>
            <a:t>Landmarks Commission</a:t>
          </a:r>
        </a:p>
      </dgm:t>
    </dgm:pt>
    <dgm:pt modelId="{B992A9F7-A605-4E8B-91D6-C0581281C8A7}" type="parTrans" cxnId="{F40191BE-D2D4-4137-9DA3-E2839CFD1544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0D585D0D-3B3E-487E-9D11-5B12F163AFB0}" type="sibTrans" cxnId="{F40191BE-D2D4-4137-9DA3-E2839CFD1544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7D3C019E-B8CC-4F3E-B887-CEC2741A52B1}">
      <dgm:prSet phldrT="[Text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Engineering &amp; Zoning Review</a:t>
          </a:r>
        </a:p>
      </dgm:t>
    </dgm:pt>
    <dgm:pt modelId="{CAEFB729-D97E-4F18-BE12-62D4174D053D}" type="parTrans" cxnId="{C77F83C6-BD75-4777-920A-23D50E09C41C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4897520D-9FC5-4E9A-90E5-54DA1668D8D6}" type="sibTrans" cxnId="{C77F83C6-BD75-4777-920A-23D50E09C41C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0B5C562E-8019-42E6-981C-7BA2ED2B5203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Development Hearing Officer</a:t>
          </a:r>
        </a:p>
      </dgm:t>
    </dgm:pt>
    <dgm:pt modelId="{3A3D6CE3-339F-4E24-BAEA-CFFFD3DBF235}" type="parTrans" cxnId="{940294FC-C658-41DA-8CB5-BFE37C538AF4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823A3B80-AE0F-4A77-ACE4-DDEB289424E1}" type="sibTrans" cxnId="{940294FC-C658-41DA-8CB5-BFE37C538AF4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28CDD50E-9761-47F1-8DD6-AC4B6FFCCE5D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Development Review Services</a:t>
          </a:r>
        </a:p>
      </dgm:t>
    </dgm:pt>
    <dgm:pt modelId="{A81B6191-B81E-4EA2-9F57-55265A5DEC88}" type="parTrans" cxnId="{06DAE3F5-48D7-4106-9360-E16E6B043706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6C8EAB6A-C729-4AAB-B4F4-ED33D2103C4B}" type="sibTrans" cxnId="{06DAE3F5-48D7-4106-9360-E16E6B043706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3D6FF4D7-3241-432E-BA05-64DF595C9BCF}">
      <dgm:prSet phldrT="[Text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Building Permit Review</a:t>
          </a:r>
        </a:p>
      </dgm:t>
    </dgm:pt>
    <dgm:pt modelId="{4B6F67D7-0475-45E4-AAF9-E822F24DAD26}" type="parTrans" cxnId="{0A9A94F1-0FAA-4417-BB36-841B8602BE31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B63273DA-5EAA-43EE-BC78-8F29A2D3C14E}" type="sibTrans" cxnId="{0A9A94F1-0FAA-4417-BB36-841B8602BE31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E49F03EC-9343-4891-A9E9-6F43741BAAE8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Uniform Housing Code</a:t>
          </a:r>
        </a:p>
      </dgm:t>
    </dgm:pt>
    <dgm:pt modelId="{0DC5CF7C-660D-4491-AD33-A15F878E4FB1}" type="parTrans" cxnId="{A4414D65-A502-4A82-BDE9-96E391E1A9C8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C27FFEFF-DFFC-49D7-A9CB-096BDC3B46F2}" type="sibTrans" cxnId="{A4414D65-A502-4A82-BDE9-96E391E1A9C8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6BB014DF-AD08-4792-8CC1-6459209CDB90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International Building Code</a:t>
          </a:r>
        </a:p>
      </dgm:t>
    </dgm:pt>
    <dgm:pt modelId="{6DD0BAC8-A6FA-4D9D-9ACA-B3F65C500B54}" type="parTrans" cxnId="{83ADB16A-9CAC-420B-89DC-C4B651EAFA46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BA97A62A-4A04-44AC-B669-76953E10C4FD}" type="sibTrans" cxnId="{83ADB16A-9CAC-420B-89DC-C4B651EAFA46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C0C6CE95-C490-49A9-AC84-BD8FE9348E35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Zoning Review / Code Enforcement</a:t>
          </a:r>
        </a:p>
      </dgm:t>
    </dgm:pt>
    <dgm:pt modelId="{F7AB086A-4835-4692-843D-BF757E91AB50}" type="parTrans" cxnId="{D4134F1B-593C-4927-A0BB-CEBAED29FD31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EF1FED9C-EF29-42C5-AD31-85D418194C11}" type="sibTrans" cxnId="{D4134F1B-593C-4927-A0BB-CEBAED29FD31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2C2E3EE5-D03B-4649-8953-A83D0CC75D80}">
      <dgm:prSet phldrT="[Text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Development Projects</a:t>
          </a:r>
        </a:p>
      </dgm:t>
    </dgm:pt>
    <dgm:pt modelId="{025FF57F-FC63-484E-8654-4567B6EF800E}" type="parTrans" cxnId="{7A1227B3-BF1D-47B9-8C85-F3AA9548BBB1}">
      <dgm:prSet/>
      <dgm:spPr/>
      <dgm:t>
        <a:bodyPr/>
        <a:lstStyle/>
        <a:p>
          <a:endParaRPr lang="en-US"/>
        </a:p>
      </dgm:t>
    </dgm:pt>
    <dgm:pt modelId="{52FA3C95-C7D3-415E-8C01-8E4BB0DBF953}" type="sibTrans" cxnId="{7A1227B3-BF1D-47B9-8C85-F3AA9548BBB1}">
      <dgm:prSet/>
      <dgm:spPr/>
      <dgm:t>
        <a:bodyPr/>
        <a:lstStyle/>
        <a:p>
          <a:endParaRPr lang="en-US"/>
        </a:p>
      </dgm:t>
    </dgm:pt>
    <dgm:pt modelId="{084BCE2E-3C71-4374-A0B0-20C0A05C4601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Zoning Enforcement Officer</a:t>
          </a:r>
        </a:p>
      </dgm:t>
    </dgm:pt>
    <dgm:pt modelId="{EE3221FA-AFA4-4D1D-9F12-CE12E036FE17}" type="parTrans" cxnId="{A4EF5860-E59E-4146-8680-E753F7C2BBE8}">
      <dgm:prSet/>
      <dgm:spPr/>
      <dgm:t>
        <a:bodyPr/>
        <a:lstStyle/>
        <a:p>
          <a:endParaRPr lang="en-US"/>
        </a:p>
      </dgm:t>
    </dgm:pt>
    <dgm:pt modelId="{25DCB357-7094-402A-A917-28B5C1A67FA1}" type="sibTrans" cxnId="{A4EF5860-E59E-4146-8680-E753F7C2BBE8}">
      <dgm:prSet/>
      <dgm:spPr/>
      <dgm:t>
        <a:bodyPr/>
        <a:lstStyle/>
        <a:p>
          <a:endParaRPr lang="en-US"/>
        </a:p>
      </dgm:t>
    </dgm:pt>
    <dgm:pt modelId="{AEBE7072-DE10-4926-8AE9-AF387906C55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>
              <a:latin typeface="Arial Narrow" panose="020B0606020202030204" pitchFamily="34" charset="0"/>
            </a:rPr>
            <a:t>Environmental Planning Commission</a:t>
          </a:r>
        </a:p>
      </dgm:t>
    </dgm:pt>
    <dgm:pt modelId="{24236BB6-83CE-4294-BE63-82525DCCF60C}" type="parTrans" cxnId="{F125F31B-402E-43F6-BD1E-8A4D6EBCEACB}">
      <dgm:prSet/>
      <dgm:spPr/>
      <dgm:t>
        <a:bodyPr/>
        <a:lstStyle/>
        <a:p>
          <a:endParaRPr lang="en-US"/>
        </a:p>
      </dgm:t>
    </dgm:pt>
    <dgm:pt modelId="{D1ADDB79-8E5F-4FCF-A903-5D378BB70CAC}" type="sibTrans" cxnId="{F125F31B-402E-43F6-BD1E-8A4D6EBCEACB}">
      <dgm:prSet/>
      <dgm:spPr/>
      <dgm:t>
        <a:bodyPr/>
        <a:lstStyle/>
        <a:p>
          <a:endParaRPr lang="en-US"/>
        </a:p>
      </dgm:t>
    </dgm:pt>
    <dgm:pt modelId="{40D46599-18E6-44FA-825D-E949E2B06819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Building Safety</a:t>
          </a:r>
        </a:p>
      </dgm:t>
    </dgm:pt>
    <dgm:pt modelId="{45794CBF-82C8-4F25-BFF7-A41958F99AAF}" type="parTrans" cxnId="{F6DCAEA1-1602-4883-BD89-1E86CCEE53E1}">
      <dgm:prSet/>
      <dgm:spPr/>
      <dgm:t>
        <a:bodyPr/>
        <a:lstStyle/>
        <a:p>
          <a:endParaRPr lang="en-US"/>
        </a:p>
      </dgm:t>
    </dgm:pt>
    <dgm:pt modelId="{47C9F993-B176-40B5-A70B-7F6E92B3737F}" type="sibTrans" cxnId="{F6DCAEA1-1602-4883-BD89-1E86CCEE53E1}">
      <dgm:prSet/>
      <dgm:spPr/>
      <dgm:t>
        <a:bodyPr/>
        <a:lstStyle/>
        <a:p>
          <a:endParaRPr lang="en-US"/>
        </a:p>
      </dgm:t>
    </dgm:pt>
    <dgm:pt modelId="{47C427B9-DAD0-43B8-B1DF-57C3C410A9C0}">
      <dgm:prSet phldrT="[Text]" custT="1"/>
      <dgm:spPr/>
      <dgm:t>
        <a:bodyPr/>
        <a:lstStyle/>
        <a:p>
          <a:r>
            <a:rPr lang="en-US" sz="1600">
              <a:latin typeface="Arial Narrow" panose="020B0606020202030204" pitchFamily="34" charset="0"/>
            </a:rPr>
            <a:t>Zoning </a:t>
          </a:r>
          <a:r>
            <a:rPr lang="en-US" sz="1600" dirty="0">
              <a:latin typeface="Arial Narrow" panose="020B0606020202030204" pitchFamily="34" charset="0"/>
            </a:rPr>
            <a:t>Hearing Examiner</a:t>
          </a:r>
        </a:p>
      </dgm:t>
    </dgm:pt>
    <dgm:pt modelId="{1CC70F2C-E22A-42F1-87BD-11DE0B0E596D}" type="parTrans" cxnId="{10205887-4FAB-47F7-B7B8-F498F6F92BC7}">
      <dgm:prSet/>
      <dgm:spPr/>
      <dgm:t>
        <a:bodyPr/>
        <a:lstStyle/>
        <a:p>
          <a:endParaRPr lang="en-US"/>
        </a:p>
      </dgm:t>
    </dgm:pt>
    <dgm:pt modelId="{7302C5C6-8BD1-434A-94EF-C0CB51DAA71F}" type="sibTrans" cxnId="{10205887-4FAB-47F7-B7B8-F498F6F92BC7}">
      <dgm:prSet/>
      <dgm:spPr/>
      <dgm:t>
        <a:bodyPr/>
        <a:lstStyle/>
        <a:p>
          <a:endParaRPr lang="en-US"/>
        </a:p>
      </dgm:t>
    </dgm:pt>
    <dgm:pt modelId="{1FF9DD9F-6FA2-4A1F-A7F3-955C040A16D9}" type="pres">
      <dgm:prSet presAssocID="{7FE9F8A0-B514-411A-9AE1-7484D4A95160}" presName="Name0" presStyleCnt="0">
        <dgm:presLayoutVars>
          <dgm:dir/>
          <dgm:animLvl val="lvl"/>
          <dgm:resizeHandles val="exact"/>
        </dgm:presLayoutVars>
      </dgm:prSet>
      <dgm:spPr/>
    </dgm:pt>
    <dgm:pt modelId="{78389486-A01F-4E56-8CB2-B5BCF5A43159}" type="pres">
      <dgm:prSet presAssocID="{2C2E3EE5-D03B-4649-8953-A83D0CC75D80}" presName="boxAndChildren" presStyleCnt="0"/>
      <dgm:spPr/>
    </dgm:pt>
    <dgm:pt modelId="{21CBCE11-6074-49CF-9A22-79656F2BFE82}" type="pres">
      <dgm:prSet presAssocID="{2C2E3EE5-D03B-4649-8953-A83D0CC75D80}" presName="parentTextBox" presStyleLbl="node1" presStyleIdx="0" presStyleCnt="4" custScaleY="55666"/>
      <dgm:spPr/>
    </dgm:pt>
    <dgm:pt modelId="{8F6432E5-E7AF-4C43-9AA3-76B580D85B37}" type="pres">
      <dgm:prSet presAssocID="{B63273DA-5EAA-43EE-BC78-8F29A2D3C14E}" presName="sp" presStyleCnt="0"/>
      <dgm:spPr/>
    </dgm:pt>
    <dgm:pt modelId="{71A99DFD-7914-4CD3-9FB5-F96DC202F279}" type="pres">
      <dgm:prSet presAssocID="{3D6FF4D7-3241-432E-BA05-64DF595C9BCF}" presName="arrowAndChildren" presStyleCnt="0"/>
      <dgm:spPr/>
    </dgm:pt>
    <dgm:pt modelId="{E9AB308F-AA4F-42AB-B9FC-B7476FC94C04}" type="pres">
      <dgm:prSet presAssocID="{3D6FF4D7-3241-432E-BA05-64DF595C9BCF}" presName="parentTextArrow" presStyleLbl="node1" presStyleIdx="0" presStyleCnt="4"/>
      <dgm:spPr/>
    </dgm:pt>
    <dgm:pt modelId="{367AA4C3-8A03-44BB-88C9-9445985E045E}" type="pres">
      <dgm:prSet presAssocID="{3D6FF4D7-3241-432E-BA05-64DF595C9BCF}" presName="arrow" presStyleLbl="node1" presStyleIdx="1" presStyleCnt="4"/>
      <dgm:spPr/>
    </dgm:pt>
    <dgm:pt modelId="{CEADAB0E-B949-477C-B411-7CF190CD2C25}" type="pres">
      <dgm:prSet presAssocID="{3D6FF4D7-3241-432E-BA05-64DF595C9BCF}" presName="descendantArrow" presStyleCnt="0"/>
      <dgm:spPr/>
    </dgm:pt>
    <dgm:pt modelId="{EC733848-7961-4DB8-84A9-9D8F2C0CC3A8}" type="pres">
      <dgm:prSet presAssocID="{40D46599-18E6-44FA-825D-E949E2B06819}" presName="childTextArrow" presStyleLbl="fgAccFollowNode1" presStyleIdx="0" presStyleCnt="11">
        <dgm:presLayoutVars>
          <dgm:bulletEnabled val="1"/>
        </dgm:presLayoutVars>
      </dgm:prSet>
      <dgm:spPr/>
    </dgm:pt>
    <dgm:pt modelId="{E45CB78C-D494-4A7F-9F33-64B3A181208C}" type="pres">
      <dgm:prSet presAssocID="{E49F03EC-9343-4891-A9E9-6F43741BAAE8}" presName="childTextArrow" presStyleLbl="fgAccFollowNode1" presStyleIdx="1" presStyleCnt="11">
        <dgm:presLayoutVars>
          <dgm:bulletEnabled val="1"/>
        </dgm:presLayoutVars>
      </dgm:prSet>
      <dgm:spPr/>
    </dgm:pt>
    <dgm:pt modelId="{D510653D-8748-4783-AE09-141CE91A5BEA}" type="pres">
      <dgm:prSet presAssocID="{6BB014DF-AD08-4792-8CC1-6459209CDB90}" presName="childTextArrow" presStyleLbl="fgAccFollowNode1" presStyleIdx="2" presStyleCnt="11">
        <dgm:presLayoutVars>
          <dgm:bulletEnabled val="1"/>
        </dgm:presLayoutVars>
      </dgm:prSet>
      <dgm:spPr/>
    </dgm:pt>
    <dgm:pt modelId="{5AB4CA80-BBF9-4BE0-AE84-F81CD16CBDCC}" type="pres">
      <dgm:prSet presAssocID="{4897520D-9FC5-4E9A-90E5-54DA1668D8D6}" presName="sp" presStyleCnt="0"/>
      <dgm:spPr/>
    </dgm:pt>
    <dgm:pt modelId="{43195F9C-77D1-46C9-BF9D-52263BFB2217}" type="pres">
      <dgm:prSet presAssocID="{7D3C019E-B8CC-4F3E-B887-CEC2741A52B1}" presName="arrowAndChildren" presStyleCnt="0"/>
      <dgm:spPr/>
    </dgm:pt>
    <dgm:pt modelId="{F4F70668-5DB1-4466-BCFE-BB147F0DC851}" type="pres">
      <dgm:prSet presAssocID="{7D3C019E-B8CC-4F3E-B887-CEC2741A52B1}" presName="parentTextArrow" presStyleLbl="node1" presStyleIdx="1" presStyleCnt="4"/>
      <dgm:spPr/>
    </dgm:pt>
    <dgm:pt modelId="{A9071197-BE08-433F-9F1E-630F6A998922}" type="pres">
      <dgm:prSet presAssocID="{7D3C019E-B8CC-4F3E-B887-CEC2741A52B1}" presName="arrow" presStyleLbl="node1" presStyleIdx="2" presStyleCnt="4"/>
      <dgm:spPr/>
    </dgm:pt>
    <dgm:pt modelId="{EE508CA3-0C86-40BF-A7C1-84DAE4F4C1AC}" type="pres">
      <dgm:prSet presAssocID="{7D3C019E-B8CC-4F3E-B887-CEC2741A52B1}" presName="descendantArrow" presStyleCnt="0"/>
      <dgm:spPr/>
    </dgm:pt>
    <dgm:pt modelId="{41EAE59C-2E32-444C-BA74-E7136E5179E0}" type="pres">
      <dgm:prSet presAssocID="{0B5C562E-8019-42E6-981C-7BA2ED2B5203}" presName="childTextArrow" presStyleLbl="fgAccFollowNode1" presStyleIdx="3" presStyleCnt="11">
        <dgm:presLayoutVars>
          <dgm:bulletEnabled val="1"/>
        </dgm:presLayoutVars>
      </dgm:prSet>
      <dgm:spPr/>
    </dgm:pt>
    <dgm:pt modelId="{DBC0BB56-21CC-4A06-A57B-EDC4DB94D833}" type="pres">
      <dgm:prSet presAssocID="{C0C6CE95-C490-49A9-AC84-BD8FE9348E35}" presName="childTextArrow" presStyleLbl="fgAccFollowNode1" presStyleIdx="4" presStyleCnt="11">
        <dgm:presLayoutVars>
          <dgm:bulletEnabled val="1"/>
        </dgm:presLayoutVars>
      </dgm:prSet>
      <dgm:spPr/>
    </dgm:pt>
    <dgm:pt modelId="{06135044-EDF3-4B42-9114-50BBA4D7B468}" type="pres">
      <dgm:prSet presAssocID="{28CDD50E-9761-47F1-8DD6-AC4B6FFCCE5D}" presName="childTextArrow" presStyleLbl="fgAccFollowNode1" presStyleIdx="5" presStyleCnt="11">
        <dgm:presLayoutVars>
          <dgm:bulletEnabled val="1"/>
        </dgm:presLayoutVars>
      </dgm:prSet>
      <dgm:spPr/>
    </dgm:pt>
    <dgm:pt modelId="{95CC2BBD-38DF-44CF-BC6B-86855FE8683D}" type="pres">
      <dgm:prSet presAssocID="{B787EAD3-A9ED-4178-90E9-7370607A2E07}" presName="sp" presStyleCnt="0"/>
      <dgm:spPr/>
    </dgm:pt>
    <dgm:pt modelId="{2FA6F1B4-AAFD-4007-926E-BB0B89769A04}" type="pres">
      <dgm:prSet presAssocID="{5A0A1A77-2C95-4A15-9D72-EF627F0D7026}" presName="arrowAndChildren" presStyleCnt="0"/>
      <dgm:spPr/>
    </dgm:pt>
    <dgm:pt modelId="{C221CF99-9F5A-49D5-86C7-E3B6D98E76C9}" type="pres">
      <dgm:prSet presAssocID="{5A0A1A77-2C95-4A15-9D72-EF627F0D7026}" presName="parentTextArrow" presStyleLbl="node1" presStyleIdx="2" presStyleCnt="4"/>
      <dgm:spPr/>
    </dgm:pt>
    <dgm:pt modelId="{A5E8FE4D-3E28-4CF2-8005-4205F90AA87C}" type="pres">
      <dgm:prSet presAssocID="{5A0A1A77-2C95-4A15-9D72-EF627F0D7026}" presName="arrow" presStyleLbl="node1" presStyleIdx="3" presStyleCnt="4"/>
      <dgm:spPr/>
    </dgm:pt>
    <dgm:pt modelId="{E0864F5F-B62E-4FE5-9610-E62FEC62A53F}" type="pres">
      <dgm:prSet presAssocID="{5A0A1A77-2C95-4A15-9D72-EF627F0D7026}" presName="descendantArrow" presStyleCnt="0"/>
      <dgm:spPr/>
    </dgm:pt>
    <dgm:pt modelId="{27801C9A-714B-494E-BFA9-DC251F33BF7F}" type="pres">
      <dgm:prSet presAssocID="{C26F4F19-BA58-41E2-A998-3DE4E6758F8A}" presName="childTextArrow" presStyleLbl="fgAccFollowNode1" presStyleIdx="6" presStyleCnt="11">
        <dgm:presLayoutVars>
          <dgm:bulletEnabled val="1"/>
        </dgm:presLayoutVars>
      </dgm:prSet>
      <dgm:spPr/>
    </dgm:pt>
    <dgm:pt modelId="{9FA590B0-2F9C-49DB-9781-D20C85BFBD92}" type="pres">
      <dgm:prSet presAssocID="{084BCE2E-3C71-4374-A0B0-20C0A05C4601}" presName="childTextArrow" presStyleLbl="fgAccFollowNode1" presStyleIdx="7" presStyleCnt="11">
        <dgm:presLayoutVars>
          <dgm:bulletEnabled val="1"/>
        </dgm:presLayoutVars>
      </dgm:prSet>
      <dgm:spPr/>
    </dgm:pt>
    <dgm:pt modelId="{D7795E8C-7A7D-48FF-83B9-E23E7B8F8E44}" type="pres">
      <dgm:prSet presAssocID="{47C427B9-DAD0-43B8-B1DF-57C3C410A9C0}" presName="childTextArrow" presStyleLbl="fgAccFollowNode1" presStyleIdx="8" presStyleCnt="11">
        <dgm:presLayoutVars>
          <dgm:bulletEnabled val="1"/>
        </dgm:presLayoutVars>
      </dgm:prSet>
      <dgm:spPr/>
    </dgm:pt>
    <dgm:pt modelId="{D5D33366-1B1E-42B1-856F-95B866CDF955}" type="pres">
      <dgm:prSet presAssocID="{044AD756-E440-46CD-AEA7-F0CA054FA32D}" presName="childTextArrow" presStyleLbl="fgAccFollowNode1" presStyleIdx="9" presStyleCnt="11">
        <dgm:presLayoutVars>
          <dgm:bulletEnabled val="1"/>
        </dgm:presLayoutVars>
      </dgm:prSet>
      <dgm:spPr/>
    </dgm:pt>
    <dgm:pt modelId="{86ECEF01-4E09-4920-8371-682E13FA029D}" type="pres">
      <dgm:prSet presAssocID="{AEBE7072-DE10-4926-8AE9-AF387906C556}" presName="childTextArrow" presStyleLbl="fgAccFollowNode1" presStyleIdx="10" presStyleCnt="11">
        <dgm:presLayoutVars>
          <dgm:bulletEnabled val="1"/>
        </dgm:presLayoutVars>
      </dgm:prSet>
      <dgm:spPr/>
    </dgm:pt>
  </dgm:ptLst>
  <dgm:cxnLst>
    <dgm:cxn modelId="{7CC97B09-16DF-4E93-87DA-958F378951A0}" srcId="{5A0A1A77-2C95-4A15-9D72-EF627F0D7026}" destId="{C26F4F19-BA58-41E2-A998-3DE4E6758F8A}" srcOrd="0" destOrd="0" parTransId="{5B1A7CBB-27CB-45B8-8437-7453EF322340}" sibTransId="{B9608A10-8127-4D11-8F40-0B18C9521D26}"/>
    <dgm:cxn modelId="{E3AF391B-C4AA-4A6F-A7D6-C18FA2ACA97E}" type="presOf" srcId="{5A0A1A77-2C95-4A15-9D72-EF627F0D7026}" destId="{A5E8FE4D-3E28-4CF2-8005-4205F90AA87C}" srcOrd="1" destOrd="0" presId="urn:microsoft.com/office/officeart/2005/8/layout/process4"/>
    <dgm:cxn modelId="{D4134F1B-593C-4927-A0BB-CEBAED29FD31}" srcId="{7D3C019E-B8CC-4F3E-B887-CEC2741A52B1}" destId="{C0C6CE95-C490-49A9-AC84-BD8FE9348E35}" srcOrd="1" destOrd="0" parTransId="{F7AB086A-4835-4692-843D-BF757E91AB50}" sibTransId="{EF1FED9C-EF29-42C5-AD31-85D418194C11}"/>
    <dgm:cxn modelId="{F125F31B-402E-43F6-BD1E-8A4D6EBCEACB}" srcId="{5A0A1A77-2C95-4A15-9D72-EF627F0D7026}" destId="{AEBE7072-DE10-4926-8AE9-AF387906C556}" srcOrd="4" destOrd="0" parTransId="{24236BB6-83CE-4294-BE63-82525DCCF60C}" sibTransId="{D1ADDB79-8E5F-4FCF-A903-5D378BB70CAC}"/>
    <dgm:cxn modelId="{4B10131C-397D-4890-8AA6-446E5DA8E280}" type="presOf" srcId="{5A0A1A77-2C95-4A15-9D72-EF627F0D7026}" destId="{C221CF99-9F5A-49D5-86C7-E3B6D98E76C9}" srcOrd="0" destOrd="0" presId="urn:microsoft.com/office/officeart/2005/8/layout/process4"/>
    <dgm:cxn modelId="{C6A79827-BA69-4A8C-89D0-2AF616D493CA}" type="presOf" srcId="{E49F03EC-9343-4891-A9E9-6F43741BAAE8}" destId="{E45CB78C-D494-4A7F-9F33-64B3A181208C}" srcOrd="0" destOrd="0" presId="urn:microsoft.com/office/officeart/2005/8/layout/process4"/>
    <dgm:cxn modelId="{3B555D32-83C2-4A64-BD47-82D91BCAB884}" type="presOf" srcId="{044AD756-E440-46CD-AEA7-F0CA054FA32D}" destId="{D5D33366-1B1E-42B1-856F-95B866CDF955}" srcOrd="0" destOrd="0" presId="urn:microsoft.com/office/officeart/2005/8/layout/process4"/>
    <dgm:cxn modelId="{A4EF5860-E59E-4146-8680-E753F7C2BBE8}" srcId="{5A0A1A77-2C95-4A15-9D72-EF627F0D7026}" destId="{084BCE2E-3C71-4374-A0B0-20C0A05C4601}" srcOrd="1" destOrd="0" parTransId="{EE3221FA-AFA4-4D1D-9F12-CE12E036FE17}" sibTransId="{25DCB357-7094-402A-A917-28B5C1A67FA1}"/>
    <dgm:cxn modelId="{A4414D65-A502-4A82-BDE9-96E391E1A9C8}" srcId="{3D6FF4D7-3241-432E-BA05-64DF595C9BCF}" destId="{E49F03EC-9343-4891-A9E9-6F43741BAAE8}" srcOrd="1" destOrd="0" parTransId="{0DC5CF7C-660D-4491-AD33-A15F878E4FB1}" sibTransId="{C27FFEFF-DFFC-49D7-A9CB-096BDC3B46F2}"/>
    <dgm:cxn modelId="{82DE2D46-69E5-47F4-9E14-0729F3821BF0}" type="presOf" srcId="{40D46599-18E6-44FA-825D-E949E2B06819}" destId="{EC733848-7961-4DB8-84A9-9D8F2C0CC3A8}" srcOrd="0" destOrd="0" presId="urn:microsoft.com/office/officeart/2005/8/layout/process4"/>
    <dgm:cxn modelId="{83ADB16A-9CAC-420B-89DC-C4B651EAFA46}" srcId="{3D6FF4D7-3241-432E-BA05-64DF595C9BCF}" destId="{6BB014DF-AD08-4792-8CC1-6459209CDB90}" srcOrd="2" destOrd="0" parTransId="{6DD0BAC8-A6FA-4D9D-9ACA-B3F65C500B54}" sibTransId="{BA97A62A-4A04-44AC-B669-76953E10C4FD}"/>
    <dgm:cxn modelId="{4C2F564C-59C1-42E4-A0AD-B21F1F29F93E}" type="presOf" srcId="{084BCE2E-3C71-4374-A0B0-20C0A05C4601}" destId="{9FA590B0-2F9C-49DB-9781-D20C85BFBD92}" srcOrd="0" destOrd="0" presId="urn:microsoft.com/office/officeart/2005/8/layout/process4"/>
    <dgm:cxn modelId="{E0F7A051-8DDA-4EB4-A254-5EE5053076A2}" type="presOf" srcId="{AEBE7072-DE10-4926-8AE9-AF387906C556}" destId="{86ECEF01-4E09-4920-8371-682E13FA029D}" srcOrd="0" destOrd="0" presId="urn:microsoft.com/office/officeart/2005/8/layout/process4"/>
    <dgm:cxn modelId="{5EF41072-FBD2-4C8D-83A0-217CEDCF080C}" type="presOf" srcId="{2C2E3EE5-D03B-4649-8953-A83D0CC75D80}" destId="{21CBCE11-6074-49CF-9A22-79656F2BFE82}" srcOrd="0" destOrd="0" presId="urn:microsoft.com/office/officeart/2005/8/layout/process4"/>
    <dgm:cxn modelId="{10205887-4FAB-47F7-B7B8-F498F6F92BC7}" srcId="{5A0A1A77-2C95-4A15-9D72-EF627F0D7026}" destId="{47C427B9-DAD0-43B8-B1DF-57C3C410A9C0}" srcOrd="2" destOrd="0" parTransId="{1CC70F2C-E22A-42F1-87BD-11DE0B0E596D}" sibTransId="{7302C5C6-8BD1-434A-94EF-C0CB51DAA71F}"/>
    <dgm:cxn modelId="{EF5D9490-83CD-4476-BBE0-E2C9DBA061DB}" type="presOf" srcId="{0B5C562E-8019-42E6-981C-7BA2ED2B5203}" destId="{41EAE59C-2E32-444C-BA74-E7136E5179E0}" srcOrd="0" destOrd="0" presId="urn:microsoft.com/office/officeart/2005/8/layout/process4"/>
    <dgm:cxn modelId="{F6DCAEA1-1602-4883-BD89-1E86CCEE53E1}" srcId="{3D6FF4D7-3241-432E-BA05-64DF595C9BCF}" destId="{40D46599-18E6-44FA-825D-E949E2B06819}" srcOrd="0" destOrd="0" parTransId="{45794CBF-82C8-4F25-BFF7-A41958F99AAF}" sibTransId="{47C9F993-B176-40B5-A70B-7F6E92B3737F}"/>
    <dgm:cxn modelId="{7CA2DBA4-CAD2-431F-8A61-C2BD39AACA7C}" type="presOf" srcId="{C26F4F19-BA58-41E2-A998-3DE4E6758F8A}" destId="{27801C9A-714B-494E-BFA9-DC251F33BF7F}" srcOrd="0" destOrd="0" presId="urn:microsoft.com/office/officeart/2005/8/layout/process4"/>
    <dgm:cxn modelId="{F7807BA8-50A1-4819-80C9-AE791419AC7F}" type="presOf" srcId="{7D3C019E-B8CC-4F3E-B887-CEC2741A52B1}" destId="{F4F70668-5DB1-4466-BCFE-BB147F0DC851}" srcOrd="0" destOrd="0" presId="urn:microsoft.com/office/officeart/2005/8/layout/process4"/>
    <dgm:cxn modelId="{9B731DAA-F27B-456C-9FAA-043E9D2EE2E4}" type="presOf" srcId="{6BB014DF-AD08-4792-8CC1-6459209CDB90}" destId="{D510653D-8748-4783-AE09-141CE91A5BEA}" srcOrd="0" destOrd="0" presId="urn:microsoft.com/office/officeart/2005/8/layout/process4"/>
    <dgm:cxn modelId="{C38D15AF-83FE-4DB4-A987-FDF97828A832}" srcId="{7FE9F8A0-B514-411A-9AE1-7484D4A95160}" destId="{5A0A1A77-2C95-4A15-9D72-EF627F0D7026}" srcOrd="0" destOrd="0" parTransId="{E6E227C5-AC85-4491-B86B-A3BC1ACE52FD}" sibTransId="{B787EAD3-A9ED-4178-90E9-7370607A2E07}"/>
    <dgm:cxn modelId="{7A1227B3-BF1D-47B9-8C85-F3AA9548BBB1}" srcId="{7FE9F8A0-B514-411A-9AE1-7484D4A95160}" destId="{2C2E3EE5-D03B-4649-8953-A83D0CC75D80}" srcOrd="3" destOrd="0" parTransId="{025FF57F-FC63-484E-8654-4567B6EF800E}" sibTransId="{52FA3C95-C7D3-415E-8C01-8E4BB0DBF953}"/>
    <dgm:cxn modelId="{5626EEB5-B812-4B65-88D3-72377DC6D5D9}" type="presOf" srcId="{3D6FF4D7-3241-432E-BA05-64DF595C9BCF}" destId="{E9AB308F-AA4F-42AB-B9FC-B7476FC94C04}" srcOrd="0" destOrd="0" presId="urn:microsoft.com/office/officeart/2005/8/layout/process4"/>
    <dgm:cxn modelId="{9665AEBB-4BD8-4846-9BD3-B09F511456CB}" type="presOf" srcId="{C0C6CE95-C490-49A9-AC84-BD8FE9348E35}" destId="{DBC0BB56-21CC-4A06-A57B-EDC4DB94D833}" srcOrd="0" destOrd="0" presId="urn:microsoft.com/office/officeart/2005/8/layout/process4"/>
    <dgm:cxn modelId="{F40191BE-D2D4-4137-9DA3-E2839CFD1544}" srcId="{5A0A1A77-2C95-4A15-9D72-EF627F0D7026}" destId="{044AD756-E440-46CD-AEA7-F0CA054FA32D}" srcOrd="3" destOrd="0" parTransId="{B992A9F7-A605-4E8B-91D6-C0581281C8A7}" sibTransId="{0D585D0D-3B3E-487E-9D11-5B12F163AFB0}"/>
    <dgm:cxn modelId="{C77F83C6-BD75-4777-920A-23D50E09C41C}" srcId="{7FE9F8A0-B514-411A-9AE1-7484D4A95160}" destId="{7D3C019E-B8CC-4F3E-B887-CEC2741A52B1}" srcOrd="1" destOrd="0" parTransId="{CAEFB729-D97E-4F18-BE12-62D4174D053D}" sibTransId="{4897520D-9FC5-4E9A-90E5-54DA1668D8D6}"/>
    <dgm:cxn modelId="{1BE098CD-07E8-4BB1-96C8-BC9974607B8F}" type="presOf" srcId="{3D6FF4D7-3241-432E-BA05-64DF595C9BCF}" destId="{367AA4C3-8A03-44BB-88C9-9445985E045E}" srcOrd="1" destOrd="0" presId="urn:microsoft.com/office/officeart/2005/8/layout/process4"/>
    <dgm:cxn modelId="{90D75DDD-9600-4D2A-95AB-5541BDFC7443}" type="presOf" srcId="{28CDD50E-9761-47F1-8DD6-AC4B6FFCCE5D}" destId="{06135044-EDF3-4B42-9114-50BBA4D7B468}" srcOrd="0" destOrd="0" presId="urn:microsoft.com/office/officeart/2005/8/layout/process4"/>
    <dgm:cxn modelId="{5C8C0EDF-1F22-4362-973D-40DF68C9B401}" type="presOf" srcId="{7FE9F8A0-B514-411A-9AE1-7484D4A95160}" destId="{1FF9DD9F-6FA2-4A1F-A7F3-955C040A16D9}" srcOrd="0" destOrd="0" presId="urn:microsoft.com/office/officeart/2005/8/layout/process4"/>
    <dgm:cxn modelId="{683E21F1-B2C5-4EAE-ACBF-8BBE9D20D9A9}" type="presOf" srcId="{47C427B9-DAD0-43B8-B1DF-57C3C410A9C0}" destId="{D7795E8C-7A7D-48FF-83B9-E23E7B8F8E44}" srcOrd="0" destOrd="0" presId="urn:microsoft.com/office/officeart/2005/8/layout/process4"/>
    <dgm:cxn modelId="{0A9A94F1-0FAA-4417-BB36-841B8602BE31}" srcId="{7FE9F8A0-B514-411A-9AE1-7484D4A95160}" destId="{3D6FF4D7-3241-432E-BA05-64DF595C9BCF}" srcOrd="2" destOrd="0" parTransId="{4B6F67D7-0475-45E4-AAF9-E822F24DAD26}" sibTransId="{B63273DA-5EAA-43EE-BC78-8F29A2D3C14E}"/>
    <dgm:cxn modelId="{847982F5-F35D-42AB-9E87-D4E409885182}" type="presOf" srcId="{7D3C019E-B8CC-4F3E-B887-CEC2741A52B1}" destId="{A9071197-BE08-433F-9F1E-630F6A998922}" srcOrd="1" destOrd="0" presId="urn:microsoft.com/office/officeart/2005/8/layout/process4"/>
    <dgm:cxn modelId="{06DAE3F5-48D7-4106-9360-E16E6B043706}" srcId="{7D3C019E-B8CC-4F3E-B887-CEC2741A52B1}" destId="{28CDD50E-9761-47F1-8DD6-AC4B6FFCCE5D}" srcOrd="2" destOrd="0" parTransId="{A81B6191-B81E-4EA2-9F57-55265A5DEC88}" sibTransId="{6C8EAB6A-C729-4AAB-B4F4-ED33D2103C4B}"/>
    <dgm:cxn modelId="{940294FC-C658-41DA-8CB5-BFE37C538AF4}" srcId="{7D3C019E-B8CC-4F3E-B887-CEC2741A52B1}" destId="{0B5C562E-8019-42E6-981C-7BA2ED2B5203}" srcOrd="0" destOrd="0" parTransId="{3A3D6CE3-339F-4E24-BAEA-CFFFD3DBF235}" sibTransId="{823A3B80-AE0F-4A77-ACE4-DDEB289424E1}"/>
    <dgm:cxn modelId="{DA5AA1EA-2B2B-4694-B853-1A4EBACE7F37}" type="presParOf" srcId="{1FF9DD9F-6FA2-4A1F-A7F3-955C040A16D9}" destId="{78389486-A01F-4E56-8CB2-B5BCF5A43159}" srcOrd="0" destOrd="0" presId="urn:microsoft.com/office/officeart/2005/8/layout/process4"/>
    <dgm:cxn modelId="{F178D09F-44E5-4181-BE7E-18BA3579860A}" type="presParOf" srcId="{78389486-A01F-4E56-8CB2-B5BCF5A43159}" destId="{21CBCE11-6074-49CF-9A22-79656F2BFE82}" srcOrd="0" destOrd="0" presId="urn:microsoft.com/office/officeart/2005/8/layout/process4"/>
    <dgm:cxn modelId="{53927501-D5CF-4276-9962-9EDBE535DABD}" type="presParOf" srcId="{1FF9DD9F-6FA2-4A1F-A7F3-955C040A16D9}" destId="{8F6432E5-E7AF-4C43-9AA3-76B580D85B37}" srcOrd="1" destOrd="0" presId="urn:microsoft.com/office/officeart/2005/8/layout/process4"/>
    <dgm:cxn modelId="{165D2B48-3153-4186-9A9A-CFB3C87CD446}" type="presParOf" srcId="{1FF9DD9F-6FA2-4A1F-A7F3-955C040A16D9}" destId="{71A99DFD-7914-4CD3-9FB5-F96DC202F279}" srcOrd="2" destOrd="0" presId="urn:microsoft.com/office/officeart/2005/8/layout/process4"/>
    <dgm:cxn modelId="{E02A4723-1115-42A4-B819-34C8411842D9}" type="presParOf" srcId="{71A99DFD-7914-4CD3-9FB5-F96DC202F279}" destId="{E9AB308F-AA4F-42AB-B9FC-B7476FC94C04}" srcOrd="0" destOrd="0" presId="urn:microsoft.com/office/officeart/2005/8/layout/process4"/>
    <dgm:cxn modelId="{5F7D2263-BBAF-42EE-AC7E-93406DD99FC2}" type="presParOf" srcId="{71A99DFD-7914-4CD3-9FB5-F96DC202F279}" destId="{367AA4C3-8A03-44BB-88C9-9445985E045E}" srcOrd="1" destOrd="0" presId="urn:microsoft.com/office/officeart/2005/8/layout/process4"/>
    <dgm:cxn modelId="{D4F3897E-A261-4B6D-B071-0AFA2D1825BD}" type="presParOf" srcId="{71A99DFD-7914-4CD3-9FB5-F96DC202F279}" destId="{CEADAB0E-B949-477C-B411-7CF190CD2C25}" srcOrd="2" destOrd="0" presId="urn:microsoft.com/office/officeart/2005/8/layout/process4"/>
    <dgm:cxn modelId="{341A298C-CF5F-444D-BCE3-1F5B477E9010}" type="presParOf" srcId="{CEADAB0E-B949-477C-B411-7CF190CD2C25}" destId="{EC733848-7961-4DB8-84A9-9D8F2C0CC3A8}" srcOrd="0" destOrd="0" presId="urn:microsoft.com/office/officeart/2005/8/layout/process4"/>
    <dgm:cxn modelId="{305D7434-0D88-4E79-82F6-95A1B0FC99C5}" type="presParOf" srcId="{CEADAB0E-B949-477C-B411-7CF190CD2C25}" destId="{E45CB78C-D494-4A7F-9F33-64B3A181208C}" srcOrd="1" destOrd="0" presId="urn:microsoft.com/office/officeart/2005/8/layout/process4"/>
    <dgm:cxn modelId="{9C199540-2945-4601-BAA6-B2D2D3D92471}" type="presParOf" srcId="{CEADAB0E-B949-477C-B411-7CF190CD2C25}" destId="{D510653D-8748-4783-AE09-141CE91A5BEA}" srcOrd="2" destOrd="0" presId="urn:microsoft.com/office/officeart/2005/8/layout/process4"/>
    <dgm:cxn modelId="{C1F07958-023D-4BDC-B6EA-55C8B536529F}" type="presParOf" srcId="{1FF9DD9F-6FA2-4A1F-A7F3-955C040A16D9}" destId="{5AB4CA80-BBF9-4BE0-AE84-F81CD16CBDCC}" srcOrd="3" destOrd="0" presId="urn:microsoft.com/office/officeart/2005/8/layout/process4"/>
    <dgm:cxn modelId="{FD2EB62B-1FA6-45AB-9AA0-627E25E228B7}" type="presParOf" srcId="{1FF9DD9F-6FA2-4A1F-A7F3-955C040A16D9}" destId="{43195F9C-77D1-46C9-BF9D-52263BFB2217}" srcOrd="4" destOrd="0" presId="urn:microsoft.com/office/officeart/2005/8/layout/process4"/>
    <dgm:cxn modelId="{F99286D3-40F4-4E61-B262-CF97152BAA75}" type="presParOf" srcId="{43195F9C-77D1-46C9-BF9D-52263BFB2217}" destId="{F4F70668-5DB1-4466-BCFE-BB147F0DC851}" srcOrd="0" destOrd="0" presId="urn:microsoft.com/office/officeart/2005/8/layout/process4"/>
    <dgm:cxn modelId="{29126C4A-F46B-4630-891B-BDC6E7C35B39}" type="presParOf" srcId="{43195F9C-77D1-46C9-BF9D-52263BFB2217}" destId="{A9071197-BE08-433F-9F1E-630F6A998922}" srcOrd="1" destOrd="0" presId="urn:microsoft.com/office/officeart/2005/8/layout/process4"/>
    <dgm:cxn modelId="{334E6D7C-F425-4507-BBF8-C181218E8017}" type="presParOf" srcId="{43195F9C-77D1-46C9-BF9D-52263BFB2217}" destId="{EE508CA3-0C86-40BF-A7C1-84DAE4F4C1AC}" srcOrd="2" destOrd="0" presId="urn:microsoft.com/office/officeart/2005/8/layout/process4"/>
    <dgm:cxn modelId="{75BD22DE-A8CD-4067-B7ED-5C87D93EB752}" type="presParOf" srcId="{EE508CA3-0C86-40BF-A7C1-84DAE4F4C1AC}" destId="{41EAE59C-2E32-444C-BA74-E7136E5179E0}" srcOrd="0" destOrd="0" presId="urn:microsoft.com/office/officeart/2005/8/layout/process4"/>
    <dgm:cxn modelId="{5ACCEF6B-FC99-43B2-B13E-F74B1ABD2656}" type="presParOf" srcId="{EE508CA3-0C86-40BF-A7C1-84DAE4F4C1AC}" destId="{DBC0BB56-21CC-4A06-A57B-EDC4DB94D833}" srcOrd="1" destOrd="0" presId="urn:microsoft.com/office/officeart/2005/8/layout/process4"/>
    <dgm:cxn modelId="{EB2FB692-74A0-4CA9-BE11-EE14D0DF3DE4}" type="presParOf" srcId="{EE508CA3-0C86-40BF-A7C1-84DAE4F4C1AC}" destId="{06135044-EDF3-4B42-9114-50BBA4D7B468}" srcOrd="2" destOrd="0" presId="urn:microsoft.com/office/officeart/2005/8/layout/process4"/>
    <dgm:cxn modelId="{C72325C2-76A9-4E27-B105-64293C677C6B}" type="presParOf" srcId="{1FF9DD9F-6FA2-4A1F-A7F3-955C040A16D9}" destId="{95CC2BBD-38DF-44CF-BC6B-86855FE8683D}" srcOrd="5" destOrd="0" presId="urn:microsoft.com/office/officeart/2005/8/layout/process4"/>
    <dgm:cxn modelId="{3E177977-71F7-47B7-945E-B09C5A54E7C2}" type="presParOf" srcId="{1FF9DD9F-6FA2-4A1F-A7F3-955C040A16D9}" destId="{2FA6F1B4-AAFD-4007-926E-BB0B89769A04}" srcOrd="6" destOrd="0" presId="urn:microsoft.com/office/officeart/2005/8/layout/process4"/>
    <dgm:cxn modelId="{FF793D6A-6F74-4857-9F43-8FCB210B4CC5}" type="presParOf" srcId="{2FA6F1B4-AAFD-4007-926E-BB0B89769A04}" destId="{C221CF99-9F5A-49D5-86C7-E3B6D98E76C9}" srcOrd="0" destOrd="0" presId="urn:microsoft.com/office/officeart/2005/8/layout/process4"/>
    <dgm:cxn modelId="{9B0CF7CB-BD59-44F3-9D2B-30722893BBD7}" type="presParOf" srcId="{2FA6F1B4-AAFD-4007-926E-BB0B89769A04}" destId="{A5E8FE4D-3E28-4CF2-8005-4205F90AA87C}" srcOrd="1" destOrd="0" presId="urn:microsoft.com/office/officeart/2005/8/layout/process4"/>
    <dgm:cxn modelId="{8AD1D768-4A09-4DFE-AD9F-CF993FDB2FBF}" type="presParOf" srcId="{2FA6F1B4-AAFD-4007-926E-BB0B89769A04}" destId="{E0864F5F-B62E-4FE5-9610-E62FEC62A53F}" srcOrd="2" destOrd="0" presId="urn:microsoft.com/office/officeart/2005/8/layout/process4"/>
    <dgm:cxn modelId="{7D447AB9-DBA3-44B1-B9A7-857E194D4917}" type="presParOf" srcId="{E0864F5F-B62E-4FE5-9610-E62FEC62A53F}" destId="{27801C9A-714B-494E-BFA9-DC251F33BF7F}" srcOrd="0" destOrd="0" presId="urn:microsoft.com/office/officeart/2005/8/layout/process4"/>
    <dgm:cxn modelId="{B18BBDF8-103A-4E80-82CF-C9410832572A}" type="presParOf" srcId="{E0864F5F-B62E-4FE5-9610-E62FEC62A53F}" destId="{9FA590B0-2F9C-49DB-9781-D20C85BFBD92}" srcOrd="1" destOrd="0" presId="urn:microsoft.com/office/officeart/2005/8/layout/process4"/>
    <dgm:cxn modelId="{C89E4558-0E93-4DC5-A48A-D038BD166C8E}" type="presParOf" srcId="{E0864F5F-B62E-4FE5-9610-E62FEC62A53F}" destId="{D7795E8C-7A7D-48FF-83B9-E23E7B8F8E44}" srcOrd="2" destOrd="0" presId="urn:microsoft.com/office/officeart/2005/8/layout/process4"/>
    <dgm:cxn modelId="{BA001937-EBF5-4EAD-827A-6F22F6A732B5}" type="presParOf" srcId="{E0864F5F-B62E-4FE5-9610-E62FEC62A53F}" destId="{D5D33366-1B1E-42B1-856F-95B866CDF955}" srcOrd="3" destOrd="0" presId="urn:microsoft.com/office/officeart/2005/8/layout/process4"/>
    <dgm:cxn modelId="{6F5229F9-0B51-4DE1-9A8E-1A87CBDD9406}" type="presParOf" srcId="{E0864F5F-B62E-4FE5-9610-E62FEC62A53F}" destId="{86ECEF01-4E09-4920-8371-682E13FA029D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1009F1-BA15-48B8-B9E9-3AB89EE0DC61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37337F53-B322-4679-BFD9-5F0A7E1C76F1}">
      <dgm:prSet phldrT="[Text]" custT="1"/>
      <dgm:spPr>
        <a:solidFill>
          <a:srgbClr val="003C54"/>
        </a:solidFill>
      </dgm:spPr>
      <dgm:t>
        <a:bodyPr/>
        <a:lstStyle/>
        <a:p>
          <a:r>
            <a:rPr lang="en-US" sz="2400" dirty="0">
              <a:latin typeface="Arial Narrow" panose="020B0606020202030204" pitchFamily="34" charset="0"/>
            </a:rPr>
            <a:t>Vision</a:t>
          </a:r>
          <a:endParaRPr lang="en-US" sz="1700" dirty="0">
            <a:latin typeface="Arial Narrow" panose="020B0606020202030204" pitchFamily="34" charset="0"/>
          </a:endParaRPr>
        </a:p>
      </dgm:t>
    </dgm:pt>
    <dgm:pt modelId="{365E33F9-2169-4B93-A417-0C3AD37D3780}" type="parTrans" cxnId="{1E914E71-A1D7-4312-BAE6-7C808929773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41967853-8AB5-40AC-A1B2-87CC06F203FB}" type="sibTrans" cxnId="{1E914E71-A1D7-4312-BAE6-7C808929773C}">
      <dgm:prSet/>
      <dgm:spPr>
        <a:solidFill>
          <a:srgbClr val="003C54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08C2659-733E-4F2C-92A6-B47A4B1FFB5B}">
      <dgm:prSet phldrT="[Text]"/>
      <dgm:spPr>
        <a:solidFill>
          <a:srgbClr val="00658E"/>
        </a:solidFill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Goals &amp; Policies</a:t>
          </a:r>
        </a:p>
      </dgm:t>
    </dgm:pt>
    <dgm:pt modelId="{254B260E-360B-48F3-91E3-D509E3F3DB94}" type="parTrans" cxnId="{22B87C96-B4BC-4481-BFD5-794B17519193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094B439F-DE03-4AE9-9E00-B8AB315F8D8A}" type="sibTrans" cxnId="{22B87C96-B4BC-4481-BFD5-794B17519193}">
      <dgm:prSet/>
      <dgm:spPr>
        <a:solidFill>
          <a:srgbClr val="00658E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A5B39CC4-8C1E-4CBE-B7CF-0FC53B27A73E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Zoning</a:t>
          </a:r>
          <a:endParaRPr lang="en-US" sz="1700" dirty="0">
            <a:latin typeface="Arial Narrow" panose="020B0606020202030204" pitchFamily="34" charset="0"/>
          </a:endParaRPr>
        </a:p>
      </dgm:t>
    </dgm:pt>
    <dgm:pt modelId="{084D6C24-A284-4F7B-984B-5C938F5CC38B}" type="parTrans" cxnId="{5A3B2AC9-04CE-488A-8854-E1FFDB0F698E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D044DEE-1891-458C-9B5E-1A0C1F126D48}" type="sibTrans" cxnId="{5A3B2AC9-04CE-488A-8854-E1FFDB0F698E}">
      <dgm:prSet/>
      <dgm:spPr>
        <a:solidFill>
          <a:srgbClr val="C00000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E1561FB-0FAE-4941-85B6-B652DA5196C2}" type="pres">
      <dgm:prSet presAssocID="{811009F1-BA15-48B8-B9E9-3AB89EE0DC6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E084493-7CBF-40FF-80F1-3F6F5CB263C9}" type="pres">
      <dgm:prSet presAssocID="{37337F53-B322-4679-BFD9-5F0A7E1C76F1}" presName="gear1" presStyleLbl="node1" presStyleIdx="0" presStyleCnt="3">
        <dgm:presLayoutVars>
          <dgm:chMax val="1"/>
          <dgm:bulletEnabled val="1"/>
        </dgm:presLayoutVars>
      </dgm:prSet>
      <dgm:spPr/>
    </dgm:pt>
    <dgm:pt modelId="{AD167004-A76D-4F97-B1CD-D93EC4EDC091}" type="pres">
      <dgm:prSet presAssocID="{37337F53-B322-4679-BFD9-5F0A7E1C76F1}" presName="gear1srcNode" presStyleLbl="node1" presStyleIdx="0" presStyleCnt="3"/>
      <dgm:spPr/>
    </dgm:pt>
    <dgm:pt modelId="{012C506C-D51C-4BB1-872F-75A83023C9B6}" type="pres">
      <dgm:prSet presAssocID="{37337F53-B322-4679-BFD9-5F0A7E1C76F1}" presName="gear1dstNode" presStyleLbl="node1" presStyleIdx="0" presStyleCnt="3"/>
      <dgm:spPr/>
    </dgm:pt>
    <dgm:pt modelId="{D39F105A-0D83-40F3-A242-C032393DA517}" type="pres">
      <dgm:prSet presAssocID="{608C2659-733E-4F2C-92A6-B47A4B1FFB5B}" presName="gear2" presStyleLbl="node1" presStyleIdx="1" presStyleCnt="3">
        <dgm:presLayoutVars>
          <dgm:chMax val="1"/>
          <dgm:bulletEnabled val="1"/>
        </dgm:presLayoutVars>
      </dgm:prSet>
      <dgm:spPr/>
    </dgm:pt>
    <dgm:pt modelId="{6A1A5025-8DFB-4044-886B-A2389AF67385}" type="pres">
      <dgm:prSet presAssocID="{608C2659-733E-4F2C-92A6-B47A4B1FFB5B}" presName="gear2srcNode" presStyleLbl="node1" presStyleIdx="1" presStyleCnt="3"/>
      <dgm:spPr/>
    </dgm:pt>
    <dgm:pt modelId="{FD272539-7975-4463-B86D-42A105507B59}" type="pres">
      <dgm:prSet presAssocID="{608C2659-733E-4F2C-92A6-B47A4B1FFB5B}" presName="gear2dstNode" presStyleLbl="node1" presStyleIdx="1" presStyleCnt="3"/>
      <dgm:spPr/>
    </dgm:pt>
    <dgm:pt modelId="{D30CA25E-DC19-460C-A54F-8DC54E83DAEC}" type="pres">
      <dgm:prSet presAssocID="{A5B39CC4-8C1E-4CBE-B7CF-0FC53B27A73E}" presName="gear3" presStyleLbl="node1" presStyleIdx="2" presStyleCnt="3"/>
      <dgm:spPr/>
    </dgm:pt>
    <dgm:pt modelId="{BBF4DBE6-E5AD-4797-873F-38A5856006B5}" type="pres">
      <dgm:prSet presAssocID="{A5B39CC4-8C1E-4CBE-B7CF-0FC53B27A73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B14656B-4F23-4A4D-9C2A-896CA58DE44C}" type="pres">
      <dgm:prSet presAssocID="{A5B39CC4-8C1E-4CBE-B7CF-0FC53B27A73E}" presName="gear3srcNode" presStyleLbl="node1" presStyleIdx="2" presStyleCnt="3"/>
      <dgm:spPr/>
    </dgm:pt>
    <dgm:pt modelId="{99CC7C24-167B-4927-8F82-51844BA496FB}" type="pres">
      <dgm:prSet presAssocID="{A5B39CC4-8C1E-4CBE-B7CF-0FC53B27A73E}" presName="gear3dstNode" presStyleLbl="node1" presStyleIdx="2" presStyleCnt="3"/>
      <dgm:spPr/>
    </dgm:pt>
    <dgm:pt modelId="{F0C37F02-3698-4826-8E07-3C310B9FD720}" type="pres">
      <dgm:prSet presAssocID="{41967853-8AB5-40AC-A1B2-87CC06F203FB}" presName="connector1" presStyleLbl="sibTrans2D1" presStyleIdx="0" presStyleCnt="3"/>
      <dgm:spPr/>
    </dgm:pt>
    <dgm:pt modelId="{5F60F7BE-37B5-4596-B219-9A815D857E6A}" type="pres">
      <dgm:prSet presAssocID="{094B439F-DE03-4AE9-9E00-B8AB315F8D8A}" presName="connector2" presStyleLbl="sibTrans2D1" presStyleIdx="1" presStyleCnt="3"/>
      <dgm:spPr/>
    </dgm:pt>
    <dgm:pt modelId="{79C2350F-D095-4D1D-ADEC-6C08F177FB54}" type="pres">
      <dgm:prSet presAssocID="{ED044DEE-1891-458C-9B5E-1A0C1F126D48}" presName="connector3" presStyleLbl="sibTrans2D1" presStyleIdx="2" presStyleCnt="3"/>
      <dgm:spPr/>
    </dgm:pt>
  </dgm:ptLst>
  <dgm:cxnLst>
    <dgm:cxn modelId="{3C8E610E-DFCE-4472-AB58-1ED58C8A9BA8}" type="presOf" srcId="{608C2659-733E-4F2C-92A6-B47A4B1FFB5B}" destId="{D39F105A-0D83-40F3-A242-C032393DA517}" srcOrd="0" destOrd="0" presId="urn:microsoft.com/office/officeart/2005/8/layout/gear1"/>
    <dgm:cxn modelId="{884E0712-AF82-45A6-B1A4-D043A987E835}" type="presOf" srcId="{811009F1-BA15-48B8-B9E9-3AB89EE0DC61}" destId="{9E1561FB-0FAE-4941-85B6-B652DA5196C2}" srcOrd="0" destOrd="0" presId="urn:microsoft.com/office/officeart/2005/8/layout/gear1"/>
    <dgm:cxn modelId="{FDA2F515-38A6-4612-BFE6-B025C9352FB3}" type="presOf" srcId="{A5B39CC4-8C1E-4CBE-B7CF-0FC53B27A73E}" destId="{D30CA25E-DC19-460C-A54F-8DC54E83DAEC}" srcOrd="0" destOrd="0" presId="urn:microsoft.com/office/officeart/2005/8/layout/gear1"/>
    <dgm:cxn modelId="{499E2A21-F870-4BD2-8DA5-442818D63338}" type="presOf" srcId="{A5B39CC4-8C1E-4CBE-B7CF-0FC53B27A73E}" destId="{99CC7C24-167B-4927-8F82-51844BA496FB}" srcOrd="3" destOrd="0" presId="urn:microsoft.com/office/officeart/2005/8/layout/gear1"/>
    <dgm:cxn modelId="{A32C6A24-378F-408E-BD20-3634E19C4EDB}" type="presOf" srcId="{37337F53-B322-4679-BFD9-5F0A7E1C76F1}" destId="{AD167004-A76D-4F97-B1CD-D93EC4EDC091}" srcOrd="1" destOrd="0" presId="urn:microsoft.com/office/officeart/2005/8/layout/gear1"/>
    <dgm:cxn modelId="{33CE3E63-94C8-43B8-87ED-9D523586204D}" type="presOf" srcId="{608C2659-733E-4F2C-92A6-B47A4B1FFB5B}" destId="{FD272539-7975-4463-B86D-42A105507B59}" srcOrd="2" destOrd="0" presId="urn:microsoft.com/office/officeart/2005/8/layout/gear1"/>
    <dgm:cxn modelId="{1E914E71-A1D7-4312-BAE6-7C808929773C}" srcId="{811009F1-BA15-48B8-B9E9-3AB89EE0DC61}" destId="{37337F53-B322-4679-BFD9-5F0A7E1C76F1}" srcOrd="0" destOrd="0" parTransId="{365E33F9-2169-4B93-A417-0C3AD37D3780}" sibTransId="{41967853-8AB5-40AC-A1B2-87CC06F203FB}"/>
    <dgm:cxn modelId="{1713F692-24ED-45B6-88F2-4ED1654EC3D1}" type="presOf" srcId="{37337F53-B322-4679-BFD9-5F0A7E1C76F1}" destId="{012C506C-D51C-4BB1-872F-75A83023C9B6}" srcOrd="2" destOrd="0" presId="urn:microsoft.com/office/officeart/2005/8/layout/gear1"/>
    <dgm:cxn modelId="{22B87C96-B4BC-4481-BFD5-794B17519193}" srcId="{811009F1-BA15-48B8-B9E9-3AB89EE0DC61}" destId="{608C2659-733E-4F2C-92A6-B47A4B1FFB5B}" srcOrd="1" destOrd="0" parTransId="{254B260E-360B-48F3-91E3-D509E3F3DB94}" sibTransId="{094B439F-DE03-4AE9-9E00-B8AB315F8D8A}"/>
    <dgm:cxn modelId="{671F24A2-7011-4630-9D98-9873954448D4}" type="presOf" srcId="{608C2659-733E-4F2C-92A6-B47A4B1FFB5B}" destId="{6A1A5025-8DFB-4044-886B-A2389AF67385}" srcOrd="1" destOrd="0" presId="urn:microsoft.com/office/officeart/2005/8/layout/gear1"/>
    <dgm:cxn modelId="{86971CAA-3A8F-408F-B199-BBE8A2ACC2DB}" type="presOf" srcId="{37337F53-B322-4679-BFD9-5F0A7E1C76F1}" destId="{BE084493-7CBF-40FF-80F1-3F6F5CB263C9}" srcOrd="0" destOrd="0" presId="urn:microsoft.com/office/officeart/2005/8/layout/gear1"/>
    <dgm:cxn modelId="{D3AEAFB6-4812-4D69-B4E3-6C984E6F92DE}" type="presOf" srcId="{A5B39CC4-8C1E-4CBE-B7CF-0FC53B27A73E}" destId="{BBF4DBE6-E5AD-4797-873F-38A5856006B5}" srcOrd="1" destOrd="0" presId="urn:microsoft.com/office/officeart/2005/8/layout/gear1"/>
    <dgm:cxn modelId="{5A3B2AC9-04CE-488A-8854-E1FFDB0F698E}" srcId="{811009F1-BA15-48B8-B9E9-3AB89EE0DC61}" destId="{A5B39CC4-8C1E-4CBE-B7CF-0FC53B27A73E}" srcOrd="2" destOrd="0" parTransId="{084D6C24-A284-4F7B-984B-5C938F5CC38B}" sibTransId="{ED044DEE-1891-458C-9B5E-1A0C1F126D48}"/>
    <dgm:cxn modelId="{63FD51CC-E814-49DE-87C7-684A32F51410}" type="presOf" srcId="{094B439F-DE03-4AE9-9E00-B8AB315F8D8A}" destId="{5F60F7BE-37B5-4596-B219-9A815D857E6A}" srcOrd="0" destOrd="0" presId="urn:microsoft.com/office/officeart/2005/8/layout/gear1"/>
    <dgm:cxn modelId="{09706AD4-62C0-4671-B144-F32481185382}" type="presOf" srcId="{41967853-8AB5-40AC-A1B2-87CC06F203FB}" destId="{F0C37F02-3698-4826-8E07-3C310B9FD720}" srcOrd="0" destOrd="0" presId="urn:microsoft.com/office/officeart/2005/8/layout/gear1"/>
    <dgm:cxn modelId="{1C2A8DF4-DA2A-4C34-885E-7D8ACA5CB302}" type="presOf" srcId="{A5B39CC4-8C1E-4CBE-B7CF-0FC53B27A73E}" destId="{2B14656B-4F23-4A4D-9C2A-896CA58DE44C}" srcOrd="2" destOrd="0" presId="urn:microsoft.com/office/officeart/2005/8/layout/gear1"/>
    <dgm:cxn modelId="{F9F779FB-0581-4F4C-A463-40FCB4230B7B}" type="presOf" srcId="{ED044DEE-1891-458C-9B5E-1A0C1F126D48}" destId="{79C2350F-D095-4D1D-ADEC-6C08F177FB54}" srcOrd="0" destOrd="0" presId="urn:microsoft.com/office/officeart/2005/8/layout/gear1"/>
    <dgm:cxn modelId="{3AF6469C-4791-4B3F-9CBF-FD91B4B5C45C}" type="presParOf" srcId="{9E1561FB-0FAE-4941-85B6-B652DA5196C2}" destId="{BE084493-7CBF-40FF-80F1-3F6F5CB263C9}" srcOrd="0" destOrd="0" presId="urn:microsoft.com/office/officeart/2005/8/layout/gear1"/>
    <dgm:cxn modelId="{EF7A0FE9-2BF1-4BC9-9BCE-0D4EC263B829}" type="presParOf" srcId="{9E1561FB-0FAE-4941-85B6-B652DA5196C2}" destId="{AD167004-A76D-4F97-B1CD-D93EC4EDC091}" srcOrd="1" destOrd="0" presId="urn:microsoft.com/office/officeart/2005/8/layout/gear1"/>
    <dgm:cxn modelId="{35593BA8-26A7-4FD7-90C4-D400F3AD0284}" type="presParOf" srcId="{9E1561FB-0FAE-4941-85B6-B652DA5196C2}" destId="{012C506C-D51C-4BB1-872F-75A83023C9B6}" srcOrd="2" destOrd="0" presId="urn:microsoft.com/office/officeart/2005/8/layout/gear1"/>
    <dgm:cxn modelId="{FA996E01-8E6D-493D-B78D-0BB6064C119F}" type="presParOf" srcId="{9E1561FB-0FAE-4941-85B6-B652DA5196C2}" destId="{D39F105A-0D83-40F3-A242-C032393DA517}" srcOrd="3" destOrd="0" presId="urn:microsoft.com/office/officeart/2005/8/layout/gear1"/>
    <dgm:cxn modelId="{06CF3370-B3B3-4C12-BC8F-A6E79D904073}" type="presParOf" srcId="{9E1561FB-0FAE-4941-85B6-B652DA5196C2}" destId="{6A1A5025-8DFB-4044-886B-A2389AF67385}" srcOrd="4" destOrd="0" presId="urn:microsoft.com/office/officeart/2005/8/layout/gear1"/>
    <dgm:cxn modelId="{E1F83E77-05E2-4ED2-B2AB-B0896E457A77}" type="presParOf" srcId="{9E1561FB-0FAE-4941-85B6-B652DA5196C2}" destId="{FD272539-7975-4463-B86D-42A105507B59}" srcOrd="5" destOrd="0" presId="urn:microsoft.com/office/officeart/2005/8/layout/gear1"/>
    <dgm:cxn modelId="{87E814B0-FD18-44D5-8284-26E6568A2927}" type="presParOf" srcId="{9E1561FB-0FAE-4941-85B6-B652DA5196C2}" destId="{D30CA25E-DC19-460C-A54F-8DC54E83DAEC}" srcOrd="6" destOrd="0" presId="urn:microsoft.com/office/officeart/2005/8/layout/gear1"/>
    <dgm:cxn modelId="{5D7CFEC1-12AB-4218-9A88-E51A6C50C8C1}" type="presParOf" srcId="{9E1561FB-0FAE-4941-85B6-B652DA5196C2}" destId="{BBF4DBE6-E5AD-4797-873F-38A5856006B5}" srcOrd="7" destOrd="0" presId="urn:microsoft.com/office/officeart/2005/8/layout/gear1"/>
    <dgm:cxn modelId="{29425FF8-0A4D-446C-AC4C-5D4D3815C4FF}" type="presParOf" srcId="{9E1561FB-0FAE-4941-85B6-B652DA5196C2}" destId="{2B14656B-4F23-4A4D-9C2A-896CA58DE44C}" srcOrd="8" destOrd="0" presId="urn:microsoft.com/office/officeart/2005/8/layout/gear1"/>
    <dgm:cxn modelId="{6FE1A541-94B6-458A-969E-D10E94C28FCC}" type="presParOf" srcId="{9E1561FB-0FAE-4941-85B6-B652DA5196C2}" destId="{99CC7C24-167B-4927-8F82-51844BA496FB}" srcOrd="9" destOrd="0" presId="urn:microsoft.com/office/officeart/2005/8/layout/gear1"/>
    <dgm:cxn modelId="{AE62964E-EC47-4406-88C0-30488784D47B}" type="presParOf" srcId="{9E1561FB-0FAE-4941-85B6-B652DA5196C2}" destId="{F0C37F02-3698-4826-8E07-3C310B9FD720}" srcOrd="10" destOrd="0" presId="urn:microsoft.com/office/officeart/2005/8/layout/gear1"/>
    <dgm:cxn modelId="{2750EF5E-09BC-40A7-8E76-A8D3E283A2AA}" type="presParOf" srcId="{9E1561FB-0FAE-4941-85B6-B652DA5196C2}" destId="{5F60F7BE-37B5-4596-B219-9A815D857E6A}" srcOrd="11" destOrd="0" presId="urn:microsoft.com/office/officeart/2005/8/layout/gear1"/>
    <dgm:cxn modelId="{55DF1A9D-7193-4234-9DAE-C0CE8C5A831A}" type="presParOf" srcId="{9E1561FB-0FAE-4941-85B6-B652DA5196C2}" destId="{79C2350F-D095-4D1D-ADEC-6C08F177FB5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1009F1-BA15-48B8-B9E9-3AB89EE0DC61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37337F53-B322-4679-BFD9-5F0A7E1C76F1}">
      <dgm:prSet phldrT="[Text]" custT="1"/>
      <dgm:spPr>
        <a:solidFill>
          <a:srgbClr val="003C54"/>
        </a:solidFill>
      </dgm:spPr>
      <dgm:t>
        <a:bodyPr/>
        <a:lstStyle/>
        <a:p>
          <a:r>
            <a:rPr lang="en-US" sz="2400" dirty="0">
              <a:latin typeface="Arial Narrow" panose="020B0606020202030204" pitchFamily="34" charset="0"/>
            </a:rPr>
            <a:t>Vision</a:t>
          </a:r>
          <a:endParaRPr lang="en-US" sz="1700" dirty="0">
            <a:latin typeface="Arial Narrow" panose="020B0606020202030204" pitchFamily="34" charset="0"/>
          </a:endParaRPr>
        </a:p>
      </dgm:t>
    </dgm:pt>
    <dgm:pt modelId="{365E33F9-2169-4B93-A417-0C3AD37D3780}" type="parTrans" cxnId="{1E914E71-A1D7-4312-BAE6-7C808929773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41967853-8AB5-40AC-A1B2-87CC06F203FB}" type="sibTrans" cxnId="{1E914E71-A1D7-4312-BAE6-7C808929773C}">
      <dgm:prSet/>
      <dgm:spPr>
        <a:solidFill>
          <a:srgbClr val="003C54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08C2659-733E-4F2C-92A6-B47A4B1FFB5B}">
      <dgm:prSet phldrT="[Text]"/>
      <dgm:spPr>
        <a:solidFill>
          <a:srgbClr val="00658E"/>
        </a:solidFill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Goals &amp; Policies</a:t>
          </a:r>
        </a:p>
      </dgm:t>
    </dgm:pt>
    <dgm:pt modelId="{254B260E-360B-48F3-91E3-D509E3F3DB94}" type="parTrans" cxnId="{22B87C96-B4BC-4481-BFD5-794B17519193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094B439F-DE03-4AE9-9E00-B8AB315F8D8A}" type="sibTrans" cxnId="{22B87C96-B4BC-4481-BFD5-794B17519193}">
      <dgm:prSet/>
      <dgm:spPr>
        <a:solidFill>
          <a:srgbClr val="00658E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A5B39CC4-8C1E-4CBE-B7CF-0FC53B27A73E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Zoning</a:t>
          </a:r>
          <a:endParaRPr lang="en-US" sz="1700" dirty="0">
            <a:latin typeface="Arial Narrow" panose="020B0606020202030204" pitchFamily="34" charset="0"/>
          </a:endParaRPr>
        </a:p>
      </dgm:t>
    </dgm:pt>
    <dgm:pt modelId="{084D6C24-A284-4F7B-984B-5C938F5CC38B}" type="parTrans" cxnId="{5A3B2AC9-04CE-488A-8854-E1FFDB0F698E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D044DEE-1891-458C-9B5E-1A0C1F126D48}" type="sibTrans" cxnId="{5A3B2AC9-04CE-488A-8854-E1FFDB0F698E}">
      <dgm:prSet/>
      <dgm:spPr>
        <a:solidFill>
          <a:srgbClr val="C00000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E1561FB-0FAE-4941-85B6-B652DA5196C2}" type="pres">
      <dgm:prSet presAssocID="{811009F1-BA15-48B8-B9E9-3AB89EE0DC6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E084493-7CBF-40FF-80F1-3F6F5CB263C9}" type="pres">
      <dgm:prSet presAssocID="{37337F53-B322-4679-BFD9-5F0A7E1C76F1}" presName="gear1" presStyleLbl="node1" presStyleIdx="0" presStyleCnt="3">
        <dgm:presLayoutVars>
          <dgm:chMax val="1"/>
          <dgm:bulletEnabled val="1"/>
        </dgm:presLayoutVars>
      </dgm:prSet>
      <dgm:spPr/>
    </dgm:pt>
    <dgm:pt modelId="{AD167004-A76D-4F97-B1CD-D93EC4EDC091}" type="pres">
      <dgm:prSet presAssocID="{37337F53-B322-4679-BFD9-5F0A7E1C76F1}" presName="gear1srcNode" presStyleLbl="node1" presStyleIdx="0" presStyleCnt="3"/>
      <dgm:spPr/>
    </dgm:pt>
    <dgm:pt modelId="{012C506C-D51C-4BB1-872F-75A83023C9B6}" type="pres">
      <dgm:prSet presAssocID="{37337F53-B322-4679-BFD9-5F0A7E1C76F1}" presName="gear1dstNode" presStyleLbl="node1" presStyleIdx="0" presStyleCnt="3"/>
      <dgm:spPr/>
    </dgm:pt>
    <dgm:pt modelId="{D39F105A-0D83-40F3-A242-C032393DA517}" type="pres">
      <dgm:prSet presAssocID="{608C2659-733E-4F2C-92A6-B47A4B1FFB5B}" presName="gear2" presStyleLbl="node1" presStyleIdx="1" presStyleCnt="3">
        <dgm:presLayoutVars>
          <dgm:chMax val="1"/>
          <dgm:bulletEnabled val="1"/>
        </dgm:presLayoutVars>
      </dgm:prSet>
      <dgm:spPr/>
    </dgm:pt>
    <dgm:pt modelId="{6A1A5025-8DFB-4044-886B-A2389AF67385}" type="pres">
      <dgm:prSet presAssocID="{608C2659-733E-4F2C-92A6-B47A4B1FFB5B}" presName="gear2srcNode" presStyleLbl="node1" presStyleIdx="1" presStyleCnt="3"/>
      <dgm:spPr/>
    </dgm:pt>
    <dgm:pt modelId="{FD272539-7975-4463-B86D-42A105507B59}" type="pres">
      <dgm:prSet presAssocID="{608C2659-733E-4F2C-92A6-B47A4B1FFB5B}" presName="gear2dstNode" presStyleLbl="node1" presStyleIdx="1" presStyleCnt="3"/>
      <dgm:spPr/>
    </dgm:pt>
    <dgm:pt modelId="{D30CA25E-DC19-460C-A54F-8DC54E83DAEC}" type="pres">
      <dgm:prSet presAssocID="{A5B39CC4-8C1E-4CBE-B7CF-0FC53B27A73E}" presName="gear3" presStyleLbl="node1" presStyleIdx="2" presStyleCnt="3"/>
      <dgm:spPr/>
    </dgm:pt>
    <dgm:pt modelId="{BBF4DBE6-E5AD-4797-873F-38A5856006B5}" type="pres">
      <dgm:prSet presAssocID="{A5B39CC4-8C1E-4CBE-B7CF-0FC53B27A73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B14656B-4F23-4A4D-9C2A-896CA58DE44C}" type="pres">
      <dgm:prSet presAssocID="{A5B39CC4-8C1E-4CBE-B7CF-0FC53B27A73E}" presName="gear3srcNode" presStyleLbl="node1" presStyleIdx="2" presStyleCnt="3"/>
      <dgm:spPr/>
    </dgm:pt>
    <dgm:pt modelId="{99CC7C24-167B-4927-8F82-51844BA496FB}" type="pres">
      <dgm:prSet presAssocID="{A5B39CC4-8C1E-4CBE-B7CF-0FC53B27A73E}" presName="gear3dstNode" presStyleLbl="node1" presStyleIdx="2" presStyleCnt="3"/>
      <dgm:spPr/>
    </dgm:pt>
    <dgm:pt modelId="{F0C37F02-3698-4826-8E07-3C310B9FD720}" type="pres">
      <dgm:prSet presAssocID="{41967853-8AB5-40AC-A1B2-87CC06F203FB}" presName="connector1" presStyleLbl="sibTrans2D1" presStyleIdx="0" presStyleCnt="3"/>
      <dgm:spPr/>
    </dgm:pt>
    <dgm:pt modelId="{5F60F7BE-37B5-4596-B219-9A815D857E6A}" type="pres">
      <dgm:prSet presAssocID="{094B439F-DE03-4AE9-9E00-B8AB315F8D8A}" presName="connector2" presStyleLbl="sibTrans2D1" presStyleIdx="1" presStyleCnt="3"/>
      <dgm:spPr/>
    </dgm:pt>
    <dgm:pt modelId="{79C2350F-D095-4D1D-ADEC-6C08F177FB54}" type="pres">
      <dgm:prSet presAssocID="{ED044DEE-1891-458C-9B5E-1A0C1F126D48}" presName="connector3" presStyleLbl="sibTrans2D1" presStyleIdx="2" presStyleCnt="3"/>
      <dgm:spPr/>
    </dgm:pt>
  </dgm:ptLst>
  <dgm:cxnLst>
    <dgm:cxn modelId="{3C8E610E-DFCE-4472-AB58-1ED58C8A9BA8}" type="presOf" srcId="{608C2659-733E-4F2C-92A6-B47A4B1FFB5B}" destId="{D39F105A-0D83-40F3-A242-C032393DA517}" srcOrd="0" destOrd="0" presId="urn:microsoft.com/office/officeart/2005/8/layout/gear1"/>
    <dgm:cxn modelId="{884E0712-AF82-45A6-B1A4-D043A987E835}" type="presOf" srcId="{811009F1-BA15-48B8-B9E9-3AB89EE0DC61}" destId="{9E1561FB-0FAE-4941-85B6-B652DA5196C2}" srcOrd="0" destOrd="0" presId="urn:microsoft.com/office/officeart/2005/8/layout/gear1"/>
    <dgm:cxn modelId="{FDA2F515-38A6-4612-BFE6-B025C9352FB3}" type="presOf" srcId="{A5B39CC4-8C1E-4CBE-B7CF-0FC53B27A73E}" destId="{D30CA25E-DC19-460C-A54F-8DC54E83DAEC}" srcOrd="0" destOrd="0" presId="urn:microsoft.com/office/officeart/2005/8/layout/gear1"/>
    <dgm:cxn modelId="{499E2A21-F870-4BD2-8DA5-442818D63338}" type="presOf" srcId="{A5B39CC4-8C1E-4CBE-B7CF-0FC53B27A73E}" destId="{99CC7C24-167B-4927-8F82-51844BA496FB}" srcOrd="3" destOrd="0" presId="urn:microsoft.com/office/officeart/2005/8/layout/gear1"/>
    <dgm:cxn modelId="{A32C6A24-378F-408E-BD20-3634E19C4EDB}" type="presOf" srcId="{37337F53-B322-4679-BFD9-5F0A7E1C76F1}" destId="{AD167004-A76D-4F97-B1CD-D93EC4EDC091}" srcOrd="1" destOrd="0" presId="urn:microsoft.com/office/officeart/2005/8/layout/gear1"/>
    <dgm:cxn modelId="{33CE3E63-94C8-43B8-87ED-9D523586204D}" type="presOf" srcId="{608C2659-733E-4F2C-92A6-B47A4B1FFB5B}" destId="{FD272539-7975-4463-B86D-42A105507B59}" srcOrd="2" destOrd="0" presId="urn:microsoft.com/office/officeart/2005/8/layout/gear1"/>
    <dgm:cxn modelId="{1E914E71-A1D7-4312-BAE6-7C808929773C}" srcId="{811009F1-BA15-48B8-B9E9-3AB89EE0DC61}" destId="{37337F53-B322-4679-BFD9-5F0A7E1C76F1}" srcOrd="0" destOrd="0" parTransId="{365E33F9-2169-4B93-A417-0C3AD37D3780}" sibTransId="{41967853-8AB5-40AC-A1B2-87CC06F203FB}"/>
    <dgm:cxn modelId="{1713F692-24ED-45B6-88F2-4ED1654EC3D1}" type="presOf" srcId="{37337F53-B322-4679-BFD9-5F0A7E1C76F1}" destId="{012C506C-D51C-4BB1-872F-75A83023C9B6}" srcOrd="2" destOrd="0" presId="urn:microsoft.com/office/officeart/2005/8/layout/gear1"/>
    <dgm:cxn modelId="{22B87C96-B4BC-4481-BFD5-794B17519193}" srcId="{811009F1-BA15-48B8-B9E9-3AB89EE0DC61}" destId="{608C2659-733E-4F2C-92A6-B47A4B1FFB5B}" srcOrd="1" destOrd="0" parTransId="{254B260E-360B-48F3-91E3-D509E3F3DB94}" sibTransId="{094B439F-DE03-4AE9-9E00-B8AB315F8D8A}"/>
    <dgm:cxn modelId="{671F24A2-7011-4630-9D98-9873954448D4}" type="presOf" srcId="{608C2659-733E-4F2C-92A6-B47A4B1FFB5B}" destId="{6A1A5025-8DFB-4044-886B-A2389AF67385}" srcOrd="1" destOrd="0" presId="urn:microsoft.com/office/officeart/2005/8/layout/gear1"/>
    <dgm:cxn modelId="{86971CAA-3A8F-408F-B199-BBE8A2ACC2DB}" type="presOf" srcId="{37337F53-B322-4679-BFD9-5F0A7E1C76F1}" destId="{BE084493-7CBF-40FF-80F1-3F6F5CB263C9}" srcOrd="0" destOrd="0" presId="urn:microsoft.com/office/officeart/2005/8/layout/gear1"/>
    <dgm:cxn modelId="{D3AEAFB6-4812-4D69-B4E3-6C984E6F92DE}" type="presOf" srcId="{A5B39CC4-8C1E-4CBE-B7CF-0FC53B27A73E}" destId="{BBF4DBE6-E5AD-4797-873F-38A5856006B5}" srcOrd="1" destOrd="0" presId="urn:microsoft.com/office/officeart/2005/8/layout/gear1"/>
    <dgm:cxn modelId="{5A3B2AC9-04CE-488A-8854-E1FFDB0F698E}" srcId="{811009F1-BA15-48B8-B9E9-3AB89EE0DC61}" destId="{A5B39CC4-8C1E-4CBE-B7CF-0FC53B27A73E}" srcOrd="2" destOrd="0" parTransId="{084D6C24-A284-4F7B-984B-5C938F5CC38B}" sibTransId="{ED044DEE-1891-458C-9B5E-1A0C1F126D48}"/>
    <dgm:cxn modelId="{63FD51CC-E814-49DE-87C7-684A32F51410}" type="presOf" srcId="{094B439F-DE03-4AE9-9E00-B8AB315F8D8A}" destId="{5F60F7BE-37B5-4596-B219-9A815D857E6A}" srcOrd="0" destOrd="0" presId="urn:microsoft.com/office/officeart/2005/8/layout/gear1"/>
    <dgm:cxn modelId="{09706AD4-62C0-4671-B144-F32481185382}" type="presOf" srcId="{41967853-8AB5-40AC-A1B2-87CC06F203FB}" destId="{F0C37F02-3698-4826-8E07-3C310B9FD720}" srcOrd="0" destOrd="0" presId="urn:microsoft.com/office/officeart/2005/8/layout/gear1"/>
    <dgm:cxn modelId="{1C2A8DF4-DA2A-4C34-885E-7D8ACA5CB302}" type="presOf" srcId="{A5B39CC4-8C1E-4CBE-B7CF-0FC53B27A73E}" destId="{2B14656B-4F23-4A4D-9C2A-896CA58DE44C}" srcOrd="2" destOrd="0" presId="urn:microsoft.com/office/officeart/2005/8/layout/gear1"/>
    <dgm:cxn modelId="{F9F779FB-0581-4F4C-A463-40FCB4230B7B}" type="presOf" srcId="{ED044DEE-1891-458C-9B5E-1A0C1F126D48}" destId="{79C2350F-D095-4D1D-ADEC-6C08F177FB54}" srcOrd="0" destOrd="0" presId="urn:microsoft.com/office/officeart/2005/8/layout/gear1"/>
    <dgm:cxn modelId="{3AF6469C-4791-4B3F-9CBF-FD91B4B5C45C}" type="presParOf" srcId="{9E1561FB-0FAE-4941-85B6-B652DA5196C2}" destId="{BE084493-7CBF-40FF-80F1-3F6F5CB263C9}" srcOrd="0" destOrd="0" presId="urn:microsoft.com/office/officeart/2005/8/layout/gear1"/>
    <dgm:cxn modelId="{EF7A0FE9-2BF1-4BC9-9BCE-0D4EC263B829}" type="presParOf" srcId="{9E1561FB-0FAE-4941-85B6-B652DA5196C2}" destId="{AD167004-A76D-4F97-B1CD-D93EC4EDC091}" srcOrd="1" destOrd="0" presId="urn:microsoft.com/office/officeart/2005/8/layout/gear1"/>
    <dgm:cxn modelId="{35593BA8-26A7-4FD7-90C4-D400F3AD0284}" type="presParOf" srcId="{9E1561FB-0FAE-4941-85B6-B652DA5196C2}" destId="{012C506C-D51C-4BB1-872F-75A83023C9B6}" srcOrd="2" destOrd="0" presId="urn:microsoft.com/office/officeart/2005/8/layout/gear1"/>
    <dgm:cxn modelId="{FA996E01-8E6D-493D-B78D-0BB6064C119F}" type="presParOf" srcId="{9E1561FB-0FAE-4941-85B6-B652DA5196C2}" destId="{D39F105A-0D83-40F3-A242-C032393DA517}" srcOrd="3" destOrd="0" presId="urn:microsoft.com/office/officeart/2005/8/layout/gear1"/>
    <dgm:cxn modelId="{06CF3370-B3B3-4C12-BC8F-A6E79D904073}" type="presParOf" srcId="{9E1561FB-0FAE-4941-85B6-B652DA5196C2}" destId="{6A1A5025-8DFB-4044-886B-A2389AF67385}" srcOrd="4" destOrd="0" presId="urn:microsoft.com/office/officeart/2005/8/layout/gear1"/>
    <dgm:cxn modelId="{E1F83E77-05E2-4ED2-B2AB-B0896E457A77}" type="presParOf" srcId="{9E1561FB-0FAE-4941-85B6-B652DA5196C2}" destId="{FD272539-7975-4463-B86D-42A105507B59}" srcOrd="5" destOrd="0" presId="urn:microsoft.com/office/officeart/2005/8/layout/gear1"/>
    <dgm:cxn modelId="{87E814B0-FD18-44D5-8284-26E6568A2927}" type="presParOf" srcId="{9E1561FB-0FAE-4941-85B6-B652DA5196C2}" destId="{D30CA25E-DC19-460C-A54F-8DC54E83DAEC}" srcOrd="6" destOrd="0" presId="urn:microsoft.com/office/officeart/2005/8/layout/gear1"/>
    <dgm:cxn modelId="{5D7CFEC1-12AB-4218-9A88-E51A6C50C8C1}" type="presParOf" srcId="{9E1561FB-0FAE-4941-85B6-B652DA5196C2}" destId="{BBF4DBE6-E5AD-4797-873F-38A5856006B5}" srcOrd="7" destOrd="0" presId="urn:microsoft.com/office/officeart/2005/8/layout/gear1"/>
    <dgm:cxn modelId="{29425FF8-0A4D-446C-AC4C-5D4D3815C4FF}" type="presParOf" srcId="{9E1561FB-0FAE-4941-85B6-B652DA5196C2}" destId="{2B14656B-4F23-4A4D-9C2A-896CA58DE44C}" srcOrd="8" destOrd="0" presId="urn:microsoft.com/office/officeart/2005/8/layout/gear1"/>
    <dgm:cxn modelId="{6FE1A541-94B6-458A-969E-D10E94C28FCC}" type="presParOf" srcId="{9E1561FB-0FAE-4941-85B6-B652DA5196C2}" destId="{99CC7C24-167B-4927-8F82-51844BA496FB}" srcOrd="9" destOrd="0" presId="urn:microsoft.com/office/officeart/2005/8/layout/gear1"/>
    <dgm:cxn modelId="{AE62964E-EC47-4406-88C0-30488784D47B}" type="presParOf" srcId="{9E1561FB-0FAE-4941-85B6-B652DA5196C2}" destId="{F0C37F02-3698-4826-8E07-3C310B9FD720}" srcOrd="10" destOrd="0" presId="urn:microsoft.com/office/officeart/2005/8/layout/gear1"/>
    <dgm:cxn modelId="{2750EF5E-09BC-40A7-8E76-A8D3E283A2AA}" type="presParOf" srcId="{9E1561FB-0FAE-4941-85B6-B652DA5196C2}" destId="{5F60F7BE-37B5-4596-B219-9A815D857E6A}" srcOrd="11" destOrd="0" presId="urn:microsoft.com/office/officeart/2005/8/layout/gear1"/>
    <dgm:cxn modelId="{55DF1A9D-7193-4234-9DAE-C0CE8C5A831A}" type="presParOf" srcId="{9E1561FB-0FAE-4941-85B6-B652DA5196C2}" destId="{79C2350F-D095-4D1D-ADEC-6C08F177FB5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2BB892-40E4-4E06-B8E2-8BD2390530A4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DA317D-1848-47BE-B997-2DC073B39E47}">
      <dgm:prSet phldrT="[Text]" custT="1"/>
      <dgm:spPr>
        <a:solidFill>
          <a:srgbClr val="600060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Overlay Zones</a:t>
          </a:r>
        </a:p>
      </dgm:t>
    </dgm:pt>
    <dgm:pt modelId="{1E95DBA2-F535-4CB8-A1EF-20A30C52D532}" type="parTrans" cxnId="{04A4441E-B7B6-41F0-8020-A26824BAB59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4A9A2332-F4DD-4D00-9663-541D01D5DC18}" type="sibTrans" cxnId="{04A4441E-B7B6-41F0-8020-A26824BAB59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EB5C38AD-D29E-4DA6-95A0-3BAA9A439F07}">
      <dgm:prSet phldrT="[Text]" custT="1"/>
      <dgm:spPr>
        <a:solidFill>
          <a:schemeClr val="bg1">
            <a:alpha val="90000"/>
          </a:schemeClr>
        </a:solidFill>
        <a:ln>
          <a:solidFill>
            <a:srgbClr val="600060"/>
          </a:solidFill>
        </a:ln>
      </dgm:spPr>
      <dgm:t>
        <a:bodyPr anchor="ctr"/>
        <a:lstStyle/>
        <a:p>
          <a:r>
            <a:rPr lang="en-US" sz="2000" dirty="0">
              <a:solidFill>
                <a:schemeClr val="tx1"/>
              </a:solidFill>
              <a:latin typeface="Arial Narrow" panose="020B0606020202030204" pitchFamily="34" charset="0"/>
            </a:rPr>
            <a:t>Character, Historic, View Protections</a:t>
          </a:r>
        </a:p>
      </dgm:t>
    </dgm:pt>
    <dgm:pt modelId="{C8EDB251-C1C1-4CA8-94C3-2B3EFF64ED49}" type="parTrans" cxnId="{6BB3C2C0-C071-4034-95AE-AD7825623B57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1FB5ACC9-01E9-4B72-819F-5A2862E48B17}" type="sibTrans" cxnId="{6BB3C2C0-C071-4034-95AE-AD7825623B57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CDFD8ED2-4C7A-4A5B-97D1-772F738105A3}">
      <dgm:prSet phldrT="[Text]" custT="1"/>
      <dgm:spPr>
        <a:solidFill>
          <a:srgbClr val="610000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Context</a:t>
          </a:r>
          <a:endParaRPr lang="en-US" sz="2400" dirty="0">
            <a:latin typeface="Arial Narrow" panose="020B0606020202030204" pitchFamily="34" charset="0"/>
          </a:endParaRPr>
        </a:p>
      </dgm:t>
    </dgm:pt>
    <dgm:pt modelId="{AAB11BD2-46C8-4FD4-A88D-C69E52F89DDA}" type="parTrans" cxnId="{0401382E-E9C2-4FE0-AE02-EA31804CD935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E9D8CB72-2DBB-4D29-864A-C80D8F41D213}" type="sibTrans" cxnId="{0401382E-E9C2-4FE0-AE02-EA31804CD935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7D1511D7-23E6-45B1-9CA5-CF7BC22223A2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Incentives</a:t>
          </a:r>
        </a:p>
      </dgm:t>
    </dgm:pt>
    <dgm:pt modelId="{1543C3F7-E0BA-4B2F-9709-055F2F52C4F2}" type="parTrans" cxnId="{823AC4C4-C71E-4F45-9151-04C408ABB164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424276BC-51A8-46FA-ACAC-FEB78C389EAB}" type="sibTrans" cxnId="{823AC4C4-C71E-4F45-9151-04C408ABB164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D6DC28A7-0230-48DD-A01B-11F4A351D1EA}">
      <dgm:prSet phldrT="[Text]" custT="1"/>
      <dgm:spPr>
        <a:solidFill>
          <a:srgbClr val="2E9191"/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Zoning</a:t>
          </a:r>
          <a:endParaRPr lang="en-US" sz="2400" dirty="0">
            <a:latin typeface="Arial Narrow" panose="020B0606020202030204" pitchFamily="34" charset="0"/>
          </a:endParaRPr>
        </a:p>
      </dgm:t>
    </dgm:pt>
    <dgm:pt modelId="{134015DF-B5CB-4CF4-AFDA-1503184BA22F}" type="parTrans" cxnId="{D692F9EC-2495-40A1-9A86-A3DE8F1B3E1A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00FE6564-41C9-4D93-A0E7-BE6EBD1D678D}" type="sibTrans" cxnId="{D692F9EC-2495-40A1-9A86-A3DE8F1B3E1A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70C1C70D-2C97-4B86-8C20-238BC3838622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Residential</a:t>
          </a:r>
        </a:p>
      </dgm:t>
    </dgm:pt>
    <dgm:pt modelId="{03EDE429-B55C-4026-B873-4BBDE6D89B4A}" type="parTrans" cxnId="{D0EB94FB-6F0E-4EEA-9180-AC84E37DCF5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F6009A5D-E555-4292-A02E-55CCA50C010F}" type="sibTrans" cxnId="{D0EB94FB-6F0E-4EEA-9180-AC84E37DCF5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F1A6BD54-E23F-4F79-9A5E-9E0F5127A661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Mixed-use</a:t>
          </a:r>
        </a:p>
      </dgm:t>
    </dgm:pt>
    <dgm:pt modelId="{938FBFE1-4E62-4DB1-B6D0-299E9BB1A213}" type="parTrans" cxnId="{3A56F3A3-88D1-4476-B54F-EFE7A29DB24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6B7E4012-4EEF-4B5B-BFBB-55726ABB706C}" type="sibTrans" cxnId="{3A56F3A3-88D1-4476-B54F-EFE7A29DB24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3E527AD4-2B94-4AF7-8AB0-FB4DA6111FFC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Non-residential</a:t>
          </a:r>
        </a:p>
      </dgm:t>
    </dgm:pt>
    <dgm:pt modelId="{A489F857-A0C2-41A3-BBF5-B546E259A695}" type="parTrans" cxnId="{C3C5307B-9EA8-44A8-A44B-606FA8D47C4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5FB0EB63-6A41-4979-913F-E9C8DBF69808}" type="sibTrans" cxnId="{C3C5307B-9EA8-44A8-A44B-606FA8D47C4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227F7F1C-9691-4B41-82ED-678200B2563C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Edge buffers</a:t>
          </a:r>
        </a:p>
      </dgm:t>
    </dgm:pt>
    <dgm:pt modelId="{AE941BE7-846A-4EFB-AE46-DEEF448B0EBC}" type="parTrans" cxnId="{DBE6D7E5-04DD-4942-A61D-988FF5FF92BE}">
      <dgm:prSet/>
      <dgm:spPr/>
      <dgm:t>
        <a:bodyPr/>
        <a:lstStyle/>
        <a:p>
          <a:endParaRPr lang="en-US" sz="1600"/>
        </a:p>
      </dgm:t>
    </dgm:pt>
    <dgm:pt modelId="{63FC01DD-2C05-4426-B39B-022CF827287E}" type="sibTrans" cxnId="{DBE6D7E5-04DD-4942-A61D-988FF5FF92BE}">
      <dgm:prSet/>
      <dgm:spPr/>
      <dgm:t>
        <a:bodyPr/>
        <a:lstStyle/>
        <a:p>
          <a:endParaRPr lang="en-US" sz="1600"/>
        </a:p>
      </dgm:t>
    </dgm:pt>
    <dgm:pt modelId="{B4447DED-F327-4632-8597-2B9BFA4D9138}">
      <dgm:prSet phldrT="[Text]" custT="1"/>
      <dgm:spPr>
        <a:solidFill>
          <a:srgbClr val="F05E01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Centers &amp;  Corridors</a:t>
          </a:r>
          <a:endParaRPr lang="en-US" sz="3200" dirty="0"/>
        </a:p>
      </dgm:t>
    </dgm:pt>
    <dgm:pt modelId="{0C56AE30-93B3-4DCF-BCBB-2652DFC20717}" type="parTrans" cxnId="{5D30CC9D-8963-4A0E-AEBF-33E5719E0213}">
      <dgm:prSet/>
      <dgm:spPr/>
      <dgm:t>
        <a:bodyPr/>
        <a:lstStyle/>
        <a:p>
          <a:endParaRPr lang="en-US" sz="1600"/>
        </a:p>
      </dgm:t>
    </dgm:pt>
    <dgm:pt modelId="{4CFB5B5D-5C39-487D-8C07-E407507C1A4B}" type="sibTrans" cxnId="{5D30CC9D-8963-4A0E-AEBF-33E5719E0213}">
      <dgm:prSet/>
      <dgm:spPr/>
      <dgm:t>
        <a:bodyPr/>
        <a:lstStyle/>
        <a:p>
          <a:endParaRPr lang="en-US" sz="1600"/>
        </a:p>
      </dgm:t>
    </dgm:pt>
    <dgm:pt modelId="{4030E1D8-00AF-4640-B09D-B16CDA847E67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Small-area &amp; Area of Consistency rules</a:t>
          </a:r>
        </a:p>
      </dgm:t>
    </dgm:pt>
    <dgm:pt modelId="{A8CA7F1D-1864-4351-B99C-173201ECEC39}" type="parTrans" cxnId="{41951E14-DFE4-4727-9EDA-430DEF434AE9}">
      <dgm:prSet/>
      <dgm:spPr/>
      <dgm:t>
        <a:bodyPr/>
        <a:lstStyle/>
        <a:p>
          <a:endParaRPr lang="en-US" sz="1600"/>
        </a:p>
      </dgm:t>
    </dgm:pt>
    <dgm:pt modelId="{1A8AFAE2-0F3D-4140-A687-A53735743516}" type="sibTrans" cxnId="{41951E14-DFE4-4727-9EDA-430DEF434AE9}">
      <dgm:prSet/>
      <dgm:spPr/>
      <dgm:t>
        <a:bodyPr/>
        <a:lstStyle/>
        <a:p>
          <a:endParaRPr lang="en-US" sz="1600"/>
        </a:p>
      </dgm:t>
    </dgm:pt>
    <dgm:pt modelId="{7BD25923-6441-4430-BDBB-CB7FBA76370C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Distance separations</a:t>
          </a:r>
        </a:p>
      </dgm:t>
    </dgm:pt>
    <dgm:pt modelId="{F7A62F58-B6F7-4FC1-9022-7AD08F9AC48B}" type="parTrans" cxnId="{0F8591B7-2466-4AF1-8FB8-5052651E71CA}">
      <dgm:prSet/>
      <dgm:spPr/>
      <dgm:t>
        <a:bodyPr/>
        <a:lstStyle/>
        <a:p>
          <a:endParaRPr lang="en-US" sz="1600"/>
        </a:p>
      </dgm:t>
    </dgm:pt>
    <dgm:pt modelId="{0EDDBD63-C550-4239-9AD1-8056BB1752F9}" type="sibTrans" cxnId="{0F8591B7-2466-4AF1-8FB8-5052651E71CA}">
      <dgm:prSet/>
      <dgm:spPr/>
      <dgm:t>
        <a:bodyPr/>
        <a:lstStyle/>
        <a:p>
          <a:endParaRPr lang="en-US" sz="1600"/>
        </a:p>
      </dgm:t>
    </dgm:pt>
    <dgm:pt modelId="{F981CFC3-58EA-4D6C-9733-56F0491C1500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Proximity to residential</a:t>
          </a:r>
        </a:p>
      </dgm:t>
    </dgm:pt>
    <dgm:pt modelId="{10600214-22A2-4FB1-A46A-A2DA19B04402}" type="parTrans" cxnId="{ABF76B4D-B827-4AB8-A770-50B7970307A6}">
      <dgm:prSet/>
      <dgm:spPr/>
      <dgm:t>
        <a:bodyPr/>
        <a:lstStyle/>
        <a:p>
          <a:endParaRPr lang="en-US" sz="1600"/>
        </a:p>
      </dgm:t>
    </dgm:pt>
    <dgm:pt modelId="{CD84104D-CAD4-46C9-97AD-A6E1D58AD255}" type="sibTrans" cxnId="{ABF76B4D-B827-4AB8-A770-50B7970307A6}">
      <dgm:prSet/>
      <dgm:spPr/>
      <dgm:t>
        <a:bodyPr/>
        <a:lstStyle/>
        <a:p>
          <a:endParaRPr lang="en-US" sz="1600"/>
        </a:p>
      </dgm:t>
    </dgm:pt>
    <dgm:pt modelId="{A5545C5D-5604-4499-B504-5D0D534E91FA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Planned Development</a:t>
          </a:r>
        </a:p>
      </dgm:t>
    </dgm:pt>
    <dgm:pt modelId="{4B5B4096-44DA-4778-BD40-C4E0C451B7C6}" type="parTrans" cxnId="{3549FB38-D456-4E71-9403-6AF2A15EA336}">
      <dgm:prSet/>
      <dgm:spPr/>
      <dgm:t>
        <a:bodyPr/>
        <a:lstStyle/>
        <a:p>
          <a:endParaRPr lang="en-US" sz="1600"/>
        </a:p>
      </dgm:t>
    </dgm:pt>
    <dgm:pt modelId="{D8F0EB32-6003-454F-A485-569866A55A32}" type="sibTrans" cxnId="{3549FB38-D456-4E71-9403-6AF2A15EA336}">
      <dgm:prSet/>
      <dgm:spPr/>
      <dgm:t>
        <a:bodyPr/>
        <a:lstStyle/>
        <a:p>
          <a:endParaRPr lang="en-US" sz="1600"/>
        </a:p>
      </dgm:t>
    </dgm:pt>
    <dgm:pt modelId="{0FCCABE7-20F9-42ED-9D1A-EDEED3E00209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Development types</a:t>
          </a:r>
        </a:p>
      </dgm:t>
    </dgm:pt>
    <dgm:pt modelId="{478FBDE5-48AE-463C-8E01-470468FBD412}" type="parTrans" cxnId="{03FDCE18-CD76-4A82-AFB5-73E9F0DC36D7}">
      <dgm:prSet/>
      <dgm:spPr/>
      <dgm:t>
        <a:bodyPr/>
        <a:lstStyle/>
        <a:p>
          <a:endParaRPr lang="en-US"/>
        </a:p>
      </dgm:t>
    </dgm:pt>
    <dgm:pt modelId="{B02998B5-F979-4CB4-88A2-143658C273F2}" type="sibTrans" cxnId="{03FDCE18-CD76-4A82-AFB5-73E9F0DC36D7}">
      <dgm:prSet/>
      <dgm:spPr/>
      <dgm:t>
        <a:bodyPr/>
        <a:lstStyle/>
        <a:p>
          <a:endParaRPr lang="en-US"/>
        </a:p>
      </dgm:t>
    </dgm:pt>
    <dgm:pt modelId="{2C105D8D-4FBE-4AC5-8120-806403525C1F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Uses</a:t>
          </a:r>
        </a:p>
      </dgm:t>
    </dgm:pt>
    <dgm:pt modelId="{FA9714C8-D12D-4E31-90E8-B9CA7CFBBD80}" type="parTrans" cxnId="{CC501185-4D4B-402A-A81F-C6905D3652AC}">
      <dgm:prSet/>
      <dgm:spPr/>
      <dgm:t>
        <a:bodyPr/>
        <a:lstStyle/>
        <a:p>
          <a:endParaRPr lang="en-US"/>
        </a:p>
      </dgm:t>
    </dgm:pt>
    <dgm:pt modelId="{77382229-720E-4975-818E-DAD5BAF4D437}" type="sibTrans" cxnId="{CC501185-4D4B-402A-A81F-C6905D3652AC}">
      <dgm:prSet/>
      <dgm:spPr/>
      <dgm:t>
        <a:bodyPr/>
        <a:lstStyle/>
        <a:p>
          <a:endParaRPr lang="en-US"/>
        </a:p>
      </dgm:t>
    </dgm:pt>
    <dgm:pt modelId="{2996C66E-2280-45BF-ADB4-A08536A5F165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Building design standards</a:t>
          </a:r>
        </a:p>
      </dgm:t>
    </dgm:pt>
    <dgm:pt modelId="{FEEF6E3A-4691-4E0D-8D07-341F23762BAC}" type="parTrans" cxnId="{558BE5FA-EA53-40ED-B839-E3AC1CBD5D40}">
      <dgm:prSet/>
      <dgm:spPr/>
      <dgm:t>
        <a:bodyPr/>
        <a:lstStyle/>
        <a:p>
          <a:endParaRPr lang="en-US"/>
        </a:p>
      </dgm:t>
    </dgm:pt>
    <dgm:pt modelId="{D08F38AB-C942-4B2E-95E1-3F8982F0D0C2}" type="sibTrans" cxnId="{558BE5FA-EA53-40ED-B839-E3AC1CBD5D40}">
      <dgm:prSet/>
      <dgm:spPr/>
      <dgm:t>
        <a:bodyPr/>
        <a:lstStyle/>
        <a:p>
          <a:endParaRPr lang="en-US"/>
        </a:p>
      </dgm:t>
    </dgm:pt>
    <dgm:pt modelId="{B03196E0-E781-4FC7-A5E9-F6C40ECE839A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Edge buffers</a:t>
          </a:r>
        </a:p>
      </dgm:t>
    </dgm:pt>
    <dgm:pt modelId="{1490BD8C-A279-4EF4-A83D-18CFC875D79D}" type="parTrans" cxnId="{555F778F-82A5-4C9E-98B1-D2520BF50A1E}">
      <dgm:prSet/>
      <dgm:spPr/>
      <dgm:t>
        <a:bodyPr/>
        <a:lstStyle/>
        <a:p>
          <a:endParaRPr lang="en-US"/>
        </a:p>
      </dgm:t>
    </dgm:pt>
    <dgm:pt modelId="{4778F97D-1219-4641-8758-59AEE489FF90}" type="sibTrans" cxnId="{555F778F-82A5-4C9E-98B1-D2520BF50A1E}">
      <dgm:prSet/>
      <dgm:spPr/>
      <dgm:t>
        <a:bodyPr/>
        <a:lstStyle/>
        <a:p>
          <a:endParaRPr lang="en-US"/>
        </a:p>
      </dgm:t>
    </dgm:pt>
    <dgm:pt modelId="{ADA5FCCE-A210-491F-BD0E-0683FDF303E2}" type="pres">
      <dgm:prSet presAssocID="{AE2BB892-40E4-4E06-B8E2-8BD2390530A4}" presName="Name0" presStyleCnt="0">
        <dgm:presLayoutVars>
          <dgm:dir/>
          <dgm:animLvl val="lvl"/>
          <dgm:resizeHandles/>
        </dgm:presLayoutVars>
      </dgm:prSet>
      <dgm:spPr/>
    </dgm:pt>
    <dgm:pt modelId="{337AF081-9141-4DF1-B519-D8368362B446}" type="pres">
      <dgm:prSet presAssocID="{B3DA317D-1848-47BE-B997-2DC073B39E47}" presName="linNode" presStyleCnt="0"/>
      <dgm:spPr/>
    </dgm:pt>
    <dgm:pt modelId="{61F73227-A1E2-43E4-B03B-DE8F62751157}" type="pres">
      <dgm:prSet presAssocID="{B3DA317D-1848-47BE-B997-2DC073B39E47}" presName="parentShp" presStyleLbl="node1" presStyleIdx="0" presStyleCnt="4" custLinFactNeighborX="-6007">
        <dgm:presLayoutVars>
          <dgm:bulletEnabled val="1"/>
        </dgm:presLayoutVars>
      </dgm:prSet>
      <dgm:spPr/>
    </dgm:pt>
    <dgm:pt modelId="{9F396F3D-2C26-4EE8-95CE-701A6A5583BD}" type="pres">
      <dgm:prSet presAssocID="{B3DA317D-1848-47BE-B997-2DC073B39E47}" presName="childShp" presStyleLbl="bgAccFollowNode1" presStyleIdx="0" presStyleCnt="4" custScaleX="94412" custScaleY="88087" custLinFactNeighborX="3840">
        <dgm:presLayoutVars>
          <dgm:bulletEnabled val="1"/>
        </dgm:presLayoutVars>
      </dgm:prSet>
      <dgm:spPr>
        <a:prstGeom prst="roundRect">
          <a:avLst/>
        </a:prstGeom>
      </dgm:spPr>
    </dgm:pt>
    <dgm:pt modelId="{0E84C36C-3DD6-4F6F-A71E-A4B05F6745B5}" type="pres">
      <dgm:prSet presAssocID="{4A9A2332-F4DD-4D00-9663-541D01D5DC18}" presName="spacing" presStyleCnt="0"/>
      <dgm:spPr/>
    </dgm:pt>
    <dgm:pt modelId="{13D879B4-A3D6-4CF8-984D-DE430D84EDE4}" type="pres">
      <dgm:prSet presAssocID="{CDFD8ED2-4C7A-4A5B-97D1-772F738105A3}" presName="linNode" presStyleCnt="0"/>
      <dgm:spPr/>
    </dgm:pt>
    <dgm:pt modelId="{56E8D545-3920-484F-AC4F-133E3BA7598B}" type="pres">
      <dgm:prSet presAssocID="{CDFD8ED2-4C7A-4A5B-97D1-772F738105A3}" presName="parentShp" presStyleLbl="node1" presStyleIdx="1" presStyleCnt="4" custScaleY="195484" custLinFactNeighborX="-6674">
        <dgm:presLayoutVars>
          <dgm:bulletEnabled val="1"/>
        </dgm:presLayoutVars>
      </dgm:prSet>
      <dgm:spPr/>
    </dgm:pt>
    <dgm:pt modelId="{A93EE4DF-F0B4-4190-8FB0-B75FCEEFCE6A}" type="pres">
      <dgm:prSet presAssocID="{CDFD8ED2-4C7A-4A5B-97D1-772F738105A3}" presName="childShp" presStyleLbl="bgAccFollowNode1" presStyleIdx="1" presStyleCnt="4" custScaleX="95128" custScaleY="192073" custLinFactNeighborX="2962">
        <dgm:presLayoutVars>
          <dgm:bulletEnabled val="1"/>
        </dgm:presLayoutVars>
      </dgm:prSet>
      <dgm:spPr>
        <a:prstGeom prst="roundRect">
          <a:avLst/>
        </a:prstGeom>
      </dgm:spPr>
    </dgm:pt>
    <dgm:pt modelId="{1976A0BC-62D9-47A5-946A-A2DE236EB4CB}" type="pres">
      <dgm:prSet presAssocID="{E9D8CB72-2DBB-4D29-864A-C80D8F41D213}" presName="spacing" presStyleCnt="0"/>
      <dgm:spPr/>
    </dgm:pt>
    <dgm:pt modelId="{85BF5870-3AEE-489F-8E7A-0E91A9BF7088}" type="pres">
      <dgm:prSet presAssocID="{B4447DED-F327-4632-8597-2B9BFA4D9138}" presName="linNode" presStyleCnt="0"/>
      <dgm:spPr/>
    </dgm:pt>
    <dgm:pt modelId="{EAA10C2F-B7CD-4014-A54A-FB1A66BE3BC2}" type="pres">
      <dgm:prSet presAssocID="{B4447DED-F327-4632-8597-2B9BFA4D9138}" presName="parentShp" presStyleLbl="node1" presStyleIdx="2" presStyleCnt="4" custLinFactNeighborX="-6592">
        <dgm:presLayoutVars>
          <dgm:bulletEnabled val="1"/>
        </dgm:presLayoutVars>
      </dgm:prSet>
      <dgm:spPr/>
    </dgm:pt>
    <dgm:pt modelId="{9875930E-C9CD-4ADF-A001-DD0941D574DD}" type="pres">
      <dgm:prSet presAssocID="{B4447DED-F327-4632-8597-2B9BFA4D9138}" presName="childShp" presStyleLbl="bgAccFollowNode1" presStyleIdx="2" presStyleCnt="4" custScaleX="95128" custLinFactNeighborX="3773" custLinFactNeighborY="-980">
        <dgm:presLayoutVars>
          <dgm:bulletEnabled val="1"/>
        </dgm:presLayoutVars>
      </dgm:prSet>
      <dgm:spPr>
        <a:prstGeom prst="roundRect">
          <a:avLst/>
        </a:prstGeom>
      </dgm:spPr>
    </dgm:pt>
    <dgm:pt modelId="{068F7DF6-AA3E-4988-84A4-499F9F39DB9D}" type="pres">
      <dgm:prSet presAssocID="{4CFB5B5D-5C39-487D-8C07-E407507C1A4B}" presName="spacing" presStyleCnt="0"/>
      <dgm:spPr/>
    </dgm:pt>
    <dgm:pt modelId="{9D63C946-E0FA-49EC-BAB3-1EDD1C3C041A}" type="pres">
      <dgm:prSet presAssocID="{D6DC28A7-0230-48DD-A01B-11F4A351D1EA}" presName="linNode" presStyleCnt="0"/>
      <dgm:spPr/>
    </dgm:pt>
    <dgm:pt modelId="{A1877073-10AC-4228-8B67-B8177AD4751F}" type="pres">
      <dgm:prSet presAssocID="{D6DC28A7-0230-48DD-A01B-11F4A351D1EA}" presName="parentShp" presStyleLbl="node1" presStyleIdx="3" presStyleCnt="4" custScaleY="130487" custLinFactNeighborX="-6674">
        <dgm:presLayoutVars>
          <dgm:bulletEnabled val="1"/>
        </dgm:presLayoutVars>
      </dgm:prSet>
      <dgm:spPr/>
    </dgm:pt>
    <dgm:pt modelId="{E52727E0-2C6B-46C7-A8B3-DD12F7B0B5AB}" type="pres">
      <dgm:prSet presAssocID="{D6DC28A7-0230-48DD-A01B-11F4A351D1EA}" presName="childShp" presStyleLbl="bgAccFollowNode1" presStyleIdx="3" presStyleCnt="4" custScaleX="95128" custScaleY="119729" custLinFactNeighborX="390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1951E14-DFE4-4727-9EDA-430DEF434AE9}" srcId="{CDFD8ED2-4C7A-4A5B-97D1-772F738105A3}" destId="{4030E1D8-00AF-4640-B09D-B16CDA847E67}" srcOrd="1" destOrd="0" parTransId="{A8CA7F1D-1864-4351-B99C-173201ECEC39}" sibTransId="{1A8AFAE2-0F3D-4140-A687-A53735743516}"/>
    <dgm:cxn modelId="{21168A17-2681-42BF-B103-4B4126A1B55C}" type="presOf" srcId="{3E527AD4-2B94-4AF7-8AB0-FB4DA6111FFC}" destId="{E52727E0-2C6B-46C7-A8B3-DD12F7B0B5AB}" srcOrd="0" destOrd="2" presId="urn:microsoft.com/office/officeart/2005/8/layout/vList6"/>
    <dgm:cxn modelId="{03FDCE18-CD76-4A82-AFB5-73E9F0DC36D7}" srcId="{CDFD8ED2-4C7A-4A5B-97D1-772F738105A3}" destId="{0FCCABE7-20F9-42ED-9D1A-EDEED3E00209}" srcOrd="5" destOrd="0" parTransId="{478FBDE5-48AE-463C-8E01-470468FBD412}" sibTransId="{B02998B5-F979-4CB4-88A2-143658C273F2}"/>
    <dgm:cxn modelId="{BBB67E19-5913-49C4-9887-6171780AAB54}" type="presOf" srcId="{2996C66E-2280-45BF-ADB4-A08536A5F165}" destId="{9875930E-C9CD-4ADF-A001-DD0941D574DD}" srcOrd="0" destOrd="1" presId="urn:microsoft.com/office/officeart/2005/8/layout/vList6"/>
    <dgm:cxn modelId="{B03C3E1A-D151-4FC6-BD3E-13910D42C32A}" type="presOf" srcId="{2C105D8D-4FBE-4AC5-8120-806403525C1F}" destId="{A93EE4DF-F0B4-4190-8FB0-B75FCEEFCE6A}" srcOrd="0" destOrd="4" presId="urn:microsoft.com/office/officeart/2005/8/layout/vList6"/>
    <dgm:cxn modelId="{04A4441E-B7B6-41F0-8020-A26824BAB591}" srcId="{AE2BB892-40E4-4E06-B8E2-8BD2390530A4}" destId="{B3DA317D-1848-47BE-B997-2DC073B39E47}" srcOrd="0" destOrd="0" parTransId="{1E95DBA2-F535-4CB8-A1EF-20A30C52D532}" sibTransId="{4A9A2332-F4DD-4D00-9663-541D01D5DC18}"/>
    <dgm:cxn modelId="{A27BDF20-7F4D-436D-916D-7CF9BC115885}" type="presOf" srcId="{D6DC28A7-0230-48DD-A01B-11F4A351D1EA}" destId="{A1877073-10AC-4228-8B67-B8177AD4751F}" srcOrd="0" destOrd="0" presId="urn:microsoft.com/office/officeart/2005/8/layout/vList6"/>
    <dgm:cxn modelId="{0401382E-E9C2-4FE0-AE02-EA31804CD935}" srcId="{AE2BB892-40E4-4E06-B8E2-8BD2390530A4}" destId="{CDFD8ED2-4C7A-4A5B-97D1-772F738105A3}" srcOrd="1" destOrd="0" parTransId="{AAB11BD2-46C8-4FD4-A88D-C69E52F89DDA}" sibTransId="{E9D8CB72-2DBB-4D29-864A-C80D8F41D213}"/>
    <dgm:cxn modelId="{9EB14831-9516-4FD7-BBC4-0326C217ABE1}" type="presOf" srcId="{AE2BB892-40E4-4E06-B8E2-8BD2390530A4}" destId="{ADA5FCCE-A210-491F-BD0E-0683FDF303E2}" srcOrd="0" destOrd="0" presId="urn:microsoft.com/office/officeart/2005/8/layout/vList6"/>
    <dgm:cxn modelId="{3549FB38-D456-4E71-9403-6AF2A15EA336}" srcId="{D6DC28A7-0230-48DD-A01B-11F4A351D1EA}" destId="{A5545C5D-5604-4499-B504-5D0D534E91FA}" srcOrd="3" destOrd="0" parTransId="{4B5B4096-44DA-4778-BD40-C4E0C451B7C6}" sibTransId="{D8F0EB32-6003-454F-A485-569866A55A32}"/>
    <dgm:cxn modelId="{45177F43-5D55-4574-8438-10D93213084A}" type="presOf" srcId="{B3DA317D-1848-47BE-B997-2DC073B39E47}" destId="{61F73227-A1E2-43E4-B03B-DE8F62751157}" srcOrd="0" destOrd="0" presId="urn:microsoft.com/office/officeart/2005/8/layout/vList6"/>
    <dgm:cxn modelId="{ABF76B4D-B827-4AB8-A770-50B7970307A6}" srcId="{CDFD8ED2-4C7A-4A5B-97D1-772F738105A3}" destId="{F981CFC3-58EA-4D6C-9733-56F0491C1500}" srcOrd="3" destOrd="0" parTransId="{10600214-22A2-4FB1-A46A-A2DA19B04402}" sibTransId="{CD84104D-CAD4-46C9-97AD-A6E1D58AD255}"/>
    <dgm:cxn modelId="{351F0F72-4892-408E-A852-C1D5958D85AC}" type="presOf" srcId="{7BD25923-6441-4430-BDBB-CB7FBA76370C}" destId="{A93EE4DF-F0B4-4190-8FB0-B75FCEEFCE6A}" srcOrd="0" destOrd="2" presId="urn:microsoft.com/office/officeart/2005/8/layout/vList6"/>
    <dgm:cxn modelId="{6CF37056-08C6-4308-9C17-58D7B2DB8C19}" type="presOf" srcId="{B03196E0-E781-4FC7-A5E9-F6C40ECE839A}" destId="{9875930E-C9CD-4ADF-A001-DD0941D574DD}" srcOrd="0" destOrd="2" presId="urn:microsoft.com/office/officeart/2005/8/layout/vList6"/>
    <dgm:cxn modelId="{0D178177-5DCB-47C5-A5AA-77D407873FBE}" type="presOf" srcId="{227F7F1C-9691-4B41-82ED-678200B2563C}" destId="{A93EE4DF-F0B4-4190-8FB0-B75FCEEFCE6A}" srcOrd="0" destOrd="0" presId="urn:microsoft.com/office/officeart/2005/8/layout/vList6"/>
    <dgm:cxn modelId="{C3C5307B-9EA8-44A8-A44B-606FA8D47C41}" srcId="{D6DC28A7-0230-48DD-A01B-11F4A351D1EA}" destId="{3E527AD4-2B94-4AF7-8AB0-FB4DA6111FFC}" srcOrd="2" destOrd="0" parTransId="{A489F857-A0C2-41A3-BBF5-B546E259A695}" sibTransId="{5FB0EB63-6A41-4979-913F-E9C8DBF69808}"/>
    <dgm:cxn modelId="{1535737D-2C66-4F0D-A088-34632B4BF4BB}" type="presOf" srcId="{70C1C70D-2C97-4B86-8C20-238BC3838622}" destId="{E52727E0-2C6B-46C7-A8B3-DD12F7B0B5AB}" srcOrd="0" destOrd="0" presId="urn:microsoft.com/office/officeart/2005/8/layout/vList6"/>
    <dgm:cxn modelId="{CC501185-4D4B-402A-A81F-C6905D3652AC}" srcId="{CDFD8ED2-4C7A-4A5B-97D1-772F738105A3}" destId="{2C105D8D-4FBE-4AC5-8120-806403525C1F}" srcOrd="4" destOrd="0" parTransId="{FA9714C8-D12D-4E31-90E8-B9CA7CFBBD80}" sibTransId="{77382229-720E-4975-818E-DAD5BAF4D437}"/>
    <dgm:cxn modelId="{555F778F-82A5-4C9E-98B1-D2520BF50A1E}" srcId="{B4447DED-F327-4632-8597-2B9BFA4D9138}" destId="{B03196E0-E781-4FC7-A5E9-F6C40ECE839A}" srcOrd="2" destOrd="0" parTransId="{1490BD8C-A279-4EF4-A83D-18CFC875D79D}" sibTransId="{4778F97D-1219-4641-8758-59AEE489FF90}"/>
    <dgm:cxn modelId="{CC407597-E69A-4AA1-8A24-609565667467}" type="presOf" srcId="{A5545C5D-5604-4499-B504-5D0D534E91FA}" destId="{E52727E0-2C6B-46C7-A8B3-DD12F7B0B5AB}" srcOrd="0" destOrd="3" presId="urn:microsoft.com/office/officeart/2005/8/layout/vList6"/>
    <dgm:cxn modelId="{5D30CC9D-8963-4A0E-AEBF-33E5719E0213}" srcId="{AE2BB892-40E4-4E06-B8E2-8BD2390530A4}" destId="{B4447DED-F327-4632-8597-2B9BFA4D9138}" srcOrd="2" destOrd="0" parTransId="{0C56AE30-93B3-4DCF-BCBB-2652DFC20717}" sibTransId="{4CFB5B5D-5C39-487D-8C07-E407507C1A4B}"/>
    <dgm:cxn modelId="{3A56F3A3-88D1-4476-B54F-EFE7A29DB24F}" srcId="{D6DC28A7-0230-48DD-A01B-11F4A351D1EA}" destId="{F1A6BD54-E23F-4F79-9A5E-9E0F5127A661}" srcOrd="1" destOrd="0" parTransId="{938FBFE1-4E62-4DB1-B6D0-299E9BB1A213}" sibTransId="{6B7E4012-4EEF-4B5B-BFBB-55726ABB706C}"/>
    <dgm:cxn modelId="{F299CAA4-5701-431D-BAE2-8B84E5C3C575}" type="presOf" srcId="{B4447DED-F327-4632-8597-2B9BFA4D9138}" destId="{EAA10C2F-B7CD-4014-A54A-FB1A66BE3BC2}" srcOrd="0" destOrd="0" presId="urn:microsoft.com/office/officeart/2005/8/layout/vList6"/>
    <dgm:cxn modelId="{0F8591B7-2466-4AF1-8FB8-5052651E71CA}" srcId="{CDFD8ED2-4C7A-4A5B-97D1-772F738105A3}" destId="{7BD25923-6441-4430-BDBB-CB7FBA76370C}" srcOrd="2" destOrd="0" parTransId="{F7A62F58-B6F7-4FC1-9022-7AD08F9AC48B}" sibTransId="{0EDDBD63-C550-4239-9AD1-8056BB1752F9}"/>
    <dgm:cxn modelId="{6BB3C2C0-C071-4034-95AE-AD7825623B57}" srcId="{B3DA317D-1848-47BE-B997-2DC073B39E47}" destId="{EB5C38AD-D29E-4DA6-95A0-3BAA9A439F07}" srcOrd="0" destOrd="0" parTransId="{C8EDB251-C1C1-4CA8-94C3-2B3EFF64ED49}" sibTransId="{1FB5ACC9-01E9-4B72-819F-5A2862E48B17}"/>
    <dgm:cxn modelId="{823AC4C4-C71E-4F45-9151-04C408ABB164}" srcId="{B4447DED-F327-4632-8597-2B9BFA4D9138}" destId="{7D1511D7-23E6-45B1-9CA5-CF7BC22223A2}" srcOrd="0" destOrd="0" parTransId="{1543C3F7-E0BA-4B2F-9709-055F2F52C4F2}" sibTransId="{424276BC-51A8-46FA-ACAC-FEB78C389EAB}"/>
    <dgm:cxn modelId="{8245D2C7-6D7E-40ED-BC8F-84F92642D0FF}" type="presOf" srcId="{CDFD8ED2-4C7A-4A5B-97D1-772F738105A3}" destId="{56E8D545-3920-484F-AC4F-133E3BA7598B}" srcOrd="0" destOrd="0" presId="urn:microsoft.com/office/officeart/2005/8/layout/vList6"/>
    <dgm:cxn modelId="{58F46ACD-5B8E-4EF8-86AA-B23798321298}" type="presOf" srcId="{7D1511D7-23E6-45B1-9CA5-CF7BC22223A2}" destId="{9875930E-C9CD-4ADF-A001-DD0941D574DD}" srcOrd="0" destOrd="0" presId="urn:microsoft.com/office/officeart/2005/8/layout/vList6"/>
    <dgm:cxn modelId="{49EFCDD5-0C95-4102-9555-49C27E73E480}" type="presOf" srcId="{4030E1D8-00AF-4640-B09D-B16CDA847E67}" destId="{A93EE4DF-F0B4-4190-8FB0-B75FCEEFCE6A}" srcOrd="0" destOrd="1" presId="urn:microsoft.com/office/officeart/2005/8/layout/vList6"/>
    <dgm:cxn modelId="{DBE6D7E5-04DD-4942-A61D-988FF5FF92BE}" srcId="{CDFD8ED2-4C7A-4A5B-97D1-772F738105A3}" destId="{227F7F1C-9691-4B41-82ED-678200B2563C}" srcOrd="0" destOrd="0" parTransId="{AE941BE7-846A-4EFB-AE46-DEEF448B0EBC}" sibTransId="{63FC01DD-2C05-4426-B39B-022CF827287E}"/>
    <dgm:cxn modelId="{D692F9EC-2495-40A1-9A86-A3DE8F1B3E1A}" srcId="{AE2BB892-40E4-4E06-B8E2-8BD2390530A4}" destId="{D6DC28A7-0230-48DD-A01B-11F4A351D1EA}" srcOrd="3" destOrd="0" parTransId="{134015DF-B5CB-4CF4-AFDA-1503184BA22F}" sibTransId="{00FE6564-41C9-4D93-A0E7-BE6EBD1D678D}"/>
    <dgm:cxn modelId="{EADF56F2-585A-44F1-A9E0-DC53BE3A9CE6}" type="presOf" srcId="{F1A6BD54-E23F-4F79-9A5E-9E0F5127A661}" destId="{E52727E0-2C6B-46C7-A8B3-DD12F7B0B5AB}" srcOrd="0" destOrd="1" presId="urn:microsoft.com/office/officeart/2005/8/layout/vList6"/>
    <dgm:cxn modelId="{2432F6F8-6E44-4724-8A9E-FCAC2EDF23B3}" type="presOf" srcId="{EB5C38AD-D29E-4DA6-95A0-3BAA9A439F07}" destId="{9F396F3D-2C26-4EE8-95CE-701A6A5583BD}" srcOrd="0" destOrd="0" presId="urn:microsoft.com/office/officeart/2005/8/layout/vList6"/>
    <dgm:cxn modelId="{6AB0A9FA-7200-4C12-AB65-6D38288BC107}" type="presOf" srcId="{0FCCABE7-20F9-42ED-9D1A-EDEED3E00209}" destId="{A93EE4DF-F0B4-4190-8FB0-B75FCEEFCE6A}" srcOrd="0" destOrd="5" presId="urn:microsoft.com/office/officeart/2005/8/layout/vList6"/>
    <dgm:cxn modelId="{558BE5FA-EA53-40ED-B839-E3AC1CBD5D40}" srcId="{B4447DED-F327-4632-8597-2B9BFA4D9138}" destId="{2996C66E-2280-45BF-ADB4-A08536A5F165}" srcOrd="1" destOrd="0" parTransId="{FEEF6E3A-4691-4E0D-8D07-341F23762BAC}" sibTransId="{D08F38AB-C942-4B2E-95E1-3F8982F0D0C2}"/>
    <dgm:cxn modelId="{D0EB94FB-6F0E-4EEA-9180-AC84E37DCF5F}" srcId="{D6DC28A7-0230-48DD-A01B-11F4A351D1EA}" destId="{70C1C70D-2C97-4B86-8C20-238BC3838622}" srcOrd="0" destOrd="0" parTransId="{03EDE429-B55C-4026-B873-4BBDE6D89B4A}" sibTransId="{F6009A5D-E555-4292-A02E-55CCA50C010F}"/>
    <dgm:cxn modelId="{8220D8FD-473B-41BA-A228-39BE2B530263}" type="presOf" srcId="{F981CFC3-58EA-4D6C-9733-56F0491C1500}" destId="{A93EE4DF-F0B4-4190-8FB0-B75FCEEFCE6A}" srcOrd="0" destOrd="3" presId="urn:microsoft.com/office/officeart/2005/8/layout/vList6"/>
    <dgm:cxn modelId="{1D80DB9C-B33A-4D58-96D5-B2E8A833A572}" type="presParOf" srcId="{ADA5FCCE-A210-491F-BD0E-0683FDF303E2}" destId="{337AF081-9141-4DF1-B519-D8368362B446}" srcOrd="0" destOrd="0" presId="urn:microsoft.com/office/officeart/2005/8/layout/vList6"/>
    <dgm:cxn modelId="{9FFD0887-7F0B-47DB-9A40-5D68B52F7179}" type="presParOf" srcId="{337AF081-9141-4DF1-B519-D8368362B446}" destId="{61F73227-A1E2-43E4-B03B-DE8F62751157}" srcOrd="0" destOrd="0" presId="urn:microsoft.com/office/officeart/2005/8/layout/vList6"/>
    <dgm:cxn modelId="{3BDE852B-CD20-4561-A354-80BCEDB7195D}" type="presParOf" srcId="{337AF081-9141-4DF1-B519-D8368362B446}" destId="{9F396F3D-2C26-4EE8-95CE-701A6A5583BD}" srcOrd="1" destOrd="0" presId="urn:microsoft.com/office/officeart/2005/8/layout/vList6"/>
    <dgm:cxn modelId="{A7925EC4-6E71-430C-831B-767ADF85FCA6}" type="presParOf" srcId="{ADA5FCCE-A210-491F-BD0E-0683FDF303E2}" destId="{0E84C36C-3DD6-4F6F-A71E-A4B05F6745B5}" srcOrd="1" destOrd="0" presId="urn:microsoft.com/office/officeart/2005/8/layout/vList6"/>
    <dgm:cxn modelId="{876176B9-A829-4757-94F5-E8C7C30A76FE}" type="presParOf" srcId="{ADA5FCCE-A210-491F-BD0E-0683FDF303E2}" destId="{13D879B4-A3D6-4CF8-984D-DE430D84EDE4}" srcOrd="2" destOrd="0" presId="urn:microsoft.com/office/officeart/2005/8/layout/vList6"/>
    <dgm:cxn modelId="{903F5FC9-38C7-403A-9B72-B3F7F330C076}" type="presParOf" srcId="{13D879B4-A3D6-4CF8-984D-DE430D84EDE4}" destId="{56E8D545-3920-484F-AC4F-133E3BA7598B}" srcOrd="0" destOrd="0" presId="urn:microsoft.com/office/officeart/2005/8/layout/vList6"/>
    <dgm:cxn modelId="{A047DE15-3E2A-4033-9E04-F8B585D1D761}" type="presParOf" srcId="{13D879B4-A3D6-4CF8-984D-DE430D84EDE4}" destId="{A93EE4DF-F0B4-4190-8FB0-B75FCEEFCE6A}" srcOrd="1" destOrd="0" presId="urn:microsoft.com/office/officeart/2005/8/layout/vList6"/>
    <dgm:cxn modelId="{3E3BA7F5-1FF6-4FD0-8EB8-1F57BAA2F7DC}" type="presParOf" srcId="{ADA5FCCE-A210-491F-BD0E-0683FDF303E2}" destId="{1976A0BC-62D9-47A5-946A-A2DE236EB4CB}" srcOrd="3" destOrd="0" presId="urn:microsoft.com/office/officeart/2005/8/layout/vList6"/>
    <dgm:cxn modelId="{CB4EBBCC-EEEE-48FD-AAA3-B4D959793B84}" type="presParOf" srcId="{ADA5FCCE-A210-491F-BD0E-0683FDF303E2}" destId="{85BF5870-3AEE-489F-8E7A-0E91A9BF7088}" srcOrd="4" destOrd="0" presId="urn:microsoft.com/office/officeart/2005/8/layout/vList6"/>
    <dgm:cxn modelId="{20F463FB-FF92-4ABC-A178-0A551BF75D8F}" type="presParOf" srcId="{85BF5870-3AEE-489F-8E7A-0E91A9BF7088}" destId="{EAA10C2F-B7CD-4014-A54A-FB1A66BE3BC2}" srcOrd="0" destOrd="0" presId="urn:microsoft.com/office/officeart/2005/8/layout/vList6"/>
    <dgm:cxn modelId="{3ABEF355-FCC2-4428-9013-801D30B59C89}" type="presParOf" srcId="{85BF5870-3AEE-489F-8E7A-0E91A9BF7088}" destId="{9875930E-C9CD-4ADF-A001-DD0941D574DD}" srcOrd="1" destOrd="0" presId="urn:microsoft.com/office/officeart/2005/8/layout/vList6"/>
    <dgm:cxn modelId="{2AE43728-A256-411B-8637-6F5FFE398063}" type="presParOf" srcId="{ADA5FCCE-A210-491F-BD0E-0683FDF303E2}" destId="{068F7DF6-AA3E-4988-84A4-499F9F39DB9D}" srcOrd="5" destOrd="0" presId="urn:microsoft.com/office/officeart/2005/8/layout/vList6"/>
    <dgm:cxn modelId="{3A4A5AA6-9523-455D-83CF-AA64FB820202}" type="presParOf" srcId="{ADA5FCCE-A210-491F-BD0E-0683FDF303E2}" destId="{9D63C946-E0FA-49EC-BAB3-1EDD1C3C041A}" srcOrd="6" destOrd="0" presId="urn:microsoft.com/office/officeart/2005/8/layout/vList6"/>
    <dgm:cxn modelId="{C5C1E554-ECF1-40AD-8493-920A6C4D4B78}" type="presParOf" srcId="{9D63C946-E0FA-49EC-BAB3-1EDD1C3C041A}" destId="{A1877073-10AC-4228-8B67-B8177AD4751F}" srcOrd="0" destOrd="0" presId="urn:microsoft.com/office/officeart/2005/8/layout/vList6"/>
    <dgm:cxn modelId="{B5A79F7E-58EF-40CD-B452-8434F52F557B}" type="presParOf" srcId="{9D63C946-E0FA-49EC-BAB3-1EDD1C3C041A}" destId="{E52727E0-2C6B-46C7-A8B3-DD12F7B0B5A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6D429-11FF-41F9-9D71-5DA1F15478BA}">
      <dsp:nvSpPr>
        <dsp:cNvPr id="0" name=""/>
        <dsp:cNvSpPr/>
      </dsp:nvSpPr>
      <dsp:spPr>
        <a:xfrm rot="16200000">
          <a:off x="342168" y="-342168"/>
          <a:ext cx="2406369" cy="3090707"/>
        </a:xfrm>
        <a:prstGeom prst="round1Rect">
          <a:avLst/>
        </a:prstGeom>
        <a:solidFill>
          <a:srgbClr val="003C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Administration</a:t>
          </a:r>
        </a:p>
      </dsp:txBody>
      <dsp:txXfrm rot="5400000">
        <a:off x="0" y="0"/>
        <a:ext cx="3090707" cy="1804777"/>
      </dsp:txXfrm>
    </dsp:sp>
    <dsp:sp modelId="{055D0782-A4E9-4892-9F8A-87AB6435423E}">
      <dsp:nvSpPr>
        <dsp:cNvPr id="0" name=""/>
        <dsp:cNvSpPr/>
      </dsp:nvSpPr>
      <dsp:spPr>
        <a:xfrm>
          <a:off x="3090707" y="0"/>
          <a:ext cx="3090707" cy="2406369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B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Building Safety</a:t>
          </a:r>
        </a:p>
      </dsp:txBody>
      <dsp:txXfrm>
        <a:off x="3090707" y="0"/>
        <a:ext cx="3090707" cy="1804777"/>
      </dsp:txXfrm>
    </dsp:sp>
    <dsp:sp modelId="{FFF227C9-5FBC-49C7-B6BF-DC1E5EEDEAD4}">
      <dsp:nvSpPr>
        <dsp:cNvPr id="0" name=""/>
        <dsp:cNvSpPr/>
      </dsp:nvSpPr>
      <dsp:spPr>
        <a:xfrm rot="10800000">
          <a:off x="0" y="2406369"/>
          <a:ext cx="3090707" cy="2406369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C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Code Enforcement</a:t>
          </a:r>
        </a:p>
      </dsp:txBody>
      <dsp:txXfrm rot="10800000">
        <a:off x="0" y="3007961"/>
        <a:ext cx="3090707" cy="1804777"/>
      </dsp:txXfrm>
    </dsp:sp>
    <dsp:sp modelId="{7D7432B4-993E-4921-A680-B911C80583A1}">
      <dsp:nvSpPr>
        <dsp:cNvPr id="0" name=""/>
        <dsp:cNvSpPr/>
      </dsp:nvSpPr>
      <dsp:spPr>
        <a:xfrm rot="5400000">
          <a:off x="3432876" y="2064200"/>
          <a:ext cx="2406369" cy="3090707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D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Development Review Services</a:t>
          </a:r>
        </a:p>
      </dsp:txBody>
      <dsp:txXfrm rot="-5400000">
        <a:off x="3090707" y="3007961"/>
        <a:ext cx="3090707" cy="1804777"/>
      </dsp:txXfrm>
    </dsp:sp>
    <dsp:sp modelId="{14304297-7326-4642-9079-1640D7FF2F3B}">
      <dsp:nvSpPr>
        <dsp:cNvPr id="0" name=""/>
        <dsp:cNvSpPr/>
      </dsp:nvSpPr>
      <dsp:spPr>
        <a:xfrm>
          <a:off x="2163495" y="1804777"/>
          <a:ext cx="1854424" cy="1203184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Planning*</a:t>
          </a:r>
        </a:p>
      </dsp:txBody>
      <dsp:txXfrm>
        <a:off x="2222230" y="1863512"/>
        <a:ext cx="1736954" cy="1085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BCE11-6074-49CF-9A22-79656F2BFE82}">
      <dsp:nvSpPr>
        <dsp:cNvPr id="0" name=""/>
        <dsp:cNvSpPr/>
      </dsp:nvSpPr>
      <dsp:spPr>
        <a:xfrm>
          <a:off x="0" y="4048322"/>
          <a:ext cx="9804785" cy="493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Development Projects</a:t>
          </a:r>
        </a:p>
      </dsp:txBody>
      <dsp:txXfrm>
        <a:off x="0" y="4048322"/>
        <a:ext cx="9804785" cy="493183"/>
      </dsp:txXfrm>
    </dsp:sp>
    <dsp:sp modelId="{367AA4C3-8A03-44BB-88C9-9445985E045E}">
      <dsp:nvSpPr>
        <dsp:cNvPr id="0" name=""/>
        <dsp:cNvSpPr/>
      </dsp:nvSpPr>
      <dsp:spPr>
        <a:xfrm rot="10800000">
          <a:off x="0" y="2698991"/>
          <a:ext cx="9804785" cy="136261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Building Permit Review</a:t>
          </a:r>
        </a:p>
      </dsp:txBody>
      <dsp:txXfrm rot="-10800000">
        <a:off x="0" y="2698991"/>
        <a:ext cx="9804785" cy="478279"/>
      </dsp:txXfrm>
    </dsp:sp>
    <dsp:sp modelId="{EC733848-7961-4DB8-84A9-9D8F2C0CC3A8}">
      <dsp:nvSpPr>
        <dsp:cNvPr id="0" name=""/>
        <dsp:cNvSpPr/>
      </dsp:nvSpPr>
      <dsp:spPr>
        <a:xfrm>
          <a:off x="4787" y="3177271"/>
          <a:ext cx="3265070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Building Safety</a:t>
          </a:r>
        </a:p>
      </dsp:txBody>
      <dsp:txXfrm>
        <a:off x="4787" y="3177271"/>
        <a:ext cx="3265070" cy="407423"/>
      </dsp:txXfrm>
    </dsp:sp>
    <dsp:sp modelId="{E45CB78C-D494-4A7F-9F33-64B3A181208C}">
      <dsp:nvSpPr>
        <dsp:cNvPr id="0" name=""/>
        <dsp:cNvSpPr/>
      </dsp:nvSpPr>
      <dsp:spPr>
        <a:xfrm>
          <a:off x="3269857" y="3177271"/>
          <a:ext cx="3265070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Uniform Housing Code</a:t>
          </a:r>
        </a:p>
      </dsp:txBody>
      <dsp:txXfrm>
        <a:off x="3269857" y="3177271"/>
        <a:ext cx="3265070" cy="407423"/>
      </dsp:txXfrm>
    </dsp:sp>
    <dsp:sp modelId="{D510653D-8748-4783-AE09-141CE91A5BEA}">
      <dsp:nvSpPr>
        <dsp:cNvPr id="0" name=""/>
        <dsp:cNvSpPr/>
      </dsp:nvSpPr>
      <dsp:spPr>
        <a:xfrm>
          <a:off x="6534927" y="3177271"/>
          <a:ext cx="3265070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International Building Code</a:t>
          </a:r>
        </a:p>
      </dsp:txBody>
      <dsp:txXfrm>
        <a:off x="6534927" y="3177271"/>
        <a:ext cx="3265070" cy="407423"/>
      </dsp:txXfrm>
    </dsp:sp>
    <dsp:sp modelId="{A9071197-BE08-433F-9F1E-630F6A998922}">
      <dsp:nvSpPr>
        <dsp:cNvPr id="0" name=""/>
        <dsp:cNvSpPr/>
      </dsp:nvSpPr>
      <dsp:spPr>
        <a:xfrm rot="10800000">
          <a:off x="0" y="1349661"/>
          <a:ext cx="9804785" cy="136261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Engineering &amp; Zoning Review</a:t>
          </a:r>
        </a:p>
      </dsp:txBody>
      <dsp:txXfrm rot="-10800000">
        <a:off x="0" y="1349661"/>
        <a:ext cx="9804785" cy="478279"/>
      </dsp:txXfrm>
    </dsp:sp>
    <dsp:sp modelId="{41EAE59C-2E32-444C-BA74-E7136E5179E0}">
      <dsp:nvSpPr>
        <dsp:cNvPr id="0" name=""/>
        <dsp:cNvSpPr/>
      </dsp:nvSpPr>
      <dsp:spPr>
        <a:xfrm>
          <a:off x="4787" y="1827941"/>
          <a:ext cx="3265070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Development Hearing Officer</a:t>
          </a:r>
        </a:p>
      </dsp:txBody>
      <dsp:txXfrm>
        <a:off x="4787" y="1827941"/>
        <a:ext cx="3265070" cy="407423"/>
      </dsp:txXfrm>
    </dsp:sp>
    <dsp:sp modelId="{DBC0BB56-21CC-4A06-A57B-EDC4DB94D833}">
      <dsp:nvSpPr>
        <dsp:cNvPr id="0" name=""/>
        <dsp:cNvSpPr/>
      </dsp:nvSpPr>
      <dsp:spPr>
        <a:xfrm>
          <a:off x="3269857" y="1827941"/>
          <a:ext cx="3265070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Zoning Review / Code Enforcement</a:t>
          </a:r>
        </a:p>
      </dsp:txBody>
      <dsp:txXfrm>
        <a:off x="3269857" y="1827941"/>
        <a:ext cx="3265070" cy="407423"/>
      </dsp:txXfrm>
    </dsp:sp>
    <dsp:sp modelId="{06135044-EDF3-4B42-9114-50BBA4D7B468}">
      <dsp:nvSpPr>
        <dsp:cNvPr id="0" name=""/>
        <dsp:cNvSpPr/>
      </dsp:nvSpPr>
      <dsp:spPr>
        <a:xfrm>
          <a:off x="6534927" y="1827941"/>
          <a:ext cx="3265070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Development Review Services</a:t>
          </a:r>
        </a:p>
      </dsp:txBody>
      <dsp:txXfrm>
        <a:off x="6534927" y="1827941"/>
        <a:ext cx="3265070" cy="407423"/>
      </dsp:txXfrm>
    </dsp:sp>
    <dsp:sp modelId="{A5E8FE4D-3E28-4CF2-8005-4205F90AA87C}">
      <dsp:nvSpPr>
        <dsp:cNvPr id="0" name=""/>
        <dsp:cNvSpPr/>
      </dsp:nvSpPr>
      <dsp:spPr>
        <a:xfrm rot="10800000">
          <a:off x="0" y="331"/>
          <a:ext cx="9804785" cy="136261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Planning &amp; Zoning Entitlement</a:t>
          </a:r>
        </a:p>
      </dsp:txBody>
      <dsp:txXfrm rot="-10800000">
        <a:off x="0" y="331"/>
        <a:ext cx="9804785" cy="478279"/>
      </dsp:txXfrm>
    </dsp:sp>
    <dsp:sp modelId="{27801C9A-714B-494E-BFA9-DC251F33BF7F}">
      <dsp:nvSpPr>
        <dsp:cNvPr id="0" name=""/>
        <dsp:cNvSpPr/>
      </dsp:nvSpPr>
      <dsp:spPr>
        <a:xfrm>
          <a:off x="1196" y="478610"/>
          <a:ext cx="1960478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Community / Project Planning</a:t>
          </a:r>
        </a:p>
      </dsp:txBody>
      <dsp:txXfrm>
        <a:off x="1196" y="478610"/>
        <a:ext cx="1960478" cy="407423"/>
      </dsp:txXfrm>
    </dsp:sp>
    <dsp:sp modelId="{9FA590B0-2F9C-49DB-9781-D20C85BFBD92}">
      <dsp:nvSpPr>
        <dsp:cNvPr id="0" name=""/>
        <dsp:cNvSpPr/>
      </dsp:nvSpPr>
      <dsp:spPr>
        <a:xfrm>
          <a:off x="1961675" y="478610"/>
          <a:ext cx="1960478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Zoning Enforcement Officer</a:t>
          </a:r>
        </a:p>
      </dsp:txBody>
      <dsp:txXfrm>
        <a:off x="1961675" y="478610"/>
        <a:ext cx="1960478" cy="407423"/>
      </dsp:txXfrm>
    </dsp:sp>
    <dsp:sp modelId="{D7795E8C-7A7D-48FF-83B9-E23E7B8F8E44}">
      <dsp:nvSpPr>
        <dsp:cNvPr id="0" name=""/>
        <dsp:cNvSpPr/>
      </dsp:nvSpPr>
      <dsp:spPr>
        <a:xfrm>
          <a:off x="3922153" y="478610"/>
          <a:ext cx="1960478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arrow" panose="020B0606020202030204" pitchFamily="34" charset="0"/>
            </a:rPr>
            <a:t>Zoning </a:t>
          </a:r>
          <a:r>
            <a:rPr lang="en-US" sz="1600" kern="1200" dirty="0">
              <a:latin typeface="Arial Narrow" panose="020B0606020202030204" pitchFamily="34" charset="0"/>
            </a:rPr>
            <a:t>Hearing Examiner</a:t>
          </a:r>
        </a:p>
      </dsp:txBody>
      <dsp:txXfrm>
        <a:off x="3922153" y="478610"/>
        <a:ext cx="1960478" cy="407423"/>
      </dsp:txXfrm>
    </dsp:sp>
    <dsp:sp modelId="{D5D33366-1B1E-42B1-856F-95B866CDF955}">
      <dsp:nvSpPr>
        <dsp:cNvPr id="0" name=""/>
        <dsp:cNvSpPr/>
      </dsp:nvSpPr>
      <dsp:spPr>
        <a:xfrm>
          <a:off x="5882631" y="478610"/>
          <a:ext cx="1960478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Landmarks Commission</a:t>
          </a:r>
        </a:p>
      </dsp:txBody>
      <dsp:txXfrm>
        <a:off x="5882631" y="478610"/>
        <a:ext cx="1960478" cy="407423"/>
      </dsp:txXfrm>
    </dsp:sp>
    <dsp:sp modelId="{86ECEF01-4E09-4920-8371-682E13FA029D}">
      <dsp:nvSpPr>
        <dsp:cNvPr id="0" name=""/>
        <dsp:cNvSpPr/>
      </dsp:nvSpPr>
      <dsp:spPr>
        <a:xfrm>
          <a:off x="7843109" y="478610"/>
          <a:ext cx="1960478" cy="40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Environmental Planning Commission</a:t>
          </a:r>
        </a:p>
      </dsp:txBody>
      <dsp:txXfrm>
        <a:off x="7843109" y="478610"/>
        <a:ext cx="1960478" cy="407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84493-7CBF-40FF-80F1-3F6F5CB263C9}">
      <dsp:nvSpPr>
        <dsp:cNvPr id="0" name=""/>
        <dsp:cNvSpPr/>
      </dsp:nvSpPr>
      <dsp:spPr>
        <a:xfrm>
          <a:off x="1659427" y="1474469"/>
          <a:ext cx="1802130" cy="1802130"/>
        </a:xfrm>
        <a:prstGeom prst="gear9">
          <a:avLst/>
        </a:prstGeom>
        <a:solidFill>
          <a:srgbClr val="003C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Vision</a:t>
          </a:r>
          <a:endParaRPr lang="en-US" sz="1700" kern="1200" dirty="0">
            <a:latin typeface="Arial Narrow" panose="020B0606020202030204" pitchFamily="34" charset="0"/>
          </a:endParaRPr>
        </a:p>
      </dsp:txBody>
      <dsp:txXfrm>
        <a:off x="2021735" y="1896609"/>
        <a:ext cx="1077514" cy="926332"/>
      </dsp:txXfrm>
    </dsp:sp>
    <dsp:sp modelId="{D39F105A-0D83-40F3-A242-C032393DA517}">
      <dsp:nvSpPr>
        <dsp:cNvPr id="0" name=""/>
        <dsp:cNvSpPr/>
      </dsp:nvSpPr>
      <dsp:spPr>
        <a:xfrm>
          <a:off x="610915" y="1048511"/>
          <a:ext cx="1310640" cy="1310640"/>
        </a:xfrm>
        <a:prstGeom prst="gear6">
          <a:avLst/>
        </a:prstGeom>
        <a:solidFill>
          <a:srgbClr val="00658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Goals &amp; Policies</a:t>
          </a:r>
        </a:p>
      </dsp:txBody>
      <dsp:txXfrm>
        <a:off x="940873" y="1380463"/>
        <a:ext cx="650724" cy="646736"/>
      </dsp:txXfrm>
    </dsp:sp>
    <dsp:sp modelId="{D30CA25E-DC19-460C-A54F-8DC54E83DAEC}">
      <dsp:nvSpPr>
        <dsp:cNvPr id="0" name=""/>
        <dsp:cNvSpPr/>
      </dsp:nvSpPr>
      <dsp:spPr>
        <a:xfrm rot="20700000">
          <a:off x="1345008" y="144304"/>
          <a:ext cx="1284159" cy="1284159"/>
        </a:xfrm>
        <a:prstGeom prst="gear6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Zoning</a:t>
          </a:r>
          <a:endParaRPr lang="en-US" sz="1700" kern="1200" dirty="0">
            <a:latin typeface="Arial Narrow" panose="020B0606020202030204" pitchFamily="34" charset="0"/>
          </a:endParaRPr>
        </a:p>
      </dsp:txBody>
      <dsp:txXfrm rot="-20700000">
        <a:off x="1626661" y="425957"/>
        <a:ext cx="720852" cy="720852"/>
      </dsp:txXfrm>
    </dsp:sp>
    <dsp:sp modelId="{F0C37F02-3698-4826-8E07-3C310B9FD720}">
      <dsp:nvSpPr>
        <dsp:cNvPr id="0" name=""/>
        <dsp:cNvSpPr/>
      </dsp:nvSpPr>
      <dsp:spPr>
        <a:xfrm>
          <a:off x="1511045" y="1208066"/>
          <a:ext cx="2306726" cy="2306726"/>
        </a:xfrm>
        <a:prstGeom prst="circularArrow">
          <a:avLst>
            <a:gd name="adj1" fmla="val 4688"/>
            <a:gd name="adj2" fmla="val 299029"/>
            <a:gd name="adj3" fmla="val 2489472"/>
            <a:gd name="adj4" fmla="val 15920025"/>
            <a:gd name="adj5" fmla="val 5469"/>
          </a:avLst>
        </a:prstGeom>
        <a:solidFill>
          <a:srgbClr val="003C5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0F7BE-37B5-4596-B219-9A815D857E6A}">
      <dsp:nvSpPr>
        <dsp:cNvPr id="0" name=""/>
        <dsp:cNvSpPr/>
      </dsp:nvSpPr>
      <dsp:spPr>
        <a:xfrm>
          <a:off x="378804" y="762455"/>
          <a:ext cx="1675980" cy="167598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658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2350F-D095-4D1D-ADEC-6C08F177FB54}">
      <dsp:nvSpPr>
        <dsp:cNvPr id="0" name=""/>
        <dsp:cNvSpPr/>
      </dsp:nvSpPr>
      <dsp:spPr>
        <a:xfrm>
          <a:off x="1047968" y="-133036"/>
          <a:ext cx="1807044" cy="180704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84493-7CBF-40FF-80F1-3F6F5CB263C9}">
      <dsp:nvSpPr>
        <dsp:cNvPr id="0" name=""/>
        <dsp:cNvSpPr/>
      </dsp:nvSpPr>
      <dsp:spPr>
        <a:xfrm>
          <a:off x="1659427" y="1474469"/>
          <a:ext cx="1802130" cy="1802130"/>
        </a:xfrm>
        <a:prstGeom prst="gear9">
          <a:avLst/>
        </a:prstGeom>
        <a:solidFill>
          <a:srgbClr val="003C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Vision</a:t>
          </a:r>
          <a:endParaRPr lang="en-US" sz="1700" kern="1200" dirty="0">
            <a:latin typeface="Arial Narrow" panose="020B0606020202030204" pitchFamily="34" charset="0"/>
          </a:endParaRPr>
        </a:p>
      </dsp:txBody>
      <dsp:txXfrm>
        <a:off x="2021735" y="1896609"/>
        <a:ext cx="1077514" cy="926332"/>
      </dsp:txXfrm>
    </dsp:sp>
    <dsp:sp modelId="{D39F105A-0D83-40F3-A242-C032393DA517}">
      <dsp:nvSpPr>
        <dsp:cNvPr id="0" name=""/>
        <dsp:cNvSpPr/>
      </dsp:nvSpPr>
      <dsp:spPr>
        <a:xfrm>
          <a:off x="610915" y="1048511"/>
          <a:ext cx="1310640" cy="1310640"/>
        </a:xfrm>
        <a:prstGeom prst="gear6">
          <a:avLst/>
        </a:prstGeom>
        <a:solidFill>
          <a:srgbClr val="00658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Goals &amp; Policies</a:t>
          </a:r>
        </a:p>
      </dsp:txBody>
      <dsp:txXfrm>
        <a:off x="940873" y="1380463"/>
        <a:ext cx="650724" cy="646736"/>
      </dsp:txXfrm>
    </dsp:sp>
    <dsp:sp modelId="{D30CA25E-DC19-460C-A54F-8DC54E83DAEC}">
      <dsp:nvSpPr>
        <dsp:cNvPr id="0" name=""/>
        <dsp:cNvSpPr/>
      </dsp:nvSpPr>
      <dsp:spPr>
        <a:xfrm rot="20700000">
          <a:off x="1345008" y="144304"/>
          <a:ext cx="1284159" cy="1284159"/>
        </a:xfrm>
        <a:prstGeom prst="gear6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Zoning</a:t>
          </a:r>
          <a:endParaRPr lang="en-US" sz="1700" kern="1200" dirty="0">
            <a:latin typeface="Arial Narrow" panose="020B0606020202030204" pitchFamily="34" charset="0"/>
          </a:endParaRPr>
        </a:p>
      </dsp:txBody>
      <dsp:txXfrm rot="-20700000">
        <a:off x="1626661" y="425957"/>
        <a:ext cx="720852" cy="720852"/>
      </dsp:txXfrm>
    </dsp:sp>
    <dsp:sp modelId="{F0C37F02-3698-4826-8E07-3C310B9FD720}">
      <dsp:nvSpPr>
        <dsp:cNvPr id="0" name=""/>
        <dsp:cNvSpPr/>
      </dsp:nvSpPr>
      <dsp:spPr>
        <a:xfrm>
          <a:off x="1511045" y="1208066"/>
          <a:ext cx="2306726" cy="2306726"/>
        </a:xfrm>
        <a:prstGeom prst="circularArrow">
          <a:avLst>
            <a:gd name="adj1" fmla="val 4688"/>
            <a:gd name="adj2" fmla="val 299029"/>
            <a:gd name="adj3" fmla="val 2489472"/>
            <a:gd name="adj4" fmla="val 15920025"/>
            <a:gd name="adj5" fmla="val 5469"/>
          </a:avLst>
        </a:prstGeom>
        <a:solidFill>
          <a:srgbClr val="003C5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0F7BE-37B5-4596-B219-9A815D857E6A}">
      <dsp:nvSpPr>
        <dsp:cNvPr id="0" name=""/>
        <dsp:cNvSpPr/>
      </dsp:nvSpPr>
      <dsp:spPr>
        <a:xfrm>
          <a:off x="378804" y="762455"/>
          <a:ext cx="1675980" cy="167598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658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2350F-D095-4D1D-ADEC-6C08F177FB54}">
      <dsp:nvSpPr>
        <dsp:cNvPr id="0" name=""/>
        <dsp:cNvSpPr/>
      </dsp:nvSpPr>
      <dsp:spPr>
        <a:xfrm>
          <a:off x="1047968" y="-133036"/>
          <a:ext cx="1807044" cy="180704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96F3D-2C26-4EE8-95CE-701A6A5583BD}">
      <dsp:nvSpPr>
        <dsp:cNvPr id="0" name=""/>
        <dsp:cNvSpPr/>
      </dsp:nvSpPr>
      <dsp:spPr>
        <a:xfrm>
          <a:off x="3142602" y="60582"/>
          <a:ext cx="4119642" cy="856333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600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Arial Narrow" panose="020B0606020202030204" pitchFamily="34" charset="0"/>
            </a:rPr>
            <a:t>Character, Historic, View Protections</a:t>
          </a:r>
        </a:p>
      </dsp:txBody>
      <dsp:txXfrm>
        <a:off x="3184405" y="102385"/>
        <a:ext cx="4036036" cy="772727"/>
      </dsp:txXfrm>
    </dsp:sp>
    <dsp:sp modelId="{61F73227-A1E2-43E4-B03B-DE8F62751157}">
      <dsp:nvSpPr>
        <dsp:cNvPr id="0" name=""/>
        <dsp:cNvSpPr/>
      </dsp:nvSpPr>
      <dsp:spPr>
        <a:xfrm>
          <a:off x="0" y="2676"/>
          <a:ext cx="2908982" cy="972145"/>
        </a:xfrm>
        <a:prstGeom prst="roundRect">
          <a:avLst/>
        </a:prstGeom>
        <a:solidFill>
          <a:srgbClr val="600060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Overlay Zones</a:t>
          </a:r>
        </a:p>
      </dsp:txBody>
      <dsp:txXfrm>
        <a:off x="47456" y="50132"/>
        <a:ext cx="2814070" cy="877233"/>
      </dsp:txXfrm>
    </dsp:sp>
    <dsp:sp modelId="{A93EE4DF-F0B4-4190-8FB0-B75FCEEFCE6A}">
      <dsp:nvSpPr>
        <dsp:cNvPr id="0" name=""/>
        <dsp:cNvSpPr/>
      </dsp:nvSpPr>
      <dsp:spPr>
        <a:xfrm>
          <a:off x="3101962" y="1088616"/>
          <a:ext cx="4146830" cy="186722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61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Edge buffers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Small-area &amp; Area of Consistency rules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Distance separations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Proximity to 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Uses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Development types</a:t>
          </a:r>
        </a:p>
      </dsp:txBody>
      <dsp:txXfrm>
        <a:off x="3193113" y="1179767"/>
        <a:ext cx="3964528" cy="1684926"/>
      </dsp:txXfrm>
    </dsp:sp>
    <dsp:sp modelId="{56E8D545-3920-484F-AC4F-133E3BA7598B}">
      <dsp:nvSpPr>
        <dsp:cNvPr id="0" name=""/>
        <dsp:cNvSpPr/>
      </dsp:nvSpPr>
      <dsp:spPr>
        <a:xfrm>
          <a:off x="0" y="1072036"/>
          <a:ext cx="2906141" cy="1900388"/>
        </a:xfrm>
        <a:prstGeom prst="roundRect">
          <a:avLst/>
        </a:prstGeom>
        <a:solidFill>
          <a:srgbClr val="610000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Context</a:t>
          </a:r>
          <a:endParaRPr lang="en-US" sz="2400" kern="1200" dirty="0">
            <a:latin typeface="Arial Narrow" panose="020B0606020202030204" pitchFamily="34" charset="0"/>
          </a:endParaRPr>
        </a:p>
      </dsp:txBody>
      <dsp:txXfrm>
        <a:off x="92769" y="1164805"/>
        <a:ext cx="2720603" cy="1714850"/>
      </dsp:txXfrm>
    </dsp:sp>
    <dsp:sp modelId="{9875930E-C9CD-4ADF-A001-DD0941D574DD}">
      <dsp:nvSpPr>
        <dsp:cNvPr id="0" name=""/>
        <dsp:cNvSpPr/>
      </dsp:nvSpPr>
      <dsp:spPr>
        <a:xfrm>
          <a:off x="3121570" y="3060112"/>
          <a:ext cx="4150884" cy="972145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F05E0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Incentives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Building design standards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Edge buffers</a:t>
          </a:r>
        </a:p>
      </dsp:txBody>
      <dsp:txXfrm>
        <a:off x="3169026" y="3107568"/>
        <a:ext cx="4055972" cy="877233"/>
      </dsp:txXfrm>
    </dsp:sp>
    <dsp:sp modelId="{EAA10C2F-B7CD-4014-A54A-FB1A66BE3BC2}">
      <dsp:nvSpPr>
        <dsp:cNvPr id="0" name=""/>
        <dsp:cNvSpPr/>
      </dsp:nvSpPr>
      <dsp:spPr>
        <a:xfrm>
          <a:off x="0" y="3069639"/>
          <a:ext cx="2908982" cy="972145"/>
        </a:xfrm>
        <a:prstGeom prst="roundRect">
          <a:avLst/>
        </a:prstGeom>
        <a:solidFill>
          <a:srgbClr val="F05E01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Centers &amp;  Corridors</a:t>
          </a:r>
          <a:endParaRPr lang="en-US" sz="3200" kern="1200" dirty="0"/>
        </a:p>
      </dsp:txBody>
      <dsp:txXfrm>
        <a:off x="47456" y="3117095"/>
        <a:ext cx="2814070" cy="877233"/>
      </dsp:txXfrm>
    </dsp:sp>
    <dsp:sp modelId="{E52727E0-2C6B-46C7-A8B3-DD12F7B0B5AB}">
      <dsp:nvSpPr>
        <dsp:cNvPr id="0" name=""/>
        <dsp:cNvSpPr/>
      </dsp:nvSpPr>
      <dsp:spPr>
        <a:xfrm>
          <a:off x="3125624" y="4191291"/>
          <a:ext cx="4146830" cy="1163939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2E91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Mixed-use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Non-residential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Planned Development</a:t>
          </a:r>
        </a:p>
      </dsp:txBody>
      <dsp:txXfrm>
        <a:off x="3182443" y="4248110"/>
        <a:ext cx="4033192" cy="1050301"/>
      </dsp:txXfrm>
    </dsp:sp>
    <dsp:sp modelId="{A1877073-10AC-4228-8B67-B8177AD4751F}">
      <dsp:nvSpPr>
        <dsp:cNvPr id="0" name=""/>
        <dsp:cNvSpPr/>
      </dsp:nvSpPr>
      <dsp:spPr>
        <a:xfrm>
          <a:off x="0" y="4138999"/>
          <a:ext cx="2906141" cy="1268523"/>
        </a:xfrm>
        <a:prstGeom prst="roundRect">
          <a:avLst/>
        </a:prstGeom>
        <a:solidFill>
          <a:srgbClr val="2E919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Zoning</a:t>
          </a:r>
          <a:endParaRPr lang="en-US" sz="2400" kern="1200" dirty="0">
            <a:latin typeface="Arial Narrow" panose="020B0606020202030204" pitchFamily="34" charset="0"/>
          </a:endParaRPr>
        </a:p>
      </dsp:txBody>
      <dsp:txXfrm>
        <a:off x="61924" y="4200923"/>
        <a:ext cx="2782293" cy="1144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8CCD-5887-4D9A-A01E-06F12D827352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638CE-7E76-407E-B835-9648AD79A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for students – use for neighbor groups if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3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2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for students – use for neighbor groups if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39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WHY and the HOW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27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Shared Active Transportation Programs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12238B-9B37-46D1-BF3B-90FC7CF26589}" type="datetime3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6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 March 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CABQ Planning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92F4C0-A8AD-4EFC-8749-D500CF508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6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8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Shared Active Transportation Programs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12238B-9B37-46D1-BF3B-90FC7CF26589}" type="datetime3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 March 2026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CABQ Planning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92F4C0-A8AD-4EFC-8749-D500CF50850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8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Improved description of how rules are applied in Part 1. (Section 14-16-1-8)</a:t>
            </a:r>
          </a:p>
          <a:p>
            <a:endParaRPr lang="en-US" dirty="0"/>
          </a:p>
          <a:p>
            <a:r>
              <a:rPr lang="en-US" dirty="0"/>
              <a:t>Any update to improve quality</a:t>
            </a:r>
            <a:r>
              <a:rPr lang="en-US" baseline="0" dirty="0"/>
              <a:t> standard citywide WON’T apply to tailored standard. (Sometimes that’s good, sometimes that’s not. Need to review carefully!)</a:t>
            </a:r>
          </a:p>
          <a:p>
            <a:endParaRPr lang="en-US" baseline="0" dirty="0"/>
          </a:p>
          <a:p>
            <a:r>
              <a:rPr lang="en-US" baseline="0" dirty="0"/>
              <a:t>Tradeoff is additional complexity for extra protections.</a:t>
            </a:r>
          </a:p>
          <a:p>
            <a:endParaRPr lang="en-US" baseline="0" dirty="0"/>
          </a:p>
          <a:p>
            <a:r>
              <a:rPr lang="en-US" baseline="0" dirty="0"/>
              <a:t>Zoning is not easy, but it IS more predictable now under the IDO.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26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b="1" dirty="0">
                <a:latin typeface="Arial Narrow" panose="020B0606020202030204" pitchFamily="34" charset="0"/>
              </a:rPr>
              <a:t>Between uses</a:t>
            </a:r>
            <a:r>
              <a:rPr lang="en-US" sz="2000" dirty="0">
                <a:latin typeface="Arial Narrow" panose="020B0606020202030204" pitchFamily="34" charset="0"/>
              </a:rPr>
              <a:t>:                 Group Homes, Pawn Shops, Bail Bonds, Payday Loans, etc.</a:t>
            </a:r>
          </a:p>
          <a:p>
            <a:pPr lvl="1"/>
            <a:r>
              <a:rPr lang="en-US" sz="2000" b="1" dirty="0">
                <a:latin typeface="Arial Narrow" panose="020B0606020202030204" pitchFamily="34" charset="0"/>
              </a:rPr>
              <a:t>From Residential Uses</a:t>
            </a:r>
            <a:r>
              <a:rPr lang="en-US" sz="2000" dirty="0">
                <a:latin typeface="Arial Narrow" panose="020B0606020202030204" pitchFamily="34" charset="0"/>
              </a:rPr>
              <a:t>: Retail Liquor, Heavy/Special Manufacturing, Auto repair, etc.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18FE4-E55B-4D2F-95C8-EF4DCD45C693}" type="datetime3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 March 2026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EPC Study Session #2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08368D-D5A1-4AA8-876C-52C477933D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78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85913-4834-BC3F-35F8-AE00117C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D2E1D1-67EC-A47D-8A67-B9E37949F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BC8BBB-1FC1-C141-B864-8DAEE462A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b="1" dirty="0">
                <a:latin typeface="Arial Narrow" panose="020B0606020202030204" pitchFamily="34" charset="0"/>
              </a:rPr>
              <a:t>Between uses</a:t>
            </a:r>
            <a:r>
              <a:rPr lang="en-US" sz="2000" dirty="0">
                <a:latin typeface="Arial Narrow" panose="020B0606020202030204" pitchFamily="34" charset="0"/>
              </a:rPr>
              <a:t>:                 Group Homes, Pawn Shops, Bail Bonds, Payday Loans, etc.</a:t>
            </a:r>
          </a:p>
          <a:p>
            <a:pPr lvl="1"/>
            <a:r>
              <a:rPr lang="en-US" sz="2000" b="1" dirty="0">
                <a:latin typeface="Arial Narrow" panose="020B0606020202030204" pitchFamily="34" charset="0"/>
              </a:rPr>
              <a:t>From Residential Uses</a:t>
            </a:r>
            <a:r>
              <a:rPr lang="en-US" sz="2000" dirty="0">
                <a:latin typeface="Arial Narrow" panose="020B0606020202030204" pitchFamily="34" charset="0"/>
              </a:rPr>
              <a:t>: Retail Liquor, Heavy/Special Manufacturing, Auto repair, etc.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CB9B7-E753-AB24-66FC-DF642493664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18FE4-E55B-4D2F-95C8-EF4DCD45C693}" type="datetime3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 March 2026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7FAD7-08D4-5CBD-7E06-8AECD4F7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EPC Study Session #2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75190-A265-3150-2118-8885B39A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08368D-D5A1-4AA8-876C-52C477933D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6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63AFD-DCBF-7D7A-5FC9-E6788867A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83688-5B08-1C0E-D838-1C6A626D2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67BE56-5EEB-A829-7392-93798A3B1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b="1" dirty="0">
                <a:latin typeface="Arial Narrow" panose="020B0606020202030204" pitchFamily="34" charset="0"/>
              </a:rPr>
              <a:t>Between uses</a:t>
            </a:r>
            <a:r>
              <a:rPr lang="en-US" sz="2000" dirty="0">
                <a:latin typeface="Arial Narrow" panose="020B0606020202030204" pitchFamily="34" charset="0"/>
              </a:rPr>
              <a:t>:                 Group Homes, Pawn Shops, Bail Bonds, Payday Loans, etc.</a:t>
            </a:r>
          </a:p>
          <a:p>
            <a:pPr lvl="1"/>
            <a:r>
              <a:rPr lang="en-US" sz="2000" b="1" dirty="0">
                <a:latin typeface="Arial Narrow" panose="020B0606020202030204" pitchFamily="34" charset="0"/>
              </a:rPr>
              <a:t>From Residential Uses</a:t>
            </a:r>
            <a:r>
              <a:rPr lang="en-US" sz="2000" dirty="0">
                <a:latin typeface="Arial Narrow" panose="020B0606020202030204" pitchFamily="34" charset="0"/>
              </a:rPr>
              <a:t>: Retail Liquor, Heavy/Special Manufacturing, Auto repair, etc.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DC557-2DB8-F942-568A-039C555CB0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18FE4-E55B-4D2F-95C8-EF4DCD45C693}" type="datetime3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 March 2026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8A62B-DDF8-F892-E3D4-34E9FD906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EPC Study Session #2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02DEF-261E-FDF9-FD3F-3F3265D4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08368D-D5A1-4AA8-876C-52C477933D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6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chart" Target="../charts/chart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chart" Target="../charts/chart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4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87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59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34417390"/>
              </p:ext>
            </p:extLst>
          </p:nvPr>
        </p:nvGraphicFramePr>
        <p:xfrm>
          <a:off x="2032000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77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58626931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8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95863D-A570-4405-8C67-9B95E531A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7"/>
          <a:stretch/>
        </p:blipFill>
        <p:spPr>
          <a:xfrm>
            <a:off x="0" y="-10637"/>
            <a:ext cx="12192000" cy="68686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8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C2134F-77D7-412F-921C-AF459DD51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17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E2D9B2-306E-4D03-BB33-1DF6F77C2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34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26B66B-DBBD-4FC3-A63B-0C27E8C22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48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19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378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88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2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6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9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2182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1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3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35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4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5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70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82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9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2182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1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3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35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4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5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70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82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54864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2"/>
            <a:ext cx="28448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9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47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45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233789" indent="-233789">
              <a:buFont typeface="Arial" panose="020B0604020202020204" pitchFamily="34" charset="0"/>
              <a:buChar char="•"/>
              <a:defRPr sz="2182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6543" indent="-194824">
              <a:buFont typeface="Arial" panose="020B0604020202020204" pitchFamily="34" charset="0"/>
              <a:buChar char="•"/>
              <a:defRPr sz="1909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9297" indent="-155859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91016" indent="-155859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02735" indent="-155859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2"/>
            <a:ext cx="60960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72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5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636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1719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2pPr>
            <a:lvl3pPr marL="623438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3pPr>
            <a:lvl4pPr marL="935157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4pPr>
            <a:lvl5pPr marL="1246876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5pPr>
            <a:lvl6pPr marL="1558595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6pPr>
            <a:lvl7pPr marL="1870314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7pPr>
            <a:lvl8pPr marL="2182033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8pPr>
            <a:lvl9pPr marL="2493752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94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5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1909"/>
            </a:lvl1pPr>
            <a:lvl2pPr>
              <a:defRPr sz="1636"/>
            </a:lvl2pPr>
            <a:lvl3pPr>
              <a:defRPr sz="1364"/>
            </a:lvl3pPr>
            <a:lvl4pPr>
              <a:defRPr sz="1227"/>
            </a:lvl4pPr>
            <a:lvl5pPr>
              <a:defRPr sz="1227"/>
            </a:lvl5pPr>
            <a:lvl6pPr>
              <a:defRPr sz="1227"/>
            </a:lvl6pPr>
            <a:lvl7pPr>
              <a:defRPr sz="1227"/>
            </a:lvl7pPr>
            <a:lvl8pPr>
              <a:defRPr sz="1227"/>
            </a:lvl8pPr>
            <a:lvl9pPr>
              <a:defRPr sz="1227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noFill/>
        </p:spPr>
        <p:txBody>
          <a:bodyPr/>
          <a:lstStyle>
            <a:lvl1pPr>
              <a:defRPr sz="1909"/>
            </a:lvl1pPr>
            <a:lvl2pPr>
              <a:defRPr sz="1636"/>
            </a:lvl2pPr>
            <a:lvl3pPr>
              <a:defRPr sz="1364"/>
            </a:lvl3pPr>
            <a:lvl4pPr>
              <a:defRPr sz="1227"/>
            </a:lvl4pPr>
            <a:lvl5pPr>
              <a:defRPr sz="1227"/>
            </a:lvl5pPr>
            <a:lvl6pPr>
              <a:defRPr sz="1227"/>
            </a:lvl6pPr>
            <a:lvl7pPr>
              <a:defRPr sz="1227"/>
            </a:lvl7pPr>
            <a:lvl8pPr>
              <a:defRPr sz="1227"/>
            </a:lvl8pPr>
            <a:lvl9pPr>
              <a:defRPr sz="12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498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126776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3"/>
            <a:ext cx="4798142" cy="639762"/>
          </a:xfrm>
        </p:spPr>
        <p:txBody>
          <a:bodyPr anchor="b"/>
          <a:lstStyle>
            <a:lvl1pPr marL="0" indent="0" algn="ctr">
              <a:buNone/>
              <a:defRPr sz="1636" b="1" cap="all" baseline="0">
                <a:solidFill>
                  <a:srgbClr val="57C1A6"/>
                </a:solidFill>
              </a:defRPr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4798142" cy="3951288"/>
          </a:xfrm>
        </p:spPr>
        <p:txBody>
          <a:bodyPr/>
          <a:lstStyle>
            <a:lvl1pPr>
              <a:defRPr sz="1636"/>
            </a:lvl1pPr>
            <a:lvl2pPr>
              <a:defRPr sz="1364"/>
            </a:lvl2pPr>
            <a:lvl3pPr>
              <a:defRPr sz="122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692878" y="1535113"/>
            <a:ext cx="4800600" cy="639762"/>
          </a:xfrm>
        </p:spPr>
        <p:txBody>
          <a:bodyPr anchor="b"/>
          <a:lstStyle>
            <a:lvl1pPr marL="0" indent="0" algn="ctr">
              <a:buNone/>
              <a:defRPr sz="1636" b="1" cap="all" baseline="0">
                <a:solidFill>
                  <a:srgbClr val="57C1A6"/>
                </a:solidFill>
              </a:defRPr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92878" y="2174875"/>
            <a:ext cx="4800600" cy="3951288"/>
          </a:xfrm>
        </p:spPr>
        <p:txBody>
          <a:bodyPr/>
          <a:lstStyle>
            <a:lvl1pPr>
              <a:defRPr sz="1636"/>
            </a:lvl1pPr>
            <a:lvl2pPr>
              <a:defRPr sz="1364"/>
            </a:lvl2pPr>
            <a:lvl3pPr>
              <a:defRPr sz="122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18C2A-1051-4E72-BEFD-342939B3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8" t="18481" r="31369" b="15162"/>
          <a:stretch/>
        </p:blipFill>
        <p:spPr>
          <a:xfrm>
            <a:off x="10591799" y="2927351"/>
            <a:ext cx="159221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40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20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40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18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2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2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2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2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364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5088467" cy="5853113"/>
          </a:xfrm>
        </p:spPr>
        <p:txBody>
          <a:bodyPr/>
          <a:lstStyle>
            <a:lvl1pPr>
              <a:defRPr sz="2182"/>
            </a:lvl1pPr>
            <a:lvl2pPr>
              <a:defRPr sz="1909"/>
            </a:lvl2pPr>
            <a:lvl3pPr>
              <a:defRPr sz="1636"/>
            </a:lvl3pPr>
            <a:lvl4pPr>
              <a:defRPr sz="1364"/>
            </a:lvl4pPr>
            <a:lvl5pPr>
              <a:defRPr sz="1227"/>
            </a:lvl5pPr>
            <a:lvl6pPr>
              <a:defRPr sz="1364"/>
            </a:lvl6pPr>
            <a:lvl7pPr>
              <a:defRPr sz="1364"/>
            </a:lvl7pPr>
            <a:lvl8pPr>
              <a:defRPr sz="1364"/>
            </a:lvl8pPr>
            <a:lvl9pPr>
              <a:defRPr sz="1364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023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4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59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364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182"/>
            </a:lvl1pPr>
            <a:lvl2pPr marL="311719" indent="0">
              <a:buNone/>
              <a:defRPr sz="1909"/>
            </a:lvl2pPr>
            <a:lvl3pPr marL="623438" indent="0">
              <a:buNone/>
              <a:defRPr sz="1636"/>
            </a:lvl3pPr>
            <a:lvl4pPr marL="935157" indent="0">
              <a:buNone/>
              <a:defRPr sz="1364"/>
            </a:lvl4pPr>
            <a:lvl5pPr marL="1246876" indent="0">
              <a:buNone/>
              <a:defRPr sz="1364"/>
            </a:lvl5pPr>
            <a:lvl6pPr marL="1558595" indent="0">
              <a:buNone/>
              <a:defRPr sz="1364"/>
            </a:lvl6pPr>
            <a:lvl7pPr marL="1870314" indent="0">
              <a:buNone/>
              <a:defRPr sz="1364"/>
            </a:lvl7pPr>
            <a:lvl8pPr marL="2182033" indent="0">
              <a:buNone/>
              <a:defRPr sz="1364"/>
            </a:lvl8pPr>
            <a:lvl9pPr marL="2493752" indent="0">
              <a:buNone/>
              <a:defRPr sz="1364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23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9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75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66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2" y="4800600"/>
            <a:ext cx="8455379" cy="566738"/>
          </a:xfrm>
        </p:spPr>
        <p:txBody>
          <a:bodyPr anchor="b"/>
          <a:lstStyle>
            <a:lvl1pPr algn="l">
              <a:defRPr sz="1364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2" y="5367338"/>
            <a:ext cx="8455379" cy="804862"/>
          </a:xfrm>
        </p:spPr>
        <p:txBody>
          <a:bodyPr/>
          <a:lstStyle>
            <a:lvl1pPr marL="0" indent="0">
              <a:buNone/>
              <a:defRPr sz="1023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9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8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2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 dirty="0"/>
          </a:p>
        </p:txBody>
      </p:sp>
    </p:spTree>
    <p:extLst>
      <p:ext uri="{BB962C8B-B14F-4D97-AF65-F5344CB8AC3E}">
        <p14:creationId xmlns:p14="http://schemas.microsoft.com/office/powerpoint/2010/main" val="14665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3" y="317156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1" y="6356352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52331844"/>
              </p:ext>
            </p:extLst>
          </p:nvPr>
        </p:nvGraphicFramePr>
        <p:xfrm>
          <a:off x="2032001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49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3" y="317156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1" y="6356352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45640587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01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9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67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410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09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53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23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23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409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5pPr>
      <a:lvl6pPr marL="311719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6pPr>
      <a:lvl7pPr marL="623438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7pPr>
      <a:lvl8pPr marL="935157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8pPr>
      <a:lvl9pPr marL="1246876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11719" indent="-31171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82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3438" indent="-31171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09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7" indent="-2337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36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8946" indent="-2337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64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80665" indent="-2337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64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14454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6pPr>
      <a:lvl7pPr marL="2026173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7pPr>
      <a:lvl8pPr marL="2337892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8pPr>
      <a:lvl9pPr marL="2649611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1pPr>
      <a:lvl2pPr marL="311719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2pPr>
      <a:lvl3pPr marL="623438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3pPr>
      <a:lvl4pPr marL="935157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4pPr>
      <a:lvl5pPr marL="1246876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5pPr>
      <a:lvl6pPr marL="1558595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6pPr>
      <a:lvl7pPr marL="1870314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7pPr>
      <a:lvl8pPr marL="2182033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8pPr>
      <a:lvl9pPr marL="2493752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mrenz@cabq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do.abq-zone.com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tinyurl.com/CABQ-IDO-12-2022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5.xml"/><Relationship Id="rId11" Type="http://schemas.openxmlformats.org/officeDocument/2006/relationships/hyperlink" Target="https://tinyurl.com/IDOzoningmap" TargetMode="External"/><Relationship Id="rId5" Type="http://schemas.openxmlformats.org/officeDocument/2006/relationships/diagramQuickStyle" Target="../diagrams/quickStyle5.xml"/><Relationship Id="rId10" Type="http://schemas.openxmlformats.org/officeDocument/2006/relationships/hyperlink" Target="http://abc-zone.com/zoning-conversion-map" TargetMode="External"/><Relationship Id="rId4" Type="http://schemas.openxmlformats.org/officeDocument/2006/relationships/diagramLayout" Target="../diagrams/layout5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://abc-zone.com/zoning-conversion-map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hyperlink" Target="https://ido.abq-zone.com/" TargetMode="External"/><Relationship Id="rId4" Type="http://schemas.openxmlformats.org/officeDocument/2006/relationships/hyperlink" Target="https://tinyurl.com/IDOzoningmap" TargetMode="Externa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bq-zone.com/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compplan-abq-zone.com/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bq.gov/planning/codes-policies-regulations/integrated-development-ordinance-1/pre-submittal-tribal-meeting-request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bq.gov/planning/urban-design-development/public-notice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ityofalbuquerquenm-energovweb.tylerhost.net/apps/selfservice#/hom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cabq.gov/abq-plan" TargetMode="Externa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ido.abc-zone.com/" TargetMode="External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hyperlink" Target="mailto:devhelp@cabq.gov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mailto:abctoz@cabq.gov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cabq.gov/planning" TargetMode="External"/><Relationship Id="rId11" Type="http://schemas.openxmlformats.org/officeDocument/2006/relationships/image" Target="../media/image65.png"/><Relationship Id="rId5" Type="http://schemas.openxmlformats.org/officeDocument/2006/relationships/hyperlink" Target="https://compplan.abc-zone.com/" TargetMode="External"/><Relationship Id="rId15" Type="http://schemas.openxmlformats.org/officeDocument/2006/relationships/hyperlink" Target="mailto:treed@cabq.gov" TargetMode="External"/><Relationship Id="rId10" Type="http://schemas.openxmlformats.org/officeDocument/2006/relationships/image" Target="../media/image64.png"/><Relationship Id="rId4" Type="http://schemas.openxmlformats.org/officeDocument/2006/relationships/image" Target="../media/image61.jpeg"/><Relationship Id="rId9" Type="http://schemas.openxmlformats.org/officeDocument/2006/relationships/image" Target="../media/image63.png"/><Relationship Id="rId14" Type="http://schemas.openxmlformats.org/officeDocument/2006/relationships/hyperlink" Target="tinyurl.com/idozoningma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hyperlink" Target="https://ido.abc-zone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compplan.abc-zone.com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bq-zone.com/" TargetMode="External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bq-zone.com/" TargetMode="External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EF17-6589-7B44-9577-11119828E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080370"/>
            <a:ext cx="5791200" cy="1266918"/>
          </a:xfrm>
        </p:spPr>
        <p:txBody>
          <a:bodyPr/>
          <a:lstStyle/>
          <a:p>
            <a:pPr algn="l"/>
            <a:r>
              <a:rPr lang="en-US" sz="5400" dirty="0">
                <a:solidFill>
                  <a:srgbClr val="30B698"/>
                </a:solidFill>
              </a:rPr>
              <a:t>I</a:t>
            </a:r>
            <a:r>
              <a:rPr lang="en-US" sz="5400" dirty="0"/>
              <a:t>ntegrated</a:t>
            </a:r>
            <a:br>
              <a:rPr lang="en-US" sz="5400" dirty="0"/>
            </a:br>
            <a:r>
              <a:rPr lang="en-US" sz="5400" dirty="0">
                <a:solidFill>
                  <a:srgbClr val="30B698"/>
                </a:solidFill>
              </a:rPr>
              <a:t>D</a:t>
            </a:r>
            <a:r>
              <a:rPr lang="en-US" sz="5400" dirty="0"/>
              <a:t>evelopment</a:t>
            </a:r>
            <a:br>
              <a:rPr lang="en-US" sz="5400" dirty="0"/>
            </a:br>
            <a:r>
              <a:rPr lang="en-US" sz="5400" dirty="0">
                <a:solidFill>
                  <a:srgbClr val="30B698"/>
                </a:solidFill>
              </a:rPr>
              <a:t>O</a:t>
            </a:r>
            <a:r>
              <a:rPr lang="en-US" sz="5400" dirty="0"/>
              <a:t>rdinance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EB7BE-DD30-4A43-AEFE-63FB85EA4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32" y="3331922"/>
            <a:ext cx="7311025" cy="1927219"/>
          </a:xfrm>
        </p:spPr>
        <p:txBody>
          <a:bodyPr/>
          <a:lstStyle/>
          <a:p>
            <a:r>
              <a:rPr lang="en-US" sz="4000" dirty="0"/>
              <a:t>UNM SAAP</a:t>
            </a:r>
            <a:endParaRPr lang="en-US" dirty="0"/>
          </a:p>
          <a:p>
            <a:endParaRPr lang="en-US" sz="1200" dirty="0"/>
          </a:p>
          <a:p>
            <a:r>
              <a:rPr lang="en-US" dirty="0"/>
              <a:t>March 2026</a:t>
            </a:r>
          </a:p>
          <a:p>
            <a:endParaRPr lang="en-US" dirty="0"/>
          </a:p>
          <a:p>
            <a:r>
              <a:rPr lang="en-US" dirty="0"/>
              <a:t>Site Plans + Subdivisions (oh my!)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C94304-76D2-4637-94A6-9E392D67835E}"/>
              </a:ext>
            </a:extLst>
          </p:cNvPr>
          <p:cNvSpPr/>
          <p:nvPr/>
        </p:nvSpPr>
        <p:spPr>
          <a:xfrm>
            <a:off x="7653235" y="3454842"/>
            <a:ext cx="4149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Mikaela Renz-Whitmore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Division Manager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2"/>
              </a:rPr>
              <a:t>mrenz@cabq.gov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F80C5-46FE-057A-A3F4-FDEFEF1E3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615" y="251093"/>
            <a:ext cx="1489893" cy="1712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4AA9A7-022C-0798-83C5-3E5A5B808DC1}"/>
              </a:ext>
            </a:extLst>
          </p:cNvPr>
          <p:cNvSpPr/>
          <p:nvPr/>
        </p:nvSpPr>
        <p:spPr>
          <a:xfrm>
            <a:off x="8512408" y="2343617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4"/>
              </a:rPr>
              <a:t>https://ido.abq-zone.com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E8DEA-DF1C-DF47-C3F2-212C21D5B450}"/>
              </a:ext>
            </a:extLst>
          </p:cNvPr>
          <p:cNvSpPr txBox="1"/>
          <p:nvPr/>
        </p:nvSpPr>
        <p:spPr>
          <a:xfrm>
            <a:off x="8932936" y="2029910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Online</a:t>
            </a:r>
          </a:p>
        </p:txBody>
      </p:sp>
    </p:spTree>
    <p:extLst>
      <p:ext uri="{BB962C8B-B14F-4D97-AF65-F5344CB8AC3E}">
        <p14:creationId xmlns:p14="http://schemas.microsoft.com/office/powerpoint/2010/main" val="18935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347662"/>
            <a:ext cx="8229601" cy="566738"/>
          </a:xfrm>
        </p:spPr>
        <p:txBody>
          <a:bodyPr/>
          <a:lstStyle/>
          <a:p>
            <a:r>
              <a:rPr lang="en-US" sz="4000" dirty="0">
                <a:solidFill>
                  <a:srgbClr val="31D6B0"/>
                </a:solidFill>
              </a:rPr>
              <a:t>Finding the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7162801" y="1600605"/>
            <a:ext cx="251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Citywide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Standardized rules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1" y="1600201"/>
            <a:ext cx="2667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Tailored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Rules for small areas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514601" y="2536377"/>
            <a:ext cx="7162800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486401" y="2584001"/>
            <a:ext cx="1066800" cy="16002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4D555-5036-413A-ABBF-1AC263B3C726}"/>
              </a:ext>
            </a:extLst>
          </p:cNvPr>
          <p:cNvSpPr/>
          <p:nvPr/>
        </p:nvSpPr>
        <p:spPr>
          <a:xfrm>
            <a:off x="2543175" y="2564549"/>
            <a:ext cx="3629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Additional complexity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Harder to enforce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FFD83-207B-4AAF-96D4-CA4656665D99}"/>
              </a:ext>
            </a:extLst>
          </p:cNvPr>
          <p:cNvSpPr/>
          <p:nvPr/>
        </p:nvSpPr>
        <p:spPr>
          <a:xfrm>
            <a:off x="7159642" y="2584002"/>
            <a:ext cx="259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Less complexity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Easier to enforce</a:t>
            </a:r>
          </a:p>
        </p:txBody>
      </p:sp>
    </p:spTree>
    <p:extLst>
      <p:ext uri="{BB962C8B-B14F-4D97-AF65-F5344CB8AC3E}">
        <p14:creationId xmlns:p14="http://schemas.microsoft.com/office/powerpoint/2010/main" val="4591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5252"/>
            <a:ext cx="10495722" cy="1099413"/>
          </a:xfrm>
        </p:spPr>
        <p:txBody>
          <a:bodyPr>
            <a:noAutofit/>
          </a:bodyPr>
          <a:lstStyle/>
          <a:p>
            <a:r>
              <a:rPr lang="en-US" sz="5400" dirty="0"/>
              <a:t>Hierarchy of rules</a:t>
            </a: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85615233"/>
              </p:ext>
            </p:extLst>
          </p:nvPr>
        </p:nvGraphicFramePr>
        <p:xfrm>
          <a:off x="691781" y="1094161"/>
          <a:ext cx="7272455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49" y="3608762"/>
            <a:ext cx="3449168" cy="2895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06003" y="3223737"/>
            <a:ext cx="210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Zoning Map</a:t>
            </a:r>
          </a:p>
        </p:txBody>
      </p:sp>
      <p:pic>
        <p:nvPicPr>
          <p:cNvPr id="15" name="Content Placeholder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03" y="5278091"/>
            <a:ext cx="2903349" cy="357468"/>
          </a:xfrm>
          <a:prstGeom prst="rect">
            <a:avLst/>
          </a:prstGeom>
        </p:spPr>
      </p:pic>
      <p:sp>
        <p:nvSpPr>
          <p:cNvPr id="10" name="TextBox 9">
            <a:hlinkClick r:id="rId10"/>
          </p:cNvPr>
          <p:cNvSpPr txBox="1"/>
          <p:nvPr/>
        </p:nvSpPr>
        <p:spPr>
          <a:xfrm>
            <a:off x="8454931" y="6304306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1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7AA0B9E9-9467-458D-8DBE-8B08DBA7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0281" y="1358165"/>
            <a:ext cx="1018887" cy="13164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528912-4100-4058-BE94-CE72ECA18E51}"/>
              </a:ext>
            </a:extLst>
          </p:cNvPr>
          <p:cNvSpPr/>
          <p:nvPr/>
        </p:nvSpPr>
        <p:spPr>
          <a:xfrm>
            <a:off x="8367249" y="2669615"/>
            <a:ext cx="347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13"/>
              </a:rPr>
              <a:t>https://tinyurl.com/CABQ-IDO-12-2022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4AE3E6F-04F7-0CF9-FA2B-C24A280A6F6E}"/>
              </a:ext>
            </a:extLst>
          </p:cNvPr>
          <p:cNvCxnSpPr/>
          <p:nvPr/>
        </p:nvCxnSpPr>
        <p:spPr>
          <a:xfrm>
            <a:off x="472958" y="1094161"/>
            <a:ext cx="0" cy="54102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EF7BB51-D223-DA9F-33F4-A463E0E160CD}"/>
              </a:ext>
            </a:extLst>
          </p:cNvPr>
          <p:cNvSpPr/>
          <p:nvPr/>
        </p:nvSpPr>
        <p:spPr>
          <a:xfrm rot="16200000">
            <a:off x="-1679111" y="781135"/>
            <a:ext cx="3907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 the order applied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13">
            <a:extLst>
              <a:ext uri="{FF2B5EF4-FFF2-40B4-BE49-F238E27FC236}">
                <a16:creationId xmlns:a16="http://schemas.microsoft.com/office/drawing/2014/main" id="{1723B085-4CB6-4DC1-93FD-A7070D1C2926}"/>
              </a:ext>
            </a:extLst>
          </p:cNvPr>
          <p:cNvSpPr txBox="1">
            <a:spLocks/>
          </p:cNvSpPr>
          <p:nvPr/>
        </p:nvSpPr>
        <p:spPr>
          <a:xfrm>
            <a:off x="897554" y="428635"/>
            <a:ext cx="4876799" cy="1611941"/>
          </a:xfrm>
          <a:prstGeom prst="roundRect">
            <a:avLst/>
          </a:prstGeom>
          <a:ln w="38100" cap="flat" cmpd="sng" algn="ctr">
            <a:solidFill>
              <a:srgbClr val="60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IDO Part 5 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Development Standards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347827-1730-4948-8DD5-210BF45FA248}"/>
              </a:ext>
            </a:extLst>
          </p:cNvPr>
          <p:cNvSpPr/>
          <p:nvPr/>
        </p:nvSpPr>
        <p:spPr>
          <a:xfrm>
            <a:off x="1006114" y="1338582"/>
            <a:ext cx="4680557" cy="796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that set quality standards for development</a:t>
            </a:r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0331C66B-F72C-4879-ADE2-CA1CF8D0C1FA}"/>
              </a:ext>
            </a:extLst>
          </p:cNvPr>
          <p:cNvSpPr/>
          <p:nvPr/>
        </p:nvSpPr>
        <p:spPr>
          <a:xfrm flipH="1">
            <a:off x="1200375" y="597825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14D1F0-A6AA-4813-8291-42B90A2D8A4E}"/>
              </a:ext>
            </a:extLst>
          </p:cNvPr>
          <p:cNvSpPr/>
          <p:nvPr/>
        </p:nvSpPr>
        <p:spPr>
          <a:xfrm>
            <a:off x="1166586" y="735295"/>
            <a:ext cx="848662" cy="608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Context Rules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8EE249-30DC-436B-AFB2-0C9785A6A32F}"/>
              </a:ext>
            </a:extLst>
          </p:cNvPr>
          <p:cNvGrpSpPr/>
          <p:nvPr/>
        </p:nvGrpSpPr>
        <p:grpSpPr>
          <a:xfrm>
            <a:off x="7950895" y="3074152"/>
            <a:ext cx="3715873" cy="3120362"/>
            <a:chOff x="1854826" y="3605092"/>
            <a:chExt cx="3715873" cy="3120362"/>
          </a:xfrm>
        </p:grpSpPr>
        <p:sp>
          <p:nvSpPr>
            <p:cNvPr id="52" name="TextBox 51">
              <a:hlinkClick r:id="rId3"/>
            </p:cNvPr>
            <p:cNvSpPr txBox="1"/>
            <p:nvPr/>
          </p:nvSpPr>
          <p:spPr>
            <a:xfrm>
              <a:off x="2165600" y="6325344"/>
              <a:ext cx="34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  <a:hlinkClick r:id="rId4"/>
                </a:rPr>
                <a:t>https://tinyurl.com/IDOzoningmap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4817C2-5C80-4723-A9A9-C8A3EE139DFC}"/>
                </a:ext>
              </a:extLst>
            </p:cNvPr>
            <p:cNvGrpSpPr/>
            <p:nvPr/>
          </p:nvGrpSpPr>
          <p:grpSpPr>
            <a:xfrm>
              <a:off x="1854826" y="3605092"/>
              <a:ext cx="3631574" cy="2871908"/>
              <a:chOff x="-50174" y="3452813"/>
              <a:chExt cx="2812424" cy="2361783"/>
            </a:xfrm>
          </p:grpSpPr>
          <p:pic>
            <p:nvPicPr>
              <p:cNvPr id="49" name="Picture 2" descr="http://images.clipartpanda.com/computer-monitor-png-ComputerMonitor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174" y="3452813"/>
                <a:ext cx="2812424" cy="2361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6DAF348-CF1B-4901-8F8F-226FF7C295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48" r="28362"/>
              <a:stretch/>
            </p:blipFill>
            <p:spPr>
              <a:xfrm>
                <a:off x="190500" y="3614692"/>
                <a:ext cx="2359427" cy="1503408"/>
              </a:xfrm>
              <a:prstGeom prst="rect">
                <a:avLst/>
              </a:prstGeom>
            </p:spPr>
          </p:pic>
          <p:pic>
            <p:nvPicPr>
              <p:cNvPr id="31" name="Content Placeholder 7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807" y="4816680"/>
                <a:ext cx="2359427" cy="290500"/>
              </a:xfrm>
              <a:prstGeom prst="rect">
                <a:avLst/>
              </a:prstGeom>
            </p:spPr>
          </p:pic>
        </p:grpSp>
      </p:grpSp>
      <p:pic>
        <p:nvPicPr>
          <p:cNvPr id="18" name="Picture 5">
            <a:extLst>
              <a:ext uri="{FF2B5EF4-FFF2-40B4-BE49-F238E27FC236}">
                <a16:creationId xmlns:a16="http://schemas.microsoft.com/office/drawing/2014/main" id="{A8EC1E37-BA04-4AF1-9E57-DA35A2B3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4241" y="416220"/>
            <a:ext cx="1376997" cy="178199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94168A1F-FCBE-43EE-8B1D-8D85293668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3" t="13165" r="25077" b="-1045"/>
          <a:stretch/>
        </p:blipFill>
        <p:spPr>
          <a:xfrm>
            <a:off x="10108504" y="4627909"/>
            <a:ext cx="764088" cy="640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C2DEC1-5B01-448E-9A88-B45589D143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05" y="4499004"/>
            <a:ext cx="1295400" cy="1295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9030675-07C8-4E82-AB99-313647F72608}"/>
              </a:ext>
            </a:extLst>
          </p:cNvPr>
          <p:cNvSpPr/>
          <p:nvPr/>
        </p:nvSpPr>
        <p:spPr>
          <a:xfrm>
            <a:off x="8626656" y="2253963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10"/>
              </a:rPr>
              <a:t>https://ido.abq-zone.com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762B68A-D73C-44B1-8F2F-E7342E5F8574}"/>
              </a:ext>
            </a:extLst>
          </p:cNvPr>
          <p:cNvSpPr txBox="1">
            <a:spLocks/>
          </p:cNvSpPr>
          <p:nvPr/>
        </p:nvSpPr>
        <p:spPr bwMode="auto">
          <a:xfrm>
            <a:off x="1028043" y="2283734"/>
            <a:ext cx="5725733" cy="44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 Dimensional Standards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5-2 Site Design + Sensitive Lands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5-3 Access + Connectivity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5-4 Subdivision of Land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5-5 Parking + Loading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5-6 Landscaping, Buffering, + Screening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5-7 Walls + Fences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5-8 Outdoor + Site Lighting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5-9 Neighborhood Edges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5-10 Solar Access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5-11 Signs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8992D-36A0-1B82-2AF9-01F63F547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13">
            <a:extLst>
              <a:ext uri="{FF2B5EF4-FFF2-40B4-BE49-F238E27FC236}">
                <a16:creationId xmlns:a16="http://schemas.microsoft.com/office/drawing/2014/main" id="{C1AD757D-A75E-A504-800E-6DD02D66166C}"/>
              </a:ext>
            </a:extLst>
          </p:cNvPr>
          <p:cNvSpPr txBox="1">
            <a:spLocks/>
          </p:cNvSpPr>
          <p:nvPr/>
        </p:nvSpPr>
        <p:spPr>
          <a:xfrm>
            <a:off x="897554" y="428635"/>
            <a:ext cx="4876799" cy="1611941"/>
          </a:xfrm>
          <a:prstGeom prst="roundRect">
            <a:avLst/>
          </a:prstGeom>
          <a:ln w="38100" cap="flat" cmpd="sng" algn="ctr">
            <a:solidFill>
              <a:srgbClr val="60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IDO Part 5 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Development Standards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A5863A-E118-4F74-FEB5-2A4C78BCE61B}"/>
              </a:ext>
            </a:extLst>
          </p:cNvPr>
          <p:cNvSpPr/>
          <p:nvPr/>
        </p:nvSpPr>
        <p:spPr>
          <a:xfrm>
            <a:off x="1006114" y="1338582"/>
            <a:ext cx="4680557" cy="796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that set quality standards for development</a:t>
            </a:r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76D42774-9F45-EDB2-DD4F-0765E89A8F4C}"/>
              </a:ext>
            </a:extLst>
          </p:cNvPr>
          <p:cNvSpPr/>
          <p:nvPr/>
        </p:nvSpPr>
        <p:spPr>
          <a:xfrm flipH="1">
            <a:off x="1200375" y="597825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92B46D-D2AE-637F-FF63-918BF5A3BCF4}"/>
              </a:ext>
            </a:extLst>
          </p:cNvPr>
          <p:cNvSpPr/>
          <p:nvPr/>
        </p:nvSpPr>
        <p:spPr>
          <a:xfrm>
            <a:off x="1166586" y="735295"/>
            <a:ext cx="848662" cy="608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Context Rules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A0297180-F61D-CBEA-129C-975D3684FE44}"/>
              </a:ext>
            </a:extLst>
          </p:cNvPr>
          <p:cNvSpPr txBox="1">
            <a:spLocks/>
          </p:cNvSpPr>
          <p:nvPr/>
        </p:nvSpPr>
        <p:spPr bwMode="auto">
          <a:xfrm>
            <a:off x="1028043" y="2283734"/>
            <a:ext cx="5725733" cy="44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 Dimensional Standards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5-2 Site Design + Sensitive Lands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5-3 Access + Connectivity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5-4 Subdivision of Land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5-5 Parking + Loading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5-6 Landscaping, Buffering, + Screening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5-7 Walls + Fences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5-8 Outdoor + Site Lighting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5-9 Neighborhood Edges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5-10 Solar Access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5-11 Signs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8F77D9CE-41B4-BAC0-F9DC-79249345473E}"/>
              </a:ext>
            </a:extLst>
          </p:cNvPr>
          <p:cNvSpPr/>
          <p:nvPr/>
        </p:nvSpPr>
        <p:spPr>
          <a:xfrm>
            <a:off x="6003509" y="2283734"/>
            <a:ext cx="239636" cy="1436928"/>
          </a:xfrm>
          <a:prstGeom prst="rightBrace">
            <a:avLst/>
          </a:prstGeom>
          <a:ln w="38100"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398AA7-C059-C6A0-D1EF-2CD3C82D208D}"/>
              </a:ext>
            </a:extLst>
          </p:cNvPr>
          <p:cNvSpPr/>
          <p:nvPr/>
        </p:nvSpPr>
        <p:spPr>
          <a:xfrm>
            <a:off x="6462323" y="2740588"/>
            <a:ext cx="3104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Subdivision Review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2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A3C31-11D5-A251-B892-A7C066285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13">
            <a:extLst>
              <a:ext uri="{FF2B5EF4-FFF2-40B4-BE49-F238E27FC236}">
                <a16:creationId xmlns:a16="http://schemas.microsoft.com/office/drawing/2014/main" id="{EDE202E1-FD10-BDD4-F754-0641B26110E4}"/>
              </a:ext>
            </a:extLst>
          </p:cNvPr>
          <p:cNvSpPr txBox="1">
            <a:spLocks/>
          </p:cNvSpPr>
          <p:nvPr/>
        </p:nvSpPr>
        <p:spPr>
          <a:xfrm>
            <a:off x="897554" y="428635"/>
            <a:ext cx="4876799" cy="1611941"/>
          </a:xfrm>
          <a:prstGeom prst="roundRect">
            <a:avLst/>
          </a:prstGeom>
          <a:ln w="38100" cap="flat" cmpd="sng" algn="ctr">
            <a:solidFill>
              <a:srgbClr val="60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IDO Part 5 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Development Standards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C435A2-C9B0-204D-CF8A-3AE08C7AD05E}"/>
              </a:ext>
            </a:extLst>
          </p:cNvPr>
          <p:cNvSpPr/>
          <p:nvPr/>
        </p:nvSpPr>
        <p:spPr>
          <a:xfrm>
            <a:off x="1006114" y="1338582"/>
            <a:ext cx="4680557" cy="796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that set quality standards for development</a:t>
            </a:r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E10790D2-F54D-5063-4E04-7C270DDC1784}"/>
              </a:ext>
            </a:extLst>
          </p:cNvPr>
          <p:cNvSpPr/>
          <p:nvPr/>
        </p:nvSpPr>
        <p:spPr>
          <a:xfrm flipH="1">
            <a:off x="1200375" y="597825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B63BF-EC7E-3FF1-357C-85C48CB8D6FB}"/>
              </a:ext>
            </a:extLst>
          </p:cNvPr>
          <p:cNvSpPr/>
          <p:nvPr/>
        </p:nvSpPr>
        <p:spPr>
          <a:xfrm>
            <a:off x="1166586" y="735295"/>
            <a:ext cx="848662" cy="608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Context Rules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E75B36CB-A16A-15A6-F0B9-C4E992E977A8}"/>
              </a:ext>
            </a:extLst>
          </p:cNvPr>
          <p:cNvSpPr txBox="1">
            <a:spLocks/>
          </p:cNvSpPr>
          <p:nvPr/>
        </p:nvSpPr>
        <p:spPr bwMode="auto">
          <a:xfrm>
            <a:off x="1028043" y="2283734"/>
            <a:ext cx="5725733" cy="44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 Dimensional Standards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5-2 Site Design + Sensitive Lands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5-3 Access + Connectivity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5-4 Subdivision of Land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5-5 Parking + Loading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5-6 Landscaping, Buffering, + Screening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5-7 Walls + Fences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5-8 Outdoor + Site Lighting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5-9 Neighborhood Edges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5-10 Solar Access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5-11 Signs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20F08E8-03B3-64CE-3BC7-1F72D1A5F7AE}"/>
              </a:ext>
            </a:extLst>
          </p:cNvPr>
          <p:cNvSpPr/>
          <p:nvPr/>
        </p:nvSpPr>
        <p:spPr>
          <a:xfrm>
            <a:off x="6003509" y="2283734"/>
            <a:ext cx="239636" cy="4461820"/>
          </a:xfrm>
          <a:prstGeom prst="rightBrace">
            <a:avLst/>
          </a:prstGeom>
          <a:ln w="38100"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1F0830-9621-7D93-AF82-4DC387F031E4}"/>
              </a:ext>
            </a:extLst>
          </p:cNvPr>
          <p:cNvSpPr/>
          <p:nvPr/>
        </p:nvSpPr>
        <p:spPr>
          <a:xfrm>
            <a:off x="6657816" y="4253034"/>
            <a:ext cx="3104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Site Plan Review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AB5402-7759-AF0A-E321-31C7FC88113B}"/>
              </a:ext>
            </a:extLst>
          </p:cNvPr>
          <p:cNvSpPr/>
          <p:nvPr/>
        </p:nvSpPr>
        <p:spPr>
          <a:xfrm>
            <a:off x="8209912" y="4975733"/>
            <a:ext cx="3232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(Not more rules but more detail related to the phase of the project)</a:t>
            </a:r>
          </a:p>
        </p:txBody>
      </p:sp>
    </p:spTree>
    <p:extLst>
      <p:ext uri="{BB962C8B-B14F-4D97-AF65-F5344CB8AC3E}">
        <p14:creationId xmlns:p14="http://schemas.microsoft.com/office/powerpoint/2010/main" val="391221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99" y="265801"/>
            <a:ext cx="8305801" cy="566738"/>
          </a:xfrm>
        </p:spPr>
        <p:txBody>
          <a:bodyPr/>
          <a:lstStyle/>
          <a:p>
            <a:r>
              <a:rPr lang="en-US" sz="4800" dirty="0">
                <a:solidFill>
                  <a:srgbClr val="31D6B0"/>
                </a:solidFill>
              </a:rPr>
              <a:t>Finding the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750741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Streamlined Approval Process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More administrative review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1750741"/>
            <a:ext cx="3095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Community Input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Early tribal consultation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&amp; more public notice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3000376"/>
            <a:ext cx="8077200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711841" y="3048000"/>
            <a:ext cx="762000" cy="11430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048C1-B979-4DC9-9FF7-F06D0095CEA6}"/>
              </a:ext>
            </a:extLst>
          </p:cNvPr>
          <p:cNvSpPr txBox="1"/>
          <p:nvPr/>
        </p:nvSpPr>
        <p:spPr>
          <a:xfrm>
            <a:off x="2514600" y="4267200"/>
            <a:ext cx="6324600" cy="2308324"/>
          </a:xfrm>
          <a:prstGeom prst="rect">
            <a:avLst/>
          </a:prstGeom>
          <a:solidFill>
            <a:srgbClr val="F2F2F2">
              <a:alpha val="34118"/>
            </a:srgb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7BF9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Intent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If we get the rules right – and we need to continually work to get the rules right – and projects follow those rules, they get approved quickly.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Asking for exceptions means more notice, more public input, and a longer process.</a:t>
            </a:r>
          </a:p>
        </p:txBody>
      </p:sp>
    </p:spTree>
    <p:extLst>
      <p:ext uri="{BB962C8B-B14F-4D97-AF65-F5344CB8AC3E}">
        <p14:creationId xmlns:p14="http://schemas.microsoft.com/office/powerpoint/2010/main" val="22440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5E08185-ECEA-4D27-AC19-92722FE1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47043" y="2747041"/>
            <a:ext cx="6854368" cy="1360282"/>
          </a:xfrm>
        </p:spPr>
        <p:txBody>
          <a:bodyPr/>
          <a:lstStyle/>
          <a:p>
            <a:r>
              <a:rPr lang="en-US" sz="4800" dirty="0"/>
              <a:t>Review/decision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19FAF8C-9349-4866-96D0-AA5261E1E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256" y="5442836"/>
            <a:ext cx="708052" cy="5482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9B29E8E2-BD2A-4938-8295-ADAF74A4FBFE}"/>
              </a:ext>
            </a:extLst>
          </p:cNvPr>
          <p:cNvSpPr/>
          <p:nvPr/>
        </p:nvSpPr>
        <p:spPr>
          <a:xfrm>
            <a:off x="11087880" y="211339"/>
            <a:ext cx="990600" cy="95823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C6CF28-2444-4DAC-911C-60301767CC0A}"/>
              </a:ext>
            </a:extLst>
          </p:cNvPr>
          <p:cNvSpPr txBox="1"/>
          <p:nvPr/>
        </p:nvSpPr>
        <p:spPr>
          <a:xfrm>
            <a:off x="10488447" y="2571208"/>
            <a:ext cx="1703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https://abq-zone.com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47610F-8EFC-447B-96F1-E4CA6F5BA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6491" y="2287750"/>
            <a:ext cx="862146" cy="8621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6216A9-562A-4C88-AB9A-7B3C9C329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7908" y="4078472"/>
            <a:ext cx="862146" cy="8621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CA9E3A-70F7-4F22-A2C5-82078E586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0256" y="6070170"/>
            <a:ext cx="713567" cy="7135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6388CB-EED0-4307-89B7-4273F086B3C4}"/>
              </a:ext>
            </a:extLst>
          </p:cNvPr>
          <p:cNvSpPr txBox="1"/>
          <p:nvPr/>
        </p:nvSpPr>
        <p:spPr>
          <a:xfrm>
            <a:off x="9917466" y="5135969"/>
            <a:ext cx="2340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6"/>
              </a:rPr>
              <a:t>https://compplan-abq-zone.com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4E709D30-4D10-41A0-8757-000A85F94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636191" y="243493"/>
            <a:ext cx="5775121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79DD9D5-6454-47F8-8DD0-8AD9CA77B7C1}"/>
              </a:ext>
            </a:extLst>
          </p:cNvPr>
          <p:cNvSpPr/>
          <p:nvPr/>
        </p:nvSpPr>
        <p:spPr>
          <a:xfrm>
            <a:off x="7411311" y="2237236"/>
            <a:ext cx="1950974" cy="1254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Some public notice.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Administrative review.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Decided on IDO rules only.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No discretion.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2B0C09-BBC2-42A8-B780-8A11EDE5CB13}"/>
              </a:ext>
            </a:extLst>
          </p:cNvPr>
          <p:cNvSpPr/>
          <p:nvPr/>
        </p:nvSpPr>
        <p:spPr>
          <a:xfrm>
            <a:off x="1640706" y="2233048"/>
            <a:ext cx="5770605" cy="1275884"/>
          </a:xfrm>
          <a:prstGeom prst="rect">
            <a:avLst/>
          </a:prstGeom>
          <a:solidFill>
            <a:srgbClr val="9BBB5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54385B-11A8-464C-9B73-C58B7D2F852E}"/>
              </a:ext>
            </a:extLst>
          </p:cNvPr>
          <p:cNvSpPr/>
          <p:nvPr/>
        </p:nvSpPr>
        <p:spPr>
          <a:xfrm>
            <a:off x="7409916" y="3653407"/>
            <a:ext cx="2572810" cy="1727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More public notice.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hearing.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Decided on IDO rules only.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Some discretion in decision criteria.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DCD4E1-1374-4BBE-A8BB-5C2B0E8D167C}"/>
              </a:ext>
            </a:extLst>
          </p:cNvPr>
          <p:cNvSpPr/>
          <p:nvPr/>
        </p:nvSpPr>
        <p:spPr>
          <a:xfrm>
            <a:off x="1653019" y="3653408"/>
            <a:ext cx="5769233" cy="1727072"/>
          </a:xfrm>
          <a:prstGeom prst="rect">
            <a:avLst/>
          </a:prstGeom>
          <a:solidFill>
            <a:srgbClr val="FFC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61ABC5-DBAE-4441-A83A-39D0BEE3B858}"/>
              </a:ext>
            </a:extLst>
          </p:cNvPr>
          <p:cNvSpPr/>
          <p:nvPr/>
        </p:nvSpPr>
        <p:spPr>
          <a:xfrm>
            <a:off x="7422252" y="5499760"/>
            <a:ext cx="3143004" cy="11595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Lots of public notice.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hearing.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decided case-by-case.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 Plan AND IDO apply.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Discretionary.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502903-2A28-49F7-9613-8CB71F58378F}"/>
              </a:ext>
            </a:extLst>
          </p:cNvPr>
          <p:cNvSpPr/>
          <p:nvPr/>
        </p:nvSpPr>
        <p:spPr>
          <a:xfrm>
            <a:off x="1653019" y="5499761"/>
            <a:ext cx="5777028" cy="723846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8C2D5B91-F6FC-48AB-B993-01FBBA0D0F77}"/>
              </a:ext>
            </a:extLst>
          </p:cNvPr>
          <p:cNvSpPr/>
          <p:nvPr/>
        </p:nvSpPr>
        <p:spPr>
          <a:xfrm>
            <a:off x="7069863" y="153104"/>
            <a:ext cx="990600" cy="95823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6-1-1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E1ADE1-5564-47AE-B02A-88EAC1F13144}"/>
              </a:ext>
            </a:extLst>
          </p:cNvPr>
          <p:cNvCxnSpPr>
            <a:cxnSpLocks/>
            <a:stCxn id="27" idx="3"/>
            <a:endCxn id="26" idx="1"/>
          </p:cNvCxnSpPr>
          <p:nvPr/>
        </p:nvCxnSpPr>
        <p:spPr>
          <a:xfrm flipH="1" flipV="1">
            <a:off x="1403101" y="3210915"/>
            <a:ext cx="10672" cy="2169564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E946229-2F07-4D31-9D8C-9EAF2992FC85}"/>
              </a:ext>
            </a:extLst>
          </p:cNvPr>
          <p:cNvSpPr/>
          <p:nvPr/>
        </p:nvSpPr>
        <p:spPr>
          <a:xfrm rot="16200000">
            <a:off x="740307" y="2363455"/>
            <a:ext cx="132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Predictable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D75A92-D242-4A19-96A7-4CA1D2AFE6BA}"/>
              </a:ext>
            </a:extLst>
          </p:cNvPr>
          <p:cNvSpPr/>
          <p:nvPr/>
        </p:nvSpPr>
        <p:spPr>
          <a:xfrm rot="16200000">
            <a:off x="945075" y="5664511"/>
            <a:ext cx="937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Flexible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5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DD89A-02D8-468A-2A2A-66C9B93A9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05DAB77-5184-9FE8-0593-90CA3FA5B6C9}"/>
              </a:ext>
            </a:extLst>
          </p:cNvPr>
          <p:cNvSpPr/>
          <p:nvPr/>
        </p:nvSpPr>
        <p:spPr>
          <a:xfrm>
            <a:off x="9764110" y="94593"/>
            <a:ext cx="1275847" cy="111236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6-1-1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2F25C-23D4-7151-8BC5-66532E5B1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60" y="1180905"/>
            <a:ext cx="11758679" cy="4496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551627-45EC-7978-24B9-58245E891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"/>
          <a:stretch/>
        </p:blipFill>
        <p:spPr>
          <a:xfrm>
            <a:off x="216660" y="5784485"/>
            <a:ext cx="6746141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0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6E1912-701F-41B1-9CBA-9A3F5521F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3" y="94593"/>
            <a:ext cx="9807933" cy="3506218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98528778-A53F-45D2-829A-BDF266FFDFCE}"/>
              </a:ext>
            </a:extLst>
          </p:cNvPr>
          <p:cNvSpPr/>
          <p:nvPr/>
        </p:nvSpPr>
        <p:spPr>
          <a:xfrm>
            <a:off x="9764110" y="94593"/>
            <a:ext cx="1275847" cy="111236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6-1-1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46EFC-4440-4816-858D-7FD2486AC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979"/>
          <a:stretch/>
        </p:blipFill>
        <p:spPr>
          <a:xfrm>
            <a:off x="79726" y="3532812"/>
            <a:ext cx="9784080" cy="299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C4DA28-359A-440C-8349-708B2725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7" y="3775673"/>
            <a:ext cx="9774936" cy="303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D4B496-C4C4-4C12-A35E-6DF85A782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6" y="4047841"/>
            <a:ext cx="9784080" cy="294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92848F-8357-4E29-ADE0-6F4C1EA938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9"/>
          <a:stretch/>
        </p:blipFill>
        <p:spPr>
          <a:xfrm>
            <a:off x="143335" y="4453875"/>
            <a:ext cx="6746141" cy="762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D1BD34-AFEA-4389-A698-F9CD7B6940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477" b="36758"/>
          <a:stretch/>
        </p:blipFill>
        <p:spPr>
          <a:xfrm>
            <a:off x="143335" y="5224012"/>
            <a:ext cx="6746141" cy="5486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D8EBD2-780D-456F-9E49-9F1ECCAA35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65"/>
          <a:stretch/>
        </p:blipFill>
        <p:spPr>
          <a:xfrm>
            <a:off x="7060760" y="4637679"/>
            <a:ext cx="3709670" cy="111236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189E6392-6A3F-4024-A442-EC012A114899}"/>
              </a:ext>
            </a:extLst>
          </p:cNvPr>
          <p:cNvSpPr/>
          <p:nvPr/>
        </p:nvSpPr>
        <p:spPr>
          <a:xfrm>
            <a:off x="10491044" y="3775673"/>
            <a:ext cx="1275847" cy="111236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6-4(K)(1)(a)2</a:t>
            </a:r>
          </a:p>
        </p:txBody>
      </p:sp>
    </p:spTree>
    <p:extLst>
      <p:ext uri="{BB962C8B-B14F-4D97-AF65-F5344CB8AC3E}">
        <p14:creationId xmlns:p14="http://schemas.microsoft.com/office/powerpoint/2010/main" val="20789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83E68-91A5-4319-8E7A-55B8F5FB22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38450" y="187140"/>
            <a:ext cx="9353550" cy="1143000"/>
          </a:xfrm>
        </p:spPr>
        <p:txBody>
          <a:bodyPr/>
          <a:lstStyle/>
          <a:p>
            <a:r>
              <a:rPr lang="en-US" sz="4800" dirty="0"/>
              <a:t>Pre-submittal </a:t>
            </a:r>
            <a:br>
              <a:rPr lang="en-US" sz="4800" dirty="0"/>
            </a:br>
            <a:r>
              <a:rPr lang="en-US" sz="4800" dirty="0"/>
              <a:t>Tribal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01EE8-3953-4324-B93A-3BCD863AFE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70325" y="2586038"/>
            <a:ext cx="8321675" cy="3622675"/>
          </a:xfrm>
        </p:spPr>
        <p:txBody>
          <a:bodyPr/>
          <a:lstStyle/>
          <a:p>
            <a:r>
              <a:rPr lang="en-US" sz="2400" dirty="0"/>
              <a:t>Mailed / emailed offer of meeting to tribal representatives</a:t>
            </a:r>
            <a:endParaRPr lang="en-US" sz="2400" b="0" dirty="0"/>
          </a:p>
          <a:p>
            <a:r>
              <a:rPr lang="en-US" sz="2400" dirty="0"/>
              <a:t>Timing</a:t>
            </a:r>
          </a:p>
          <a:p>
            <a:pPr lvl="1"/>
            <a:r>
              <a:rPr lang="en-US" sz="2000" b="0" dirty="0"/>
              <a:t>Tribal reps have </a:t>
            </a:r>
            <a:r>
              <a:rPr lang="en-US" sz="2000" dirty="0"/>
              <a:t>30</a:t>
            </a:r>
            <a:r>
              <a:rPr lang="en-US" sz="2000" b="0" dirty="0"/>
              <a:t> days to respond yes/no</a:t>
            </a:r>
          </a:p>
          <a:p>
            <a:pPr lvl="1"/>
            <a:r>
              <a:rPr lang="en-US" sz="2000" dirty="0"/>
              <a:t>Meeting must be scheduled w/in 30 days of yes</a:t>
            </a:r>
          </a:p>
          <a:p>
            <a:r>
              <a:rPr lang="en-US" sz="2400" dirty="0"/>
              <a:t>Facilitated by neutral 3</a:t>
            </a:r>
            <a:r>
              <a:rPr lang="en-US" sz="2400" baseline="30000" dirty="0"/>
              <a:t>rd</a:t>
            </a:r>
            <a:r>
              <a:rPr lang="en-US" sz="2400" dirty="0"/>
              <a:t> party</a:t>
            </a:r>
          </a:p>
          <a:p>
            <a:r>
              <a:rPr lang="en-US" sz="2400" b="0" dirty="0"/>
              <a:t>Report emailed to all who participated</a:t>
            </a:r>
          </a:p>
          <a:p>
            <a:r>
              <a:rPr lang="en-US" sz="2400" dirty="0"/>
              <a:t>Applicant responds to discussion/concerns in submittal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5C735-D86D-40F9-AC00-74BBFC22840A}"/>
              </a:ext>
            </a:extLst>
          </p:cNvPr>
          <p:cNvSpPr txBox="1"/>
          <p:nvPr/>
        </p:nvSpPr>
        <p:spPr>
          <a:xfrm>
            <a:off x="3318185" y="6557584"/>
            <a:ext cx="88738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https://www.cabq.gov/planning/codes-policies-regulations/integrated-development-ordinance-1/pre-submittal-tribal-meeting-request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6925B1A-2E61-9CAD-4A6A-6B89979ED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587226"/>
              </p:ext>
            </p:extLst>
          </p:nvPr>
        </p:nvGraphicFramePr>
        <p:xfrm>
          <a:off x="190709" y="2036755"/>
          <a:ext cx="3643465" cy="4525961"/>
        </p:xfrm>
        <a:graphic>
          <a:graphicData uri="http://schemas.openxmlformats.org/drawingml/2006/table">
            <a:tbl>
              <a:tblPr firstRow="1" firstCol="1" bandRow="1"/>
              <a:tblGrid>
                <a:gridCol w="1773855">
                  <a:extLst>
                    <a:ext uri="{9D8B030D-6E8A-4147-A177-3AD203B41FA5}">
                      <a16:colId xmlns:a16="http://schemas.microsoft.com/office/drawing/2014/main" val="1019906801"/>
                    </a:ext>
                  </a:extLst>
                </a:gridCol>
                <a:gridCol w="253778">
                  <a:extLst>
                    <a:ext uri="{9D8B030D-6E8A-4147-A177-3AD203B41FA5}">
                      <a16:colId xmlns:a16="http://schemas.microsoft.com/office/drawing/2014/main" val="2327655080"/>
                    </a:ext>
                  </a:extLst>
                </a:gridCol>
                <a:gridCol w="293140">
                  <a:extLst>
                    <a:ext uri="{9D8B030D-6E8A-4147-A177-3AD203B41FA5}">
                      <a16:colId xmlns:a16="http://schemas.microsoft.com/office/drawing/2014/main" val="1125913958"/>
                    </a:ext>
                  </a:extLst>
                </a:gridCol>
                <a:gridCol w="90485">
                  <a:extLst>
                    <a:ext uri="{9D8B030D-6E8A-4147-A177-3AD203B41FA5}">
                      <a16:colId xmlns:a16="http://schemas.microsoft.com/office/drawing/2014/main" val="3055617838"/>
                    </a:ext>
                  </a:extLst>
                </a:gridCol>
                <a:gridCol w="362027">
                  <a:extLst>
                    <a:ext uri="{9D8B030D-6E8A-4147-A177-3AD203B41FA5}">
                      <a16:colId xmlns:a16="http://schemas.microsoft.com/office/drawing/2014/main" val="2819012589"/>
                    </a:ext>
                  </a:extLst>
                </a:gridCol>
                <a:gridCol w="363467">
                  <a:extLst>
                    <a:ext uri="{9D8B030D-6E8A-4147-A177-3AD203B41FA5}">
                      <a16:colId xmlns:a16="http://schemas.microsoft.com/office/drawing/2014/main" val="1723827084"/>
                    </a:ext>
                  </a:extLst>
                </a:gridCol>
                <a:gridCol w="506713">
                  <a:extLst>
                    <a:ext uri="{9D8B030D-6E8A-4147-A177-3AD203B41FA5}">
                      <a16:colId xmlns:a16="http://schemas.microsoft.com/office/drawing/2014/main" val="1744518011"/>
                    </a:ext>
                  </a:extLst>
                </a:gridCol>
              </a:tblGrid>
              <a:tr h="6068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Subsection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6-4(B)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6-2(B)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6-2(D)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6-2(E)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Specific Procedures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928272"/>
                  </a:ext>
                </a:extLst>
              </a:tr>
              <a:tr h="9160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Application Type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Tribal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City Staff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DHO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EPC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196929"/>
                  </a:ext>
                </a:extLst>
              </a:tr>
              <a:tr h="1722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Administrative Decision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987299"/>
                  </a:ext>
                </a:extLst>
              </a:tr>
              <a:tr h="3551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Archaeological Certificate</a:t>
                      </a:r>
                      <a:r>
                        <a:rPr lang="en-US" sz="10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5085" marR="6508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6-5(A)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05028"/>
                  </a:ext>
                </a:extLst>
              </a:tr>
              <a:tr h="172235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Decisions Requiring a Public Hearing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24643"/>
                  </a:ext>
                </a:extLst>
              </a:tr>
              <a:tr h="3551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Master Development Plan</a:t>
                      </a:r>
                    </a:p>
                  </a:txBody>
                  <a:tcPr marL="65085" marR="6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 </a:t>
                      </a:r>
                    </a:p>
                  </a:txBody>
                  <a:tcPr marL="65085" marR="6508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&lt;D&gt;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6-6(F)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474324"/>
                  </a:ext>
                </a:extLst>
              </a:tr>
              <a:tr h="3551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Site Plan – EPC</a:t>
                      </a:r>
                    </a:p>
                  </a:txBody>
                  <a:tcPr marL="65085" marR="6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5085" marR="6508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&lt;D&gt;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6-6(I)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963106"/>
                  </a:ext>
                </a:extLst>
              </a:tr>
              <a:tr h="3551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Subdivision of Land – Minor</a:t>
                      </a:r>
                    </a:p>
                  </a:txBody>
                  <a:tcPr marL="65085" marR="6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5085" marR="6508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&lt;D&gt;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&lt;D&gt;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6-6(K)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6856729"/>
                  </a:ext>
                </a:extLst>
              </a:tr>
              <a:tr h="3551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Subdivision of Land – Major</a:t>
                      </a:r>
                    </a:p>
                  </a:txBody>
                  <a:tcPr marL="65085" marR="6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5085" marR="6508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&lt;D&gt;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&lt;D&gt;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6-6(L)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668085"/>
                  </a:ext>
                </a:extLst>
              </a:tr>
              <a:tr h="1722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Policy Decisions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085" marR="65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451437"/>
                  </a:ext>
                </a:extLst>
              </a:tr>
              <a:tr h="3551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Zoning Map Amendment – EPC</a:t>
                      </a:r>
                    </a:p>
                  </a:txBody>
                  <a:tcPr marL="65085" marR="6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5085" marR="6508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&lt;D&gt;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6-7(G)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60788"/>
                  </a:ext>
                </a:extLst>
              </a:tr>
              <a:tr h="3551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Zoning Map Amendment – Council</a:t>
                      </a:r>
                    </a:p>
                  </a:txBody>
                  <a:tcPr marL="65085" marR="6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5085" marR="6508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&lt;R&gt;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6-7(H)</a:t>
                      </a:r>
                    </a:p>
                  </a:txBody>
                  <a:tcPr marL="65085" marR="65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57360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86A9155-879B-42ED-A0CC-F83292777F31}"/>
              </a:ext>
            </a:extLst>
          </p:cNvPr>
          <p:cNvSpPr/>
          <p:nvPr/>
        </p:nvSpPr>
        <p:spPr>
          <a:xfrm>
            <a:off x="1973842" y="2031623"/>
            <a:ext cx="237707" cy="4525961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3CAF78FC-349A-4D98-B2AA-EBA905A11219}"/>
              </a:ext>
            </a:extLst>
          </p:cNvPr>
          <p:cNvSpPr>
            <a:spLocks noChangeAspect="1"/>
          </p:cNvSpPr>
          <p:nvPr/>
        </p:nvSpPr>
        <p:spPr>
          <a:xfrm>
            <a:off x="10544968" y="744864"/>
            <a:ext cx="1121316" cy="1143001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11E2DD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6-4(B)</a:t>
            </a:r>
          </a:p>
        </p:txBody>
      </p:sp>
    </p:spTree>
    <p:extLst>
      <p:ext uri="{BB962C8B-B14F-4D97-AF65-F5344CB8AC3E}">
        <p14:creationId xmlns:p14="http://schemas.microsoft.com/office/powerpoint/2010/main" val="34503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FA246E-18E5-480F-B326-0175099E4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Planning Department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E7B6E17-3D8E-4EB6-A26A-2E385BAF1266}"/>
              </a:ext>
            </a:extLst>
          </p:cNvPr>
          <p:cNvGraphicFramePr/>
          <p:nvPr/>
        </p:nvGraphicFramePr>
        <p:xfrm>
          <a:off x="3642315" y="924513"/>
          <a:ext cx="6181415" cy="4812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4E4D078-B59C-4ED0-8EA2-6BD4AAA6FE86}"/>
              </a:ext>
            </a:extLst>
          </p:cNvPr>
          <p:cNvSpPr txBox="1"/>
          <p:nvPr/>
        </p:nvSpPr>
        <p:spPr>
          <a:xfrm>
            <a:off x="7363752" y="6125670"/>
            <a:ext cx="337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Urban Design +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8E073-28E6-4078-974B-58EB36CDB58F}"/>
              </a:ext>
            </a:extLst>
          </p:cNvPr>
          <p:cNvSpPr txBox="1"/>
          <p:nvPr/>
        </p:nvSpPr>
        <p:spPr>
          <a:xfrm>
            <a:off x="4313054" y="351429"/>
            <a:ext cx="495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Divisions of the Planning Department</a:t>
            </a:r>
          </a:p>
        </p:txBody>
      </p:sp>
    </p:spTree>
    <p:extLst>
      <p:ext uri="{BB962C8B-B14F-4D97-AF65-F5344CB8AC3E}">
        <p14:creationId xmlns:p14="http://schemas.microsoft.com/office/powerpoint/2010/main" val="33569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30A882-04E0-4F2B-AA9C-CB9F539A1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699" y="2363676"/>
            <a:ext cx="4518775" cy="185949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6D683A1-0E49-4768-9FAE-DA22977D7642}"/>
              </a:ext>
            </a:extLst>
          </p:cNvPr>
          <p:cNvSpPr/>
          <p:nvPr/>
        </p:nvSpPr>
        <p:spPr>
          <a:xfrm>
            <a:off x="8969828" y="2318293"/>
            <a:ext cx="1655103" cy="1859495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48C739-AF92-4E9C-B12E-D0E2C223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19447"/>
            <a:ext cx="10972800" cy="1143000"/>
          </a:xfrm>
        </p:spPr>
        <p:txBody>
          <a:bodyPr/>
          <a:lstStyle/>
          <a:p>
            <a:r>
              <a:rPr lang="en-US" dirty="0"/>
              <a:t>Public Notice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97EC80-D489-4F69-8A51-1F2117A66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505" y="1097757"/>
            <a:ext cx="5386917" cy="639762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Before application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89C3E3E-D074-4579-A336-518FE6497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5465" y="1737519"/>
            <a:ext cx="5999283" cy="3951288"/>
          </a:xfrm>
        </p:spPr>
        <p:txBody>
          <a:bodyPr/>
          <a:lstStyle/>
          <a:p>
            <a:endParaRPr lang="en-US" sz="1600" dirty="0"/>
          </a:p>
          <a:p>
            <a:r>
              <a:rPr lang="en-US" dirty="0"/>
              <a:t>Emailed notice to Neigh. Assoc/Coalitions</a:t>
            </a:r>
          </a:p>
          <a:p>
            <a:endParaRPr lang="en-US" sz="600" dirty="0"/>
          </a:p>
          <a:p>
            <a:r>
              <a:rPr lang="en-US" dirty="0"/>
              <a:t>Mailed notice to Property Owners</a:t>
            </a:r>
          </a:p>
          <a:p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1169F5-DEBB-45FE-8C53-DF1EB31FE64D}"/>
              </a:ext>
            </a:extLst>
          </p:cNvPr>
          <p:cNvSpPr/>
          <p:nvPr/>
        </p:nvSpPr>
        <p:spPr>
          <a:xfrm>
            <a:off x="2532884" y="838887"/>
            <a:ext cx="8115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https://www.cabq.gov/planning/urban-design-development/public-notice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E6FAD90-4643-42FD-9A83-953858F41E02}"/>
              </a:ext>
            </a:extLst>
          </p:cNvPr>
          <p:cNvSpPr txBox="1">
            <a:spLocks/>
          </p:cNvSpPr>
          <p:nvPr/>
        </p:nvSpPr>
        <p:spPr bwMode="auto">
          <a:xfrm>
            <a:off x="1229139" y="3726056"/>
            <a:ext cx="8603984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571B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Application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66E1D7F6-9ECC-4501-BC97-4D2B1E8C6153}"/>
              </a:ext>
            </a:extLst>
          </p:cNvPr>
          <p:cNvSpPr txBox="1">
            <a:spLocks/>
          </p:cNvSpPr>
          <p:nvPr/>
        </p:nvSpPr>
        <p:spPr bwMode="auto">
          <a:xfrm>
            <a:off x="718697" y="4315940"/>
            <a:ext cx="10478556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Posted Sign (Applicant)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Published notice (CABQ)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[i.e., legal ad in ABQ Journal]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Web Posting (CABQ)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11CCD2-E06A-469E-B458-BF59CDBA743E}"/>
              </a:ext>
            </a:extLst>
          </p:cNvPr>
          <p:cNvGrpSpPr/>
          <p:nvPr/>
        </p:nvGrpSpPr>
        <p:grpSpPr>
          <a:xfrm>
            <a:off x="421791" y="2058025"/>
            <a:ext cx="807347" cy="822960"/>
            <a:chOff x="344407" y="2823057"/>
            <a:chExt cx="807347" cy="822960"/>
          </a:xfrm>
        </p:grpSpPr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8AC0C80F-4B4D-4889-9600-8C8C37D57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407" y="2823057"/>
              <a:ext cx="807347" cy="822960"/>
            </a:xfrm>
            <a:custGeom>
              <a:avLst/>
              <a:gdLst>
                <a:gd name="connsiteX0" fmla="*/ 0 w 1040499"/>
                <a:gd name="connsiteY0" fmla="*/ 520250 h 1040499"/>
                <a:gd name="connsiteX1" fmla="*/ 520250 w 1040499"/>
                <a:gd name="connsiteY1" fmla="*/ 0 h 1040499"/>
                <a:gd name="connsiteX2" fmla="*/ 1040499 w 1040499"/>
                <a:gd name="connsiteY2" fmla="*/ 0 h 1040499"/>
                <a:gd name="connsiteX3" fmla="*/ 1040499 w 1040499"/>
                <a:gd name="connsiteY3" fmla="*/ 520250 h 1040499"/>
                <a:gd name="connsiteX4" fmla="*/ 520249 w 1040499"/>
                <a:gd name="connsiteY4" fmla="*/ 1040500 h 1040499"/>
                <a:gd name="connsiteX5" fmla="*/ -1 w 1040499"/>
                <a:gd name="connsiteY5" fmla="*/ 520250 h 1040499"/>
                <a:gd name="connsiteX6" fmla="*/ 0 w 1040499"/>
                <a:gd name="connsiteY6" fmla="*/ 520250 h 104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499" h="1040499">
                  <a:moveTo>
                    <a:pt x="0" y="520250"/>
                  </a:moveTo>
                  <a:cubicBezTo>
                    <a:pt x="0" y="232924"/>
                    <a:pt x="232924" y="0"/>
                    <a:pt x="520250" y="0"/>
                  </a:cubicBezTo>
                  <a:lnTo>
                    <a:pt x="1040499" y="0"/>
                  </a:lnTo>
                  <a:lnTo>
                    <a:pt x="1040499" y="520250"/>
                  </a:lnTo>
                  <a:cubicBezTo>
                    <a:pt x="1040499" y="807576"/>
                    <a:pt x="807575" y="1040500"/>
                    <a:pt x="520249" y="1040500"/>
                  </a:cubicBezTo>
                  <a:cubicBezTo>
                    <a:pt x="232923" y="1040500"/>
                    <a:pt x="-1" y="807576"/>
                    <a:pt x="-1" y="520250"/>
                  </a:cubicBezTo>
                  <a:lnTo>
                    <a:pt x="0" y="520250"/>
                  </a:lnTo>
                  <a:close/>
                </a:path>
              </a:pathLst>
            </a:custGeom>
            <a:solidFill>
              <a:srgbClr val="11E2DD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167618" tIns="167618" rIns="167618" bIns="16761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3BA86-B0F4-4F44-8837-C328333B49AC}"/>
                </a:ext>
              </a:extLst>
            </p:cNvPr>
            <p:cNvSpPr/>
            <p:nvPr/>
          </p:nvSpPr>
          <p:spPr>
            <a:xfrm>
              <a:off x="350374" y="3070692"/>
              <a:ext cx="795411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6-4(J)2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6AF4B6-0CB8-4122-844A-7DBB20B2288E}"/>
              </a:ext>
            </a:extLst>
          </p:cNvPr>
          <p:cNvGrpSpPr/>
          <p:nvPr/>
        </p:nvGrpSpPr>
        <p:grpSpPr>
          <a:xfrm>
            <a:off x="338908" y="2961492"/>
            <a:ext cx="807347" cy="822960"/>
            <a:chOff x="341163" y="3453424"/>
            <a:chExt cx="807347" cy="822960"/>
          </a:xfrm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2258793A-5749-44A2-B77E-2508F2CAAB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163" y="3453424"/>
              <a:ext cx="807347" cy="822960"/>
            </a:xfrm>
            <a:custGeom>
              <a:avLst/>
              <a:gdLst>
                <a:gd name="connsiteX0" fmla="*/ 0 w 1040499"/>
                <a:gd name="connsiteY0" fmla="*/ 520250 h 1040499"/>
                <a:gd name="connsiteX1" fmla="*/ 520250 w 1040499"/>
                <a:gd name="connsiteY1" fmla="*/ 0 h 1040499"/>
                <a:gd name="connsiteX2" fmla="*/ 1040499 w 1040499"/>
                <a:gd name="connsiteY2" fmla="*/ 0 h 1040499"/>
                <a:gd name="connsiteX3" fmla="*/ 1040499 w 1040499"/>
                <a:gd name="connsiteY3" fmla="*/ 520250 h 1040499"/>
                <a:gd name="connsiteX4" fmla="*/ 520249 w 1040499"/>
                <a:gd name="connsiteY4" fmla="*/ 1040500 h 1040499"/>
                <a:gd name="connsiteX5" fmla="*/ -1 w 1040499"/>
                <a:gd name="connsiteY5" fmla="*/ 520250 h 1040499"/>
                <a:gd name="connsiteX6" fmla="*/ 0 w 1040499"/>
                <a:gd name="connsiteY6" fmla="*/ 520250 h 104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499" h="1040499">
                  <a:moveTo>
                    <a:pt x="0" y="520250"/>
                  </a:moveTo>
                  <a:cubicBezTo>
                    <a:pt x="0" y="232924"/>
                    <a:pt x="232924" y="0"/>
                    <a:pt x="520250" y="0"/>
                  </a:cubicBezTo>
                  <a:lnTo>
                    <a:pt x="1040499" y="0"/>
                  </a:lnTo>
                  <a:lnTo>
                    <a:pt x="1040499" y="520250"/>
                  </a:lnTo>
                  <a:cubicBezTo>
                    <a:pt x="1040499" y="807576"/>
                    <a:pt x="807575" y="1040500"/>
                    <a:pt x="520249" y="1040500"/>
                  </a:cubicBezTo>
                  <a:cubicBezTo>
                    <a:pt x="232923" y="1040500"/>
                    <a:pt x="-1" y="807576"/>
                    <a:pt x="-1" y="520250"/>
                  </a:cubicBezTo>
                  <a:lnTo>
                    <a:pt x="0" y="520250"/>
                  </a:lnTo>
                  <a:close/>
                </a:path>
              </a:pathLst>
            </a:custGeom>
            <a:solidFill>
              <a:srgbClr val="11E2DD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167618" tIns="167618" rIns="167618" bIns="16761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42412B-B728-4299-9F9D-5DDB20C4992D}"/>
                </a:ext>
              </a:extLst>
            </p:cNvPr>
            <p:cNvSpPr/>
            <p:nvPr/>
          </p:nvSpPr>
          <p:spPr>
            <a:xfrm>
              <a:off x="348921" y="3687098"/>
              <a:ext cx="795411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6-4(J)3</a:t>
              </a:r>
            </a:p>
          </p:txBody>
        </p:sp>
      </p:grpSp>
      <p:sp>
        <p:nvSpPr>
          <p:cNvPr id="26" name="Freeform 5">
            <a:extLst>
              <a:ext uri="{FF2B5EF4-FFF2-40B4-BE49-F238E27FC236}">
                <a16:creationId xmlns:a16="http://schemas.microsoft.com/office/drawing/2014/main" id="{D096DD73-C921-4F5E-A4F8-C59EB767BCF7}"/>
              </a:ext>
            </a:extLst>
          </p:cNvPr>
          <p:cNvSpPr/>
          <p:nvPr/>
        </p:nvSpPr>
        <p:spPr>
          <a:xfrm>
            <a:off x="5788422" y="1942681"/>
            <a:ext cx="990600" cy="95823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6-1-1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2C9E42-9677-4054-A1AD-367B1754ADCC}"/>
              </a:ext>
            </a:extLst>
          </p:cNvPr>
          <p:cNvGrpSpPr/>
          <p:nvPr/>
        </p:nvGrpSpPr>
        <p:grpSpPr>
          <a:xfrm>
            <a:off x="315024" y="4233184"/>
            <a:ext cx="807347" cy="822960"/>
            <a:chOff x="344407" y="2823057"/>
            <a:chExt cx="807347" cy="822960"/>
          </a:xfrm>
        </p:grpSpPr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E2F3EC34-9377-455A-987A-6C41E4D197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407" y="2823057"/>
              <a:ext cx="807347" cy="822960"/>
            </a:xfrm>
            <a:custGeom>
              <a:avLst/>
              <a:gdLst>
                <a:gd name="connsiteX0" fmla="*/ 0 w 1040499"/>
                <a:gd name="connsiteY0" fmla="*/ 520250 h 1040499"/>
                <a:gd name="connsiteX1" fmla="*/ 520250 w 1040499"/>
                <a:gd name="connsiteY1" fmla="*/ 0 h 1040499"/>
                <a:gd name="connsiteX2" fmla="*/ 1040499 w 1040499"/>
                <a:gd name="connsiteY2" fmla="*/ 0 h 1040499"/>
                <a:gd name="connsiteX3" fmla="*/ 1040499 w 1040499"/>
                <a:gd name="connsiteY3" fmla="*/ 520250 h 1040499"/>
                <a:gd name="connsiteX4" fmla="*/ 520249 w 1040499"/>
                <a:gd name="connsiteY4" fmla="*/ 1040500 h 1040499"/>
                <a:gd name="connsiteX5" fmla="*/ -1 w 1040499"/>
                <a:gd name="connsiteY5" fmla="*/ 520250 h 1040499"/>
                <a:gd name="connsiteX6" fmla="*/ 0 w 1040499"/>
                <a:gd name="connsiteY6" fmla="*/ 520250 h 104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499" h="1040499">
                  <a:moveTo>
                    <a:pt x="0" y="520250"/>
                  </a:moveTo>
                  <a:cubicBezTo>
                    <a:pt x="0" y="232924"/>
                    <a:pt x="232924" y="0"/>
                    <a:pt x="520250" y="0"/>
                  </a:cubicBezTo>
                  <a:lnTo>
                    <a:pt x="1040499" y="0"/>
                  </a:lnTo>
                  <a:lnTo>
                    <a:pt x="1040499" y="520250"/>
                  </a:lnTo>
                  <a:cubicBezTo>
                    <a:pt x="1040499" y="807576"/>
                    <a:pt x="807575" y="1040500"/>
                    <a:pt x="520249" y="1040500"/>
                  </a:cubicBezTo>
                  <a:cubicBezTo>
                    <a:pt x="232923" y="1040500"/>
                    <a:pt x="-1" y="807576"/>
                    <a:pt x="-1" y="520250"/>
                  </a:cubicBezTo>
                  <a:lnTo>
                    <a:pt x="0" y="520250"/>
                  </a:lnTo>
                  <a:close/>
                </a:path>
              </a:pathLst>
            </a:custGeom>
            <a:solidFill>
              <a:srgbClr val="11E2DD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167618" tIns="167618" rIns="167618" bIns="16761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F8B6E5D-5920-4DD0-9574-217083D84734}"/>
                </a:ext>
              </a:extLst>
            </p:cNvPr>
            <p:cNvSpPr/>
            <p:nvPr/>
          </p:nvSpPr>
          <p:spPr>
            <a:xfrm>
              <a:off x="350374" y="3070692"/>
              <a:ext cx="795411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6-4(J)4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5CAEC8-D57C-41C9-9E4A-C46AC1283D97}"/>
              </a:ext>
            </a:extLst>
          </p:cNvPr>
          <p:cNvGrpSpPr/>
          <p:nvPr/>
        </p:nvGrpSpPr>
        <p:grpSpPr>
          <a:xfrm>
            <a:off x="324285" y="5092873"/>
            <a:ext cx="807347" cy="822960"/>
            <a:chOff x="344407" y="2823057"/>
            <a:chExt cx="807347" cy="822960"/>
          </a:xfrm>
        </p:grpSpPr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33E96B8D-5AFD-4A01-A236-142822A7B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407" y="2823057"/>
              <a:ext cx="807347" cy="822960"/>
            </a:xfrm>
            <a:custGeom>
              <a:avLst/>
              <a:gdLst>
                <a:gd name="connsiteX0" fmla="*/ 0 w 1040499"/>
                <a:gd name="connsiteY0" fmla="*/ 520250 h 1040499"/>
                <a:gd name="connsiteX1" fmla="*/ 520250 w 1040499"/>
                <a:gd name="connsiteY1" fmla="*/ 0 h 1040499"/>
                <a:gd name="connsiteX2" fmla="*/ 1040499 w 1040499"/>
                <a:gd name="connsiteY2" fmla="*/ 0 h 1040499"/>
                <a:gd name="connsiteX3" fmla="*/ 1040499 w 1040499"/>
                <a:gd name="connsiteY3" fmla="*/ 520250 h 1040499"/>
                <a:gd name="connsiteX4" fmla="*/ 520249 w 1040499"/>
                <a:gd name="connsiteY4" fmla="*/ 1040500 h 1040499"/>
                <a:gd name="connsiteX5" fmla="*/ -1 w 1040499"/>
                <a:gd name="connsiteY5" fmla="*/ 520250 h 1040499"/>
                <a:gd name="connsiteX6" fmla="*/ 0 w 1040499"/>
                <a:gd name="connsiteY6" fmla="*/ 520250 h 104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499" h="1040499">
                  <a:moveTo>
                    <a:pt x="0" y="520250"/>
                  </a:moveTo>
                  <a:cubicBezTo>
                    <a:pt x="0" y="232924"/>
                    <a:pt x="232924" y="0"/>
                    <a:pt x="520250" y="0"/>
                  </a:cubicBezTo>
                  <a:lnTo>
                    <a:pt x="1040499" y="0"/>
                  </a:lnTo>
                  <a:lnTo>
                    <a:pt x="1040499" y="520250"/>
                  </a:lnTo>
                  <a:cubicBezTo>
                    <a:pt x="1040499" y="807576"/>
                    <a:pt x="807575" y="1040500"/>
                    <a:pt x="520249" y="1040500"/>
                  </a:cubicBezTo>
                  <a:cubicBezTo>
                    <a:pt x="232923" y="1040500"/>
                    <a:pt x="-1" y="807576"/>
                    <a:pt x="-1" y="520250"/>
                  </a:cubicBezTo>
                  <a:lnTo>
                    <a:pt x="0" y="520250"/>
                  </a:lnTo>
                  <a:close/>
                </a:path>
              </a:pathLst>
            </a:custGeom>
            <a:solidFill>
              <a:srgbClr val="11E2DD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167618" tIns="167618" rIns="167618" bIns="16761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6299FE-B66D-4417-A7F4-09F72C80B1B1}"/>
                </a:ext>
              </a:extLst>
            </p:cNvPr>
            <p:cNvSpPr/>
            <p:nvPr/>
          </p:nvSpPr>
          <p:spPr>
            <a:xfrm>
              <a:off x="350374" y="3070692"/>
              <a:ext cx="795411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6-4(J)5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06D559-FBC5-4EC2-85F5-4EE8E1D9B26E}"/>
              </a:ext>
            </a:extLst>
          </p:cNvPr>
          <p:cNvCxnSpPr>
            <a:cxnSpLocks/>
          </p:cNvCxnSpPr>
          <p:nvPr/>
        </p:nvCxnSpPr>
        <p:spPr>
          <a:xfrm>
            <a:off x="1354975" y="3834309"/>
            <a:ext cx="4522123" cy="0"/>
          </a:xfrm>
          <a:prstGeom prst="line">
            <a:avLst/>
          </a:prstGeom>
          <a:ln w="381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20">
            <a:extLst>
              <a:ext uri="{FF2B5EF4-FFF2-40B4-BE49-F238E27FC236}">
                <a16:creationId xmlns:a16="http://schemas.microsoft.com/office/drawing/2014/main" id="{7B7FC95D-8CB0-4878-A27B-B9267733B0C6}"/>
              </a:ext>
            </a:extLst>
          </p:cNvPr>
          <p:cNvSpPr>
            <a:spLocks noChangeAspect="1"/>
          </p:cNvSpPr>
          <p:nvPr/>
        </p:nvSpPr>
        <p:spPr>
          <a:xfrm>
            <a:off x="309055" y="5961427"/>
            <a:ext cx="807347" cy="822960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11E2DD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4DBEDF0-E4B1-4BC9-A036-3A923CBC253A}"/>
              </a:ext>
            </a:extLst>
          </p:cNvPr>
          <p:cNvSpPr/>
          <p:nvPr/>
        </p:nvSpPr>
        <p:spPr>
          <a:xfrm>
            <a:off x="304126" y="6196402"/>
            <a:ext cx="79541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6-4(J)6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E9981C-9FAA-498A-8578-6A84EA76DB4D}"/>
              </a:ext>
            </a:extLst>
          </p:cNvPr>
          <p:cNvSpPr txBox="1"/>
          <p:nvPr/>
        </p:nvSpPr>
        <p:spPr>
          <a:xfrm>
            <a:off x="5377303" y="60497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Coming in September: ABQ-PLAN Online Case Tracking</a:t>
            </a:r>
          </a:p>
          <a:p>
            <a:r>
              <a:rPr lang="en-US" sz="1400" dirty="0">
                <a:hlinkClick r:id="rId4"/>
              </a:rPr>
              <a:t>https://cityofalbuquerquenm-energovweb.tylerhost.net/apps/selfservice#/home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0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36D9ED-AF18-4468-BEB3-CA556C9A5AA7}"/>
              </a:ext>
            </a:extLst>
          </p:cNvPr>
          <p:cNvSpPr txBox="1">
            <a:spLocks/>
          </p:cNvSpPr>
          <p:nvPr/>
        </p:nvSpPr>
        <p:spPr>
          <a:xfrm>
            <a:off x="3552404" y="129140"/>
            <a:ext cx="7491958" cy="999945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ABQ-PLAN</a:t>
            </a:r>
            <a:endParaRPr kumimoji="0" lang="en-ZA" sz="660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245F1-BB63-4ABE-9726-C4D3F2CFF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9" y="1299546"/>
            <a:ext cx="2232585" cy="234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37D6E-0658-40E4-B3CC-3BF92116F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36"/>
          <a:stretch/>
        </p:blipFill>
        <p:spPr>
          <a:xfrm>
            <a:off x="3135461" y="1235275"/>
            <a:ext cx="9056539" cy="3833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0DD31-CEB1-4C0E-8C4C-474D0302C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461" y="5027863"/>
            <a:ext cx="3586996" cy="1840696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62F6EEB-7373-4137-A2E5-FB0FA42F1701}"/>
              </a:ext>
            </a:extLst>
          </p:cNvPr>
          <p:cNvSpPr/>
          <p:nvPr/>
        </p:nvSpPr>
        <p:spPr>
          <a:xfrm>
            <a:off x="2529593" y="2293245"/>
            <a:ext cx="492981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96451-F281-47AA-A0DB-8BBB55F840BA}"/>
              </a:ext>
            </a:extLst>
          </p:cNvPr>
          <p:cNvSpPr txBox="1"/>
          <p:nvPr/>
        </p:nvSpPr>
        <p:spPr>
          <a:xfrm>
            <a:off x="110169" y="3963464"/>
            <a:ext cx="3442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5"/>
              </a:rPr>
              <a:t>https://www.cabq.gov/abq-plan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6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DD2183-C87B-1B18-BAF9-7C4A4376E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697" y="1230671"/>
            <a:ext cx="7270434" cy="5627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329409-8918-4CB5-6A4C-0E3183C00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16" y="1548115"/>
            <a:ext cx="2705334" cy="504487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73E3108-B238-9138-248E-D3F3E9103CFB}"/>
              </a:ext>
            </a:extLst>
          </p:cNvPr>
          <p:cNvSpPr txBox="1">
            <a:spLocks/>
          </p:cNvSpPr>
          <p:nvPr/>
        </p:nvSpPr>
        <p:spPr>
          <a:xfrm>
            <a:off x="3552404" y="129140"/>
            <a:ext cx="7491958" cy="999945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ABQ-PLAN</a:t>
            </a:r>
            <a:endParaRPr kumimoji="0" lang="en-ZA" sz="660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BC81D1-FDBE-25B3-F653-67B5425AF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06" y="1538170"/>
            <a:ext cx="10879394" cy="53198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13EE5C-484E-86CA-2CB6-7BB59CE8B722}"/>
              </a:ext>
            </a:extLst>
          </p:cNvPr>
          <p:cNvSpPr txBox="1">
            <a:spLocks/>
          </p:cNvSpPr>
          <p:nvPr/>
        </p:nvSpPr>
        <p:spPr>
          <a:xfrm>
            <a:off x="3552404" y="129140"/>
            <a:ext cx="7491958" cy="999945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ABQ-PLAN</a:t>
            </a:r>
            <a:endParaRPr kumimoji="0" lang="en-ZA" sz="660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EC41EA-4FCC-4099-AD35-D1B82AD76779}"/>
              </a:ext>
            </a:extLst>
          </p:cNvPr>
          <p:cNvGrpSpPr/>
          <p:nvPr/>
        </p:nvGrpSpPr>
        <p:grpSpPr>
          <a:xfrm>
            <a:off x="6307145" y="3992093"/>
            <a:ext cx="2062572" cy="1732276"/>
            <a:chOff x="10366767" y="4628468"/>
            <a:chExt cx="2062572" cy="1732276"/>
          </a:xfrm>
        </p:grpSpPr>
        <p:pic>
          <p:nvPicPr>
            <p:cNvPr id="4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2FA76192-8E6F-45B0-968F-4E4E770E1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6767" y="4628468"/>
              <a:ext cx="2062572" cy="173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9"/>
            <a:stretch/>
          </p:blipFill>
          <p:spPr bwMode="auto">
            <a:xfrm>
              <a:off x="10559797" y="4749755"/>
              <a:ext cx="1701633" cy="109726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798320" y="2133601"/>
            <a:ext cx="3402012" cy="903373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Resources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70704" y="3697752"/>
            <a:ext cx="210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Planning Webpage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89535" y="553224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5"/>
              </a:rPr>
              <a:t>compplan.abq-zone.com</a:t>
            </a:r>
            <a:endParaRPr lang="en-US" sz="1050" kern="0" dirty="0">
              <a:solidFill>
                <a:sysClr val="windowText" lastClr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1124" y="3697752"/>
            <a:ext cx="175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ABC Comp Plan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F0E8F-7228-43EB-BDC0-F50FE211933F}"/>
              </a:ext>
            </a:extLst>
          </p:cNvPr>
          <p:cNvSpPr txBox="1"/>
          <p:nvPr/>
        </p:nvSpPr>
        <p:spPr>
          <a:xfrm>
            <a:off x="9358807" y="5577963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6"/>
              </a:rPr>
              <a:t>cabq.gov/planning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3752C5-D15D-416E-9D40-0DCA6F6232CB}"/>
              </a:ext>
            </a:extLst>
          </p:cNvPr>
          <p:cNvGrpSpPr/>
          <p:nvPr/>
        </p:nvGrpSpPr>
        <p:grpSpPr>
          <a:xfrm>
            <a:off x="9190898" y="4010205"/>
            <a:ext cx="2062572" cy="1732276"/>
            <a:chOff x="5273778" y="402092"/>
            <a:chExt cx="3456448" cy="2902616"/>
          </a:xfrm>
        </p:grpSpPr>
        <p:pic>
          <p:nvPicPr>
            <p:cNvPr id="18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DA7C8576-71A2-468D-970D-A42A2CB5A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778" y="402092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4CC283-0C8C-4694-9535-24AECDBC2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277" r="21053" b="27759"/>
            <a:stretch/>
          </p:blipFill>
          <p:spPr>
            <a:xfrm>
              <a:off x="5562601" y="613069"/>
              <a:ext cx="2895599" cy="187263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CE3AB9A-BC1D-4ECF-B639-0C76FC86A370}"/>
              </a:ext>
            </a:extLst>
          </p:cNvPr>
          <p:cNvSpPr/>
          <p:nvPr/>
        </p:nvSpPr>
        <p:spPr>
          <a:xfrm>
            <a:off x="6279222" y="2416493"/>
            <a:ext cx="1884960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u="sng" kern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8"/>
              </a:rPr>
              <a:t>abq-zone.com</a:t>
            </a:r>
            <a:endParaRPr lang="en-US" sz="2000" u="sng" kern="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Myriad Pro Cond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EA62A3-CFF2-4636-9786-1EE6B1F6E270}"/>
              </a:ext>
            </a:extLst>
          </p:cNvPr>
          <p:cNvGrpSpPr/>
          <p:nvPr/>
        </p:nvGrpSpPr>
        <p:grpSpPr>
          <a:xfrm>
            <a:off x="6205949" y="1009888"/>
            <a:ext cx="2031506" cy="1557707"/>
            <a:chOff x="5049981" y="400638"/>
            <a:chExt cx="3456448" cy="2902616"/>
          </a:xfrm>
        </p:grpSpPr>
        <p:pic>
          <p:nvPicPr>
            <p:cNvPr id="3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E0619CBA-05D2-4050-B747-648E1D09E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981" y="400638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B9A5700-2197-404D-AE99-D27AACFA8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487" t="-1" r="7846" b="15851"/>
            <a:stretch/>
          </p:blipFill>
          <p:spPr>
            <a:xfrm>
              <a:off x="5334000" y="621317"/>
              <a:ext cx="2895600" cy="1817083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CFE0B7B-7E90-4E3F-88BF-BF90EF4EBA93}"/>
              </a:ext>
            </a:extLst>
          </p:cNvPr>
          <p:cNvSpPr txBox="1"/>
          <p:nvPr/>
        </p:nvSpPr>
        <p:spPr>
          <a:xfrm>
            <a:off x="6310864" y="732338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Interactive IDO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C2A9C7-073F-4670-9AB4-6F456983461E}"/>
              </a:ext>
            </a:extLst>
          </p:cNvPr>
          <p:cNvGrpSpPr/>
          <p:nvPr/>
        </p:nvGrpSpPr>
        <p:grpSpPr>
          <a:xfrm>
            <a:off x="9371589" y="1019533"/>
            <a:ext cx="2044181" cy="1674540"/>
            <a:chOff x="152400" y="2426247"/>
            <a:chExt cx="3456448" cy="29026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7A2E8E-1BFB-4559-B682-D969976F49E8}"/>
                </a:ext>
              </a:extLst>
            </p:cNvPr>
            <p:cNvGrpSpPr/>
            <p:nvPr/>
          </p:nvGrpSpPr>
          <p:grpSpPr>
            <a:xfrm>
              <a:off x="152400" y="2426247"/>
              <a:ext cx="3456448" cy="2902616"/>
              <a:chOff x="152400" y="2426247"/>
              <a:chExt cx="3456448" cy="2902616"/>
            </a:xfrm>
          </p:grpSpPr>
          <p:pic>
            <p:nvPicPr>
              <p:cNvPr id="40" name="Picture 2" descr="http://images.clipartpanda.com/computer-monitor-png-ComputerMonitor.png">
                <a:extLst>
                  <a:ext uri="{FF2B5EF4-FFF2-40B4-BE49-F238E27FC236}">
                    <a16:creationId xmlns:a16="http://schemas.microsoft.com/office/drawing/2014/main" id="{408EA8FF-1E49-4419-8C1F-5D5BBC080E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2426247"/>
                <a:ext cx="3456448" cy="2902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>
                <a:extLst>
                  <a:ext uri="{FF2B5EF4-FFF2-40B4-BE49-F238E27FC236}">
                    <a16:creationId xmlns:a16="http://schemas.microsoft.com/office/drawing/2014/main" id="{FB650C22-C080-40CE-B0E0-2B598E767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6766" y="2646281"/>
                <a:ext cx="2971800" cy="1795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9" name="Content Placeholder 11">
              <a:extLst>
                <a:ext uri="{FF2B5EF4-FFF2-40B4-BE49-F238E27FC236}">
                  <a16:creationId xmlns:a16="http://schemas.microsoft.com/office/drawing/2014/main" id="{0B766EDA-A36C-4311-959F-EDD4647E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6767" y="4129902"/>
              <a:ext cx="2971800" cy="365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81E3EE8-4428-432F-9FFE-FDDF5CB0FAC8}"/>
              </a:ext>
            </a:extLst>
          </p:cNvPr>
          <p:cNvSpPr txBox="1"/>
          <p:nvPr/>
        </p:nvSpPr>
        <p:spPr>
          <a:xfrm>
            <a:off x="9200083" y="2535684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4" action="ppaction://hlinkfile"/>
              </a:rPr>
              <a:t>tinyurl.com/</a:t>
            </a:r>
            <a:r>
              <a:rPr lang="en-US" u="sng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4" action="ppaction://hlinkfile"/>
              </a:rPr>
              <a:t>idozoningmap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335753-F5B4-4A00-8F97-1547A8B21695}"/>
              </a:ext>
            </a:extLst>
          </p:cNvPr>
          <p:cNvSpPr txBox="1"/>
          <p:nvPr/>
        </p:nvSpPr>
        <p:spPr>
          <a:xfrm>
            <a:off x="9482841" y="707080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IDO Zoning Map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212659C-B3D1-423A-AA5F-51E3C93D397B}"/>
              </a:ext>
            </a:extLst>
          </p:cNvPr>
          <p:cNvSpPr/>
          <p:nvPr/>
        </p:nvSpPr>
        <p:spPr>
          <a:xfrm>
            <a:off x="1857550" y="3191846"/>
            <a:ext cx="414913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Mikaela Renz-Whitmore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Urban Design + Dev. Division Manager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5"/>
              </a:rPr>
              <a:t>mrenz@cabq.gov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Need Help?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6"/>
              </a:rPr>
              <a:t>abctoz@cabq.gov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7"/>
              </a:rPr>
              <a:t>devhelp@cabq.gov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70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FA246E-18E5-480F-B326-0175099E4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Planning Department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FC3C4B2-D824-4AB5-9127-740930571C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6312387"/>
              </p:ext>
            </p:extLst>
          </p:nvPr>
        </p:nvGraphicFramePr>
        <p:xfrm>
          <a:off x="1985309" y="1158081"/>
          <a:ext cx="9804785" cy="4541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798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33" y="4365367"/>
            <a:ext cx="3141585" cy="220237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1325563"/>
          </a:xfrm>
        </p:spPr>
        <p:txBody>
          <a:bodyPr/>
          <a:lstStyle/>
          <a:p>
            <a:r>
              <a:rPr lang="en-US" sz="5400" dirty="0"/>
              <a:t>Planning + Zoning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t="14286" r="32061" b="29953"/>
          <a:stretch/>
        </p:blipFill>
        <p:spPr>
          <a:xfrm>
            <a:off x="1529332" y="3733800"/>
            <a:ext cx="2805257" cy="215537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63674" y="770164"/>
            <a:ext cx="3868340" cy="823912"/>
          </a:xfrm>
        </p:spPr>
        <p:txBody>
          <a:bodyPr/>
          <a:lstStyle/>
          <a:p>
            <a:r>
              <a:rPr lang="en-US" sz="2000" dirty="0">
                <a:latin typeface="Arial Narrow" panose="020B0606020202030204" pitchFamily="34" charset="0"/>
              </a:rPr>
              <a:t>ABC Comprehensive Plan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08454" y="1594076"/>
            <a:ext cx="3868340" cy="3684588"/>
          </a:xfrm>
        </p:spPr>
        <p:txBody>
          <a:bodyPr/>
          <a:lstStyle/>
          <a:p>
            <a:pPr marL="228600" indent="-228600"/>
            <a:r>
              <a:rPr lang="en-US" dirty="0">
                <a:latin typeface="Arial Narrow" panose="020B0606020202030204" pitchFamily="34" charset="0"/>
              </a:rPr>
              <a:t>What we want + why: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Where to direct growth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What to protect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What actions to take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How to measure progress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184718" y="941101"/>
            <a:ext cx="4514850" cy="644811"/>
          </a:xfrm>
        </p:spPr>
        <p:txBody>
          <a:bodyPr/>
          <a:lstStyle/>
          <a:p>
            <a:r>
              <a:rPr lang="en-US" sz="2000" dirty="0">
                <a:latin typeface="Arial Narrow" panose="020B0606020202030204" pitchFamily="34" charset="0"/>
              </a:rPr>
              <a:t>Integrated development ordinance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8" y="3276601"/>
            <a:ext cx="1451437" cy="1451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711" y="4037472"/>
            <a:ext cx="75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Vision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7782635" y="5011166"/>
            <a:ext cx="1636819" cy="742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Regulations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65228" y="4318668"/>
            <a:ext cx="156369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Centers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&amp;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Corridors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99410" y="4847829"/>
            <a:ext cx="2680669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Areas of Change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&amp;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Consistency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260918" y="1585912"/>
            <a:ext cx="4572000" cy="3684588"/>
          </a:xfrm>
        </p:spPr>
        <p:txBody>
          <a:bodyPr/>
          <a:lstStyle/>
          <a:p>
            <a:pPr marL="228600" indent="-228600"/>
            <a:r>
              <a:rPr lang="en-US" dirty="0">
                <a:latin typeface="Arial Narrow" panose="020B0606020202030204" pitchFamily="34" charset="0"/>
              </a:rPr>
              <a:t>How to get there:</a:t>
            </a:r>
          </a:p>
          <a:p>
            <a:pPr marL="571500" lvl="1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Tailored rules 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Centers + Corridors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Areas of Consistency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Overlay Zones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Special places</a:t>
            </a:r>
          </a:p>
          <a:p>
            <a:pPr marL="571500" lvl="1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Transitions / Edge Protections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Between Areas of Change + Consistency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Next to neighborhoods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578732" y="3831772"/>
            <a:ext cx="1126890" cy="685800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Policies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0337B-CB75-4168-9117-C64984884D8C}"/>
              </a:ext>
            </a:extLst>
          </p:cNvPr>
          <p:cNvSpPr/>
          <p:nvPr/>
        </p:nvSpPr>
        <p:spPr>
          <a:xfrm>
            <a:off x="154588" y="6488668"/>
            <a:ext cx="2250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compplan.abc-zone.com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80739-DD77-4D6E-900D-FC98C27676FC}"/>
              </a:ext>
            </a:extLst>
          </p:cNvPr>
          <p:cNvSpPr/>
          <p:nvPr/>
        </p:nvSpPr>
        <p:spPr>
          <a:xfrm>
            <a:off x="9701981" y="6508064"/>
            <a:ext cx="173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7"/>
              </a:rPr>
              <a:t>ido.abc-zone.com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FCE68-D04E-395F-8E07-CD245A1F42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6942" y="4318668"/>
            <a:ext cx="1924849" cy="221188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2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317"/>
            <a:ext cx="6626627" cy="1143000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What is Zoning?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6605" y="1418576"/>
            <a:ext cx="4706911" cy="231801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 system of laws that establishes rights and limits on property</a:t>
            </a:r>
            <a:endParaRPr lang="en-US" sz="1600" i="1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94DF10B-D391-4259-849B-7BBE2E712CD8}"/>
              </a:ext>
            </a:extLst>
          </p:cNvPr>
          <p:cNvGraphicFramePr/>
          <p:nvPr/>
        </p:nvGraphicFramePr>
        <p:xfrm>
          <a:off x="7628750" y="693599"/>
          <a:ext cx="3646516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2F280C51-8E62-4250-942D-064AB362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20" y="1188351"/>
            <a:ext cx="1355752" cy="1049738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397CEE-A76B-4180-A0F7-077B4425A5BD}"/>
              </a:ext>
            </a:extLst>
          </p:cNvPr>
          <p:cNvSpPr txBox="1"/>
          <p:nvPr/>
        </p:nvSpPr>
        <p:spPr>
          <a:xfrm>
            <a:off x="6626627" y="2352388"/>
            <a:ext cx="1944763" cy="1321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lbuquerque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ernalillo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ounty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Comprehensive Plan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9273C6-8FD4-4236-8AC5-F71AA5E76551}"/>
              </a:ext>
            </a:extLst>
          </p:cNvPr>
          <p:cNvSpPr/>
          <p:nvPr/>
        </p:nvSpPr>
        <p:spPr>
          <a:xfrm>
            <a:off x="4673803" y="4071809"/>
            <a:ext cx="477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Amendment: Police Power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for public health, safety, and welfare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053DB3-061A-43E6-A57F-3CF2E253EB71}"/>
              </a:ext>
            </a:extLst>
          </p:cNvPr>
          <p:cNvCxnSpPr>
            <a:cxnSpLocks/>
          </p:cNvCxnSpPr>
          <p:nvPr/>
        </p:nvCxnSpPr>
        <p:spPr>
          <a:xfrm>
            <a:off x="558201" y="4902806"/>
            <a:ext cx="8456403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0E35A04-8190-4614-B730-09822786B919}"/>
              </a:ext>
            </a:extLst>
          </p:cNvPr>
          <p:cNvSpPr/>
          <p:nvPr/>
        </p:nvSpPr>
        <p:spPr>
          <a:xfrm>
            <a:off x="4314824" y="4969207"/>
            <a:ext cx="762000" cy="11430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D6DEB0-F6C4-4337-AF2D-19DA0D073690}"/>
              </a:ext>
            </a:extLst>
          </p:cNvPr>
          <p:cNvSpPr/>
          <p:nvPr/>
        </p:nvSpPr>
        <p:spPr>
          <a:xfrm>
            <a:off x="454682" y="4071809"/>
            <a:ext cx="382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Amendment: Property Rights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Amendment: Due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F575A4-F552-41E3-BBA0-989004768AEA}"/>
              </a:ext>
            </a:extLst>
          </p:cNvPr>
          <p:cNvSpPr/>
          <p:nvPr/>
        </p:nvSpPr>
        <p:spPr>
          <a:xfrm>
            <a:off x="0" y="5018735"/>
            <a:ext cx="41285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“a person may not be deprived of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property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by the government without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due process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of law”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812DFF25-F78F-4FC5-8F85-7CBAF519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4972" y="395801"/>
            <a:ext cx="963583" cy="1107275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0269018-AEAA-4BD6-8332-4985E593DFB5}"/>
              </a:ext>
            </a:extLst>
          </p:cNvPr>
          <p:cNvSpPr/>
          <p:nvPr/>
        </p:nvSpPr>
        <p:spPr>
          <a:xfrm>
            <a:off x="3233323" y="3535709"/>
            <a:ext cx="2818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D3A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U.S Constitution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08E7BE-C4EF-4E3C-A68C-D38323652490}"/>
              </a:ext>
            </a:extLst>
          </p:cNvPr>
          <p:cNvSpPr txBox="1"/>
          <p:nvPr/>
        </p:nvSpPr>
        <p:spPr>
          <a:xfrm>
            <a:off x="532065" y="5958937"/>
            <a:ext cx="33757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“nor shall any State deprive any person of life, liberty, 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property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without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due process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of law”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4816F1-E379-4028-9B9D-29111C67E386}"/>
              </a:ext>
            </a:extLst>
          </p:cNvPr>
          <p:cNvSpPr txBox="1"/>
          <p:nvPr/>
        </p:nvSpPr>
        <p:spPr>
          <a:xfrm>
            <a:off x="8027423" y="5207442"/>
            <a:ext cx="42393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What is a taking?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 regulatory taking is when a zoning regulation limits the use of private property to the extent that it effectively deprives the owner of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economic value.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1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9588" y="0"/>
            <a:ext cx="8229600" cy="1143000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What is Zoning?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92569" y="2309355"/>
            <a:ext cx="5984875" cy="4708525"/>
          </a:xfrm>
        </p:spPr>
        <p:txBody>
          <a:bodyPr/>
          <a:lstStyle/>
          <a:p>
            <a:r>
              <a:rPr lang="en-US" sz="2400" dirty="0"/>
              <a:t>Implements policies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Establishes rights and limits on private property to protect public health, safety, and welfare</a:t>
            </a:r>
          </a:p>
          <a:p>
            <a:pPr lvl="1"/>
            <a:r>
              <a:rPr lang="en-US" sz="2000" dirty="0"/>
              <a:t>Land uses </a:t>
            </a:r>
          </a:p>
          <a:p>
            <a:pPr marL="914400" lvl="2" indent="0">
              <a:buNone/>
            </a:pPr>
            <a:r>
              <a:rPr lang="en-US" sz="1600" i="1" dirty="0"/>
              <a:t>(homes, offices, factories, etc.)</a:t>
            </a:r>
          </a:p>
          <a:p>
            <a:pPr lvl="1"/>
            <a:r>
              <a:rPr lang="en-US" sz="2000" dirty="0"/>
              <a:t>Development standards</a:t>
            </a:r>
          </a:p>
          <a:p>
            <a:pPr marL="914400" lvl="2" indent="0">
              <a:buNone/>
            </a:pPr>
            <a:r>
              <a:rPr lang="en-US" sz="1600" i="1" dirty="0"/>
              <a:t>(building heights, setbacks, parking, landscaping, etc.)</a:t>
            </a:r>
          </a:p>
          <a:p>
            <a:pPr lvl="1"/>
            <a:r>
              <a:rPr lang="en-US" sz="2000" dirty="0"/>
              <a:t>Review/approval processes</a:t>
            </a:r>
          </a:p>
          <a:p>
            <a:pPr marL="914400" lvl="2" indent="0">
              <a:buNone/>
            </a:pPr>
            <a:r>
              <a:rPr lang="en-US" sz="1600" i="1" dirty="0"/>
              <a:t>(decision-makers, required notice, etc.)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9A7D5F8-EFEE-4460-B622-C86D11F87F03}"/>
              </a:ext>
            </a:extLst>
          </p:cNvPr>
          <p:cNvGraphicFramePr/>
          <p:nvPr/>
        </p:nvGraphicFramePr>
        <p:xfrm>
          <a:off x="7849389" y="2762594"/>
          <a:ext cx="3646516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4">
            <a:extLst>
              <a:ext uri="{FF2B5EF4-FFF2-40B4-BE49-F238E27FC236}">
                <a16:creationId xmlns:a16="http://schemas.microsoft.com/office/drawing/2014/main" id="{8614DDF2-F135-4CE5-A89C-C8BFFB94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59" y="3257346"/>
            <a:ext cx="1355752" cy="1049738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EB2BBA-1838-446F-B29B-68566C5FDD5B}"/>
              </a:ext>
            </a:extLst>
          </p:cNvPr>
          <p:cNvSpPr txBox="1"/>
          <p:nvPr/>
        </p:nvSpPr>
        <p:spPr>
          <a:xfrm>
            <a:off x="6847266" y="4421383"/>
            <a:ext cx="1944763" cy="1321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lbuquerque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ernalillo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ounty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Comprehensive Plan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16CFE67-4CCD-4E32-97FC-805B0F92A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5611" y="2394939"/>
            <a:ext cx="963583" cy="124699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D1C16B-F261-2204-AE17-E606861387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3157" y="1061466"/>
            <a:ext cx="6644643" cy="220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8A16653-70C5-4D41-99F9-9999C9E7D2D6}"/>
              </a:ext>
            </a:extLst>
          </p:cNvPr>
          <p:cNvSpPr txBox="1">
            <a:spLocks/>
          </p:cNvSpPr>
          <p:nvPr/>
        </p:nvSpPr>
        <p:spPr>
          <a:xfrm>
            <a:off x="3014172" y="472574"/>
            <a:ext cx="5874002" cy="94462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5400" dirty="0"/>
              <a:t>structure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87FF7024-6E64-4884-A44C-958A76060944}"/>
              </a:ext>
            </a:extLst>
          </p:cNvPr>
          <p:cNvSpPr/>
          <p:nvPr/>
        </p:nvSpPr>
        <p:spPr>
          <a:xfrm>
            <a:off x="545264" y="5556163"/>
            <a:ext cx="7441550" cy="486394"/>
          </a:xfrm>
          <a:custGeom>
            <a:avLst/>
            <a:gdLst>
              <a:gd name="connsiteX0" fmla="*/ 0 w 1490987"/>
              <a:gd name="connsiteY0" fmla="*/ 248503 h 1959921"/>
              <a:gd name="connsiteX1" fmla="*/ 248503 w 1490987"/>
              <a:gd name="connsiteY1" fmla="*/ 0 h 1959921"/>
              <a:gd name="connsiteX2" fmla="*/ 1242484 w 1490987"/>
              <a:gd name="connsiteY2" fmla="*/ 0 h 1959921"/>
              <a:gd name="connsiteX3" fmla="*/ 1490987 w 1490987"/>
              <a:gd name="connsiteY3" fmla="*/ 248503 h 1959921"/>
              <a:gd name="connsiteX4" fmla="*/ 1490987 w 1490987"/>
              <a:gd name="connsiteY4" fmla="*/ 1711418 h 1959921"/>
              <a:gd name="connsiteX5" fmla="*/ 1242484 w 1490987"/>
              <a:gd name="connsiteY5" fmla="*/ 1959921 h 1959921"/>
              <a:gd name="connsiteX6" fmla="*/ 248503 w 1490987"/>
              <a:gd name="connsiteY6" fmla="*/ 1959921 h 1959921"/>
              <a:gd name="connsiteX7" fmla="*/ 0 w 1490987"/>
              <a:gd name="connsiteY7" fmla="*/ 1711418 h 1959921"/>
              <a:gd name="connsiteX8" fmla="*/ 0 w 1490987"/>
              <a:gd name="connsiteY8" fmla="*/ 248503 h 195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987" h="1959921">
                <a:moveTo>
                  <a:pt x="0" y="248503"/>
                </a:moveTo>
                <a:cubicBezTo>
                  <a:pt x="0" y="111259"/>
                  <a:pt x="111259" y="0"/>
                  <a:pt x="248503" y="0"/>
                </a:cubicBezTo>
                <a:lnTo>
                  <a:pt x="1242484" y="0"/>
                </a:lnTo>
                <a:cubicBezTo>
                  <a:pt x="1379728" y="0"/>
                  <a:pt x="1490987" y="111259"/>
                  <a:pt x="1490987" y="248503"/>
                </a:cubicBezTo>
                <a:lnTo>
                  <a:pt x="1490987" y="1711418"/>
                </a:lnTo>
                <a:cubicBezTo>
                  <a:pt x="1490987" y="1848662"/>
                  <a:pt x="1379728" y="1959921"/>
                  <a:pt x="1242484" y="1959921"/>
                </a:cubicBezTo>
                <a:lnTo>
                  <a:pt x="248503" y="1959921"/>
                </a:lnTo>
                <a:cubicBezTo>
                  <a:pt x="111259" y="1959921"/>
                  <a:pt x="0" y="1848662"/>
                  <a:pt x="0" y="1711418"/>
                </a:cubicBezTo>
                <a:lnTo>
                  <a:pt x="0" y="248503"/>
                </a:lnTo>
                <a:close/>
              </a:path>
            </a:pathLst>
          </a:custGeom>
          <a:solidFill>
            <a:srgbClr val="2DF1F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41364" tIns="141364" rIns="141364" bIns="141364" numCol="1" spcCol="1270" anchor="ctr" anchorCtr="0">
            <a:noAutofit/>
          </a:bodyPr>
          <a:lstStyle/>
          <a:p>
            <a:pPr algn="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kern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Processes</a:t>
            </a:r>
            <a:endParaRPr lang="en-US" sz="2800" kern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12D8F6-F1D0-4F4D-B03B-2E7989C9CD5C}"/>
              </a:ext>
            </a:extLst>
          </p:cNvPr>
          <p:cNvGrpSpPr/>
          <p:nvPr/>
        </p:nvGrpSpPr>
        <p:grpSpPr>
          <a:xfrm rot="5400000">
            <a:off x="2657241" y="137118"/>
            <a:ext cx="3192257" cy="7490030"/>
            <a:chOff x="3254972" y="2994977"/>
            <a:chExt cx="3753508" cy="901260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DC59ED09-901E-4BAF-B401-9170E20FAF67}"/>
                </a:ext>
              </a:extLst>
            </p:cNvPr>
            <p:cNvSpPr/>
            <p:nvPr/>
          </p:nvSpPr>
          <p:spPr>
            <a:xfrm rot="16200000">
              <a:off x="-661479" y="6911428"/>
              <a:ext cx="8956823" cy="1123922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5F005E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Zones</a:t>
              </a:r>
              <a:endParaRPr lang="en-US" sz="16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DD9494F4-6102-4D4C-8396-A3FC590FA4F8}"/>
                </a:ext>
              </a:extLst>
            </p:cNvPr>
            <p:cNvSpPr/>
            <p:nvPr/>
          </p:nvSpPr>
          <p:spPr>
            <a:xfrm rot="16200000">
              <a:off x="633624" y="6831846"/>
              <a:ext cx="8956818" cy="1283085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308F01">
                <a:alpha val="8196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Uses</a:t>
              </a:r>
              <a:endParaRPr lang="en-US" sz="16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5AFB6200-AF6B-4BA7-825F-56ECED0DB9E6}"/>
                </a:ext>
              </a:extLst>
            </p:cNvPr>
            <p:cNvSpPr/>
            <p:nvPr/>
          </p:nvSpPr>
          <p:spPr>
            <a:xfrm rot="16200000">
              <a:off x="1936164" y="6935266"/>
              <a:ext cx="8954279" cy="1190353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610000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Standards</a:t>
              </a:r>
              <a:endParaRPr lang="en-US" sz="28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2998A02-8C4F-40C3-8264-90BD315C9115}"/>
              </a:ext>
            </a:extLst>
          </p:cNvPr>
          <p:cNvSpPr txBox="1">
            <a:spLocks/>
          </p:cNvSpPr>
          <p:nvPr/>
        </p:nvSpPr>
        <p:spPr>
          <a:xfrm>
            <a:off x="746095" y="1447800"/>
            <a:ext cx="4966282" cy="556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608A"/>
              </a:buClr>
              <a:buNone/>
              <a:defRPr/>
            </a:pPr>
            <a:endParaRPr lang="en-US" sz="1500" b="1" dirty="0">
              <a:solidFill>
                <a:srgbClr val="3E4042"/>
              </a:solidFill>
            </a:endParaRP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3E4042"/>
                </a:solidFill>
                <a:latin typeface="Arial Narrow" panose="020B0606020202030204" pitchFamily="34" charset="0"/>
              </a:rPr>
              <a:t>1.   	General Provisions</a:t>
            </a:r>
          </a:p>
          <a:p>
            <a:pPr marL="514350" indent="-514350">
              <a:spcBef>
                <a:spcPts val="1800"/>
              </a:spcBef>
              <a:buClr>
                <a:prstClr val="white"/>
              </a:buClr>
              <a:buFont typeface="Arial" pitchFamily="34" charset="0"/>
              <a:buAutoNum type="arabicPeriod" startAt="2"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Zone Districts</a:t>
            </a:r>
          </a:p>
          <a:p>
            <a:pPr marL="514350" indent="-514350">
              <a:spcBef>
                <a:spcPts val="1800"/>
              </a:spcBef>
              <a:buClr>
                <a:prstClr val="white"/>
              </a:buClr>
              <a:buFont typeface="Arial" pitchFamily="34" charset="0"/>
              <a:buAutoNum type="arabicPeriod" startAt="2"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Overlay Zones </a:t>
            </a: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4. 	Use Regulations</a:t>
            </a:r>
          </a:p>
          <a:p>
            <a:pPr marL="0" indent="0">
              <a:spcBef>
                <a:spcPts val="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	Allowable Use Table</a:t>
            </a:r>
          </a:p>
          <a:p>
            <a:pPr marL="0" indent="0">
              <a:spcBef>
                <a:spcPts val="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	Use-specific Standards</a:t>
            </a:r>
          </a:p>
          <a:p>
            <a:pPr marL="514350" indent="-514350">
              <a:spcBef>
                <a:spcPts val="1800"/>
              </a:spcBef>
              <a:buClr>
                <a:srgbClr val="FFFFFF"/>
              </a:buClr>
              <a:buFont typeface="Arial" pitchFamily="34" charset="0"/>
              <a:buAutoNum type="arabicPeriod" startAt="5"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Development Standards</a:t>
            </a:r>
          </a:p>
          <a:p>
            <a:pPr marL="937260" lvl="3" indent="0">
              <a:spcBef>
                <a:spcPts val="0"/>
              </a:spcBef>
              <a:buClr>
                <a:srgbClr val="73436E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Dimensional Standards Tables</a:t>
            </a:r>
          </a:p>
          <a:p>
            <a:pPr marL="937260" lvl="3" indent="0">
              <a:spcBef>
                <a:spcPts val="0"/>
              </a:spcBef>
              <a:buClr>
                <a:srgbClr val="73436E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General Regulations</a:t>
            </a:r>
          </a:p>
          <a:p>
            <a:pPr marL="514350" indent="-514350">
              <a:spcBef>
                <a:spcPts val="1800"/>
              </a:spcBef>
              <a:buClrTx/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6.   	Administration &amp;  Enforcement</a:t>
            </a: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3E4042"/>
                </a:solidFill>
                <a:latin typeface="Arial Narrow" panose="020B0606020202030204" pitchFamily="34" charset="0"/>
              </a:rPr>
              <a:t>7.   	Definitions &amp; Acronyms</a:t>
            </a:r>
          </a:p>
          <a:p>
            <a:pPr marL="0" indent="0">
              <a:buClr>
                <a:srgbClr val="00608A"/>
              </a:buClr>
              <a:buNone/>
              <a:defRPr/>
            </a:pP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5DDB9864-46C7-409D-9101-28CAF66F6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89" y="2743716"/>
            <a:ext cx="3449168" cy="2895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5DF29A-E1A7-470F-9DEF-412F550FB5D4}"/>
              </a:ext>
            </a:extLst>
          </p:cNvPr>
          <p:cNvSpPr txBox="1"/>
          <p:nvPr/>
        </p:nvSpPr>
        <p:spPr>
          <a:xfrm>
            <a:off x="8666571" y="2358691"/>
            <a:ext cx="312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IDO Zoning Map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DD80620A-28C0-431B-8C36-39657263A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43" y="4413045"/>
            <a:ext cx="2903349" cy="357468"/>
          </a:xfrm>
          <a:prstGeom prst="rect">
            <a:avLst/>
          </a:prstGeom>
        </p:spPr>
      </p:pic>
      <p:sp>
        <p:nvSpPr>
          <p:cNvPr id="15" name="TextBox 14">
            <a:hlinkClick r:id="rId4"/>
            <a:extLst>
              <a:ext uri="{FF2B5EF4-FFF2-40B4-BE49-F238E27FC236}">
                <a16:creationId xmlns:a16="http://schemas.microsoft.com/office/drawing/2014/main" id="{EF2AD8E9-6EC0-4BAD-B5B5-CFD7AEB53FDB}"/>
              </a:ext>
            </a:extLst>
          </p:cNvPr>
          <p:cNvSpPr txBox="1"/>
          <p:nvPr/>
        </p:nvSpPr>
        <p:spPr>
          <a:xfrm>
            <a:off x="8592773" y="5639315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4A69D4-F257-450D-86CD-E9B0770F03CC}"/>
              </a:ext>
            </a:extLst>
          </p:cNvPr>
          <p:cNvSpPr/>
          <p:nvPr/>
        </p:nvSpPr>
        <p:spPr>
          <a:xfrm>
            <a:off x="9261756" y="1736917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6"/>
              </a:rPr>
              <a:t>https://abq-zone.com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28983E-6AEE-42CA-B0AA-8E160B2727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5039" y="245725"/>
            <a:ext cx="1423920" cy="14239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8A16653-70C5-4D41-99F9-9999C9E7D2D6}"/>
              </a:ext>
            </a:extLst>
          </p:cNvPr>
          <p:cNvSpPr txBox="1">
            <a:spLocks/>
          </p:cNvSpPr>
          <p:nvPr/>
        </p:nvSpPr>
        <p:spPr>
          <a:xfrm>
            <a:off x="2984406" y="718492"/>
            <a:ext cx="5874002" cy="94462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5400" dirty="0"/>
              <a:t>Due Diligence</a:t>
            </a:r>
            <a:endParaRPr lang="en-US" sz="5400" dirty="0">
              <a:latin typeface="Adobe Garamond Pro" pitchFamily="18" charset="0"/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87FF7024-6E64-4884-A44C-958A76060944}"/>
              </a:ext>
            </a:extLst>
          </p:cNvPr>
          <p:cNvSpPr/>
          <p:nvPr/>
        </p:nvSpPr>
        <p:spPr>
          <a:xfrm>
            <a:off x="135824" y="5523795"/>
            <a:ext cx="7441550" cy="1038846"/>
          </a:xfrm>
          <a:custGeom>
            <a:avLst/>
            <a:gdLst>
              <a:gd name="connsiteX0" fmla="*/ 0 w 1490987"/>
              <a:gd name="connsiteY0" fmla="*/ 248503 h 1959921"/>
              <a:gd name="connsiteX1" fmla="*/ 248503 w 1490987"/>
              <a:gd name="connsiteY1" fmla="*/ 0 h 1959921"/>
              <a:gd name="connsiteX2" fmla="*/ 1242484 w 1490987"/>
              <a:gd name="connsiteY2" fmla="*/ 0 h 1959921"/>
              <a:gd name="connsiteX3" fmla="*/ 1490987 w 1490987"/>
              <a:gd name="connsiteY3" fmla="*/ 248503 h 1959921"/>
              <a:gd name="connsiteX4" fmla="*/ 1490987 w 1490987"/>
              <a:gd name="connsiteY4" fmla="*/ 1711418 h 1959921"/>
              <a:gd name="connsiteX5" fmla="*/ 1242484 w 1490987"/>
              <a:gd name="connsiteY5" fmla="*/ 1959921 h 1959921"/>
              <a:gd name="connsiteX6" fmla="*/ 248503 w 1490987"/>
              <a:gd name="connsiteY6" fmla="*/ 1959921 h 1959921"/>
              <a:gd name="connsiteX7" fmla="*/ 0 w 1490987"/>
              <a:gd name="connsiteY7" fmla="*/ 1711418 h 1959921"/>
              <a:gd name="connsiteX8" fmla="*/ 0 w 1490987"/>
              <a:gd name="connsiteY8" fmla="*/ 248503 h 195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987" h="1959921">
                <a:moveTo>
                  <a:pt x="0" y="248503"/>
                </a:moveTo>
                <a:cubicBezTo>
                  <a:pt x="0" y="111259"/>
                  <a:pt x="111259" y="0"/>
                  <a:pt x="248503" y="0"/>
                </a:cubicBezTo>
                <a:lnTo>
                  <a:pt x="1242484" y="0"/>
                </a:lnTo>
                <a:cubicBezTo>
                  <a:pt x="1379728" y="0"/>
                  <a:pt x="1490987" y="111259"/>
                  <a:pt x="1490987" y="248503"/>
                </a:cubicBezTo>
                <a:lnTo>
                  <a:pt x="1490987" y="1711418"/>
                </a:lnTo>
                <a:cubicBezTo>
                  <a:pt x="1490987" y="1848662"/>
                  <a:pt x="1379728" y="1959921"/>
                  <a:pt x="1242484" y="1959921"/>
                </a:cubicBezTo>
                <a:lnTo>
                  <a:pt x="248503" y="1959921"/>
                </a:lnTo>
                <a:cubicBezTo>
                  <a:pt x="111259" y="1959921"/>
                  <a:pt x="0" y="1848662"/>
                  <a:pt x="0" y="1711418"/>
                </a:cubicBezTo>
                <a:lnTo>
                  <a:pt x="0" y="248503"/>
                </a:lnTo>
                <a:close/>
              </a:path>
            </a:pathLst>
          </a:custGeom>
          <a:solidFill>
            <a:srgbClr val="2DF1F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41364" tIns="141364" rIns="141364" bIns="141364" numCol="1" spcCol="1270" anchor="ctr" anchorCtr="0">
            <a:noAutofit/>
          </a:bodyPr>
          <a:lstStyle/>
          <a:p>
            <a:pPr algn="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kern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Processes</a:t>
            </a:r>
            <a:endParaRPr lang="en-US" sz="2800" kern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12D8F6-F1D0-4F4D-B03B-2E7989C9CD5C}"/>
              </a:ext>
            </a:extLst>
          </p:cNvPr>
          <p:cNvGrpSpPr/>
          <p:nvPr/>
        </p:nvGrpSpPr>
        <p:grpSpPr>
          <a:xfrm rot="5400000">
            <a:off x="1936359" y="-174323"/>
            <a:ext cx="3815142" cy="7490030"/>
            <a:chOff x="3254972" y="2994977"/>
            <a:chExt cx="3753508" cy="901260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DC59ED09-901E-4BAF-B401-9170E20FAF67}"/>
                </a:ext>
              </a:extLst>
            </p:cNvPr>
            <p:cNvSpPr/>
            <p:nvPr/>
          </p:nvSpPr>
          <p:spPr>
            <a:xfrm rot="16200000">
              <a:off x="-661479" y="6911428"/>
              <a:ext cx="8956823" cy="1123922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5F005E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Zones</a:t>
              </a:r>
              <a:endParaRPr lang="en-US" sz="16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DD9494F4-6102-4D4C-8396-A3FC590FA4F8}"/>
                </a:ext>
              </a:extLst>
            </p:cNvPr>
            <p:cNvSpPr/>
            <p:nvPr/>
          </p:nvSpPr>
          <p:spPr>
            <a:xfrm rot="16200000">
              <a:off x="633624" y="6831846"/>
              <a:ext cx="8956818" cy="1283085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308F01">
                <a:alpha val="8196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Uses</a:t>
              </a:r>
              <a:endParaRPr lang="en-US" sz="16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5AFB6200-AF6B-4BA7-825F-56ECED0DB9E6}"/>
                </a:ext>
              </a:extLst>
            </p:cNvPr>
            <p:cNvSpPr/>
            <p:nvPr/>
          </p:nvSpPr>
          <p:spPr>
            <a:xfrm rot="16200000">
              <a:off x="1936164" y="6935266"/>
              <a:ext cx="8954279" cy="1190353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610000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Standards</a:t>
              </a:r>
              <a:endParaRPr lang="en-US" sz="28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2998A02-8C4F-40C3-8264-90BD315C9115}"/>
              </a:ext>
            </a:extLst>
          </p:cNvPr>
          <p:cNvSpPr txBox="1">
            <a:spLocks/>
          </p:cNvSpPr>
          <p:nvPr/>
        </p:nvSpPr>
        <p:spPr>
          <a:xfrm>
            <a:off x="336654" y="1447800"/>
            <a:ext cx="5777536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608A"/>
              </a:buClr>
              <a:buNone/>
              <a:defRPr/>
            </a:pPr>
            <a:endParaRPr lang="en-US" sz="1200" b="1" dirty="0">
              <a:solidFill>
                <a:srgbClr val="3E4042"/>
              </a:solidFill>
            </a:endParaRPr>
          </a:p>
          <a:p>
            <a:pPr marL="0" indent="0">
              <a:spcBef>
                <a:spcPts val="1800"/>
              </a:spcBef>
              <a:buClr>
                <a:prstClr val="white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What’s the zoning on this property?</a:t>
            </a:r>
          </a:p>
          <a:p>
            <a:pPr marL="0" indent="0">
              <a:spcBef>
                <a:spcPts val="600"/>
              </a:spcBef>
              <a:buClr>
                <a:prstClr val="white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	Is it in an overlay zone? </a:t>
            </a: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use or uses will be on this property?</a:t>
            </a:r>
          </a:p>
          <a:p>
            <a:pPr marL="0" indent="0">
              <a:spcBef>
                <a:spcPts val="0"/>
              </a:spcBef>
              <a:buClr>
                <a:srgbClr val="00608A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	Is the use allowed in this zone?</a:t>
            </a:r>
          </a:p>
          <a:p>
            <a:pPr marL="0" indent="0">
              <a:spcBef>
                <a:spcPts val="0"/>
              </a:spcBef>
              <a:buClr>
                <a:srgbClr val="00608A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	In this area? Any special regs?</a:t>
            </a:r>
          </a:p>
          <a:p>
            <a:pPr marL="0" indent="0">
              <a:spcBef>
                <a:spcPts val="1800"/>
              </a:spcBef>
              <a:buClr>
                <a:srgbClr val="FFFFFF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are the development standards?</a:t>
            </a:r>
          </a:p>
          <a:p>
            <a:pPr marL="937260" lvl="3" indent="0">
              <a:spcBef>
                <a:spcPts val="0"/>
              </a:spcBef>
              <a:buClr>
                <a:srgbClr val="73436E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 this zone?</a:t>
            </a:r>
          </a:p>
          <a:p>
            <a:pPr marL="937260" lvl="3" indent="0">
              <a:spcBef>
                <a:spcPts val="0"/>
              </a:spcBef>
              <a:buClr>
                <a:srgbClr val="73436E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 this area? Any special regs?</a:t>
            </a:r>
          </a:p>
          <a:p>
            <a:pPr marL="514350" indent="-514350">
              <a:spcBef>
                <a:spcPts val="1800"/>
              </a:spcBef>
              <a:buClrTx/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is the review/decision process?</a:t>
            </a:r>
          </a:p>
          <a:p>
            <a:pPr marL="0" indent="0">
              <a:spcBef>
                <a:spcPts val="600"/>
              </a:spcBef>
              <a:buClr>
                <a:srgbClr val="00608A"/>
              </a:buClr>
              <a:buNone/>
              <a:defRPr/>
            </a:pPr>
            <a:r>
              <a:rPr lang="en-US" sz="2400" b="1" dirty="0">
                <a:solidFill>
                  <a:srgbClr val="3E4042"/>
                </a:solidFill>
                <a:latin typeface="Arial Narrow" panose="020B0606020202030204" pitchFamily="34" charset="0"/>
              </a:rPr>
              <a:t>   	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 this area? Any special procedures?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5DDB9864-46C7-409D-9101-28CAF66F6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89" y="2743716"/>
            <a:ext cx="3449168" cy="2895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5DF29A-E1A7-470F-9DEF-412F550FB5D4}"/>
              </a:ext>
            </a:extLst>
          </p:cNvPr>
          <p:cNvSpPr txBox="1"/>
          <p:nvPr/>
        </p:nvSpPr>
        <p:spPr>
          <a:xfrm>
            <a:off x="8666571" y="2358691"/>
            <a:ext cx="312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IDO Zoning Map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DD80620A-28C0-431B-8C36-39657263A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43" y="4413045"/>
            <a:ext cx="2903349" cy="357468"/>
          </a:xfrm>
          <a:prstGeom prst="rect">
            <a:avLst/>
          </a:prstGeom>
        </p:spPr>
      </p:pic>
      <p:sp>
        <p:nvSpPr>
          <p:cNvPr id="15" name="TextBox 14">
            <a:hlinkClick r:id="rId4"/>
            <a:extLst>
              <a:ext uri="{FF2B5EF4-FFF2-40B4-BE49-F238E27FC236}">
                <a16:creationId xmlns:a16="http://schemas.microsoft.com/office/drawing/2014/main" id="{EF2AD8E9-6EC0-4BAD-B5B5-CFD7AEB53FDB}"/>
              </a:ext>
            </a:extLst>
          </p:cNvPr>
          <p:cNvSpPr txBox="1"/>
          <p:nvPr/>
        </p:nvSpPr>
        <p:spPr>
          <a:xfrm>
            <a:off x="8592773" y="5639315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352CAA51-35CF-4BD4-954A-47C70DE984BB}"/>
              </a:ext>
            </a:extLst>
          </p:cNvPr>
          <p:cNvSpPr/>
          <p:nvPr/>
        </p:nvSpPr>
        <p:spPr>
          <a:xfrm flipH="1">
            <a:off x="7734409" y="1849936"/>
            <a:ext cx="845265" cy="84645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91A6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2/3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96364E3-3617-461E-BAE2-4830C0654A1B}"/>
              </a:ext>
            </a:extLst>
          </p:cNvPr>
          <p:cNvSpPr/>
          <p:nvPr/>
        </p:nvSpPr>
        <p:spPr>
          <a:xfrm flipH="1">
            <a:off x="7735693" y="3191189"/>
            <a:ext cx="845265" cy="84645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55A32F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4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3E9AF658-4926-413B-90EF-7479256B00E0}"/>
              </a:ext>
            </a:extLst>
          </p:cNvPr>
          <p:cNvSpPr/>
          <p:nvPr/>
        </p:nvSpPr>
        <p:spPr>
          <a:xfrm flipH="1">
            <a:off x="7708943" y="4518507"/>
            <a:ext cx="845265" cy="84645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7E2E2E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</a:t>
            </a:r>
            <a:r>
              <a:rPr lang="en-US" sz="20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A682ABA5-676E-4AB0-9C7E-7B68C10C7B1C}"/>
              </a:ext>
            </a:extLst>
          </p:cNvPr>
          <p:cNvSpPr/>
          <p:nvPr/>
        </p:nvSpPr>
        <p:spPr>
          <a:xfrm flipH="1">
            <a:off x="7722838" y="5664881"/>
            <a:ext cx="845265" cy="84645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2DF1F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6D5933-0033-4629-8EDC-73AADBC41388}"/>
              </a:ext>
            </a:extLst>
          </p:cNvPr>
          <p:cNvSpPr/>
          <p:nvPr/>
        </p:nvSpPr>
        <p:spPr>
          <a:xfrm>
            <a:off x="9783592" y="1762706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6"/>
              </a:rPr>
              <a:t>https://abq-zone.com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88E2FE-F6BC-4B37-B362-F04AC8A3C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5208" y="240886"/>
            <a:ext cx="1450952" cy="14509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7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347662"/>
            <a:ext cx="8229601" cy="566738"/>
          </a:xfrm>
        </p:spPr>
        <p:txBody>
          <a:bodyPr/>
          <a:lstStyle/>
          <a:p>
            <a:r>
              <a:rPr lang="en-US" sz="4000" dirty="0">
                <a:solidFill>
                  <a:srgbClr val="31D6B0"/>
                </a:solidFill>
              </a:rPr>
              <a:t>Finding the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7315201" y="1387676"/>
            <a:ext cx="251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Incentivizing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High-quality development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 appropriate areas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1387272"/>
            <a:ext cx="2667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Protecting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Neighborhoods, special places,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&amp; City open space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3000376"/>
            <a:ext cx="8077200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407041" y="3048000"/>
            <a:ext cx="1066800" cy="16002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68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2.xml><?xml version="1.0" encoding="utf-8"?>
<a:theme xmlns:a="http://schemas.openxmlformats.org/drawingml/2006/main" name="1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3.xml><?xml version="1.0" encoding="utf-8"?>
<a:theme xmlns:a="http://schemas.openxmlformats.org/drawingml/2006/main" name="2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4.xml><?xml version="1.0" encoding="utf-8"?>
<a:theme xmlns:a="http://schemas.openxmlformats.org/drawingml/2006/main" name="4_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28139</TotalTime>
  <Words>1647</Words>
  <Application>Microsoft Office PowerPoint</Application>
  <PresentationFormat>Widescreen</PresentationFormat>
  <Paragraphs>431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Adobe Garamond Pro</vt:lpstr>
      <vt:lpstr>Arial</vt:lpstr>
      <vt:lpstr>Arial Narrow</vt:lpstr>
      <vt:lpstr>Calibri</vt:lpstr>
      <vt:lpstr>Myriad Pro Cond</vt:lpstr>
      <vt:lpstr>Publica Play</vt:lpstr>
      <vt:lpstr>ONE ABQ PPT</vt:lpstr>
      <vt:lpstr>1_ONE ABQ PPT</vt:lpstr>
      <vt:lpstr>2_ONE ABQ PPT</vt:lpstr>
      <vt:lpstr>4_ONE ABQ PPT</vt:lpstr>
      <vt:lpstr>Integrated Development Ordinance</vt:lpstr>
      <vt:lpstr>Planning Department</vt:lpstr>
      <vt:lpstr>Planning Department</vt:lpstr>
      <vt:lpstr>Planning + Zoning</vt:lpstr>
      <vt:lpstr>What is Zoning?</vt:lpstr>
      <vt:lpstr>What is Zoning?</vt:lpstr>
      <vt:lpstr>PowerPoint Presentation</vt:lpstr>
      <vt:lpstr>PowerPoint Presentation</vt:lpstr>
      <vt:lpstr>Finding the balance</vt:lpstr>
      <vt:lpstr>Finding the balance</vt:lpstr>
      <vt:lpstr>Hierarchy of rules</vt:lpstr>
      <vt:lpstr>PowerPoint Presentation</vt:lpstr>
      <vt:lpstr>PowerPoint Presentation</vt:lpstr>
      <vt:lpstr>PowerPoint Presentation</vt:lpstr>
      <vt:lpstr>Finding the Balance</vt:lpstr>
      <vt:lpstr>Review/decision</vt:lpstr>
      <vt:lpstr>PowerPoint Presentation</vt:lpstr>
      <vt:lpstr>PowerPoint Presentation</vt:lpstr>
      <vt:lpstr>Pre-submittal  Tribal meeting</vt:lpstr>
      <vt:lpstr>Public Notice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in the City Current and Future Action In Albuquerque</dc:title>
  <dc:creator>Rader, Kelsey</dc:creator>
  <cp:lastModifiedBy>Renz-Whitmore, Mikaela J.</cp:lastModifiedBy>
  <cp:revision>362</cp:revision>
  <dcterms:created xsi:type="dcterms:W3CDTF">2019-03-28T21:44:26Z</dcterms:created>
  <dcterms:modified xsi:type="dcterms:W3CDTF">2026-03-27T00:27:39Z</dcterms:modified>
</cp:coreProperties>
</file>