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  <p:sldMasterId id="2147483710" r:id="rId4"/>
    <p:sldMasterId id="2147483726" r:id="rId5"/>
  </p:sldMasterIdLst>
  <p:notesMasterIdLst>
    <p:notesMasterId r:id="rId35"/>
  </p:notesMasterIdLst>
  <p:sldIdLst>
    <p:sldId id="257" r:id="rId6"/>
    <p:sldId id="1394" r:id="rId7"/>
    <p:sldId id="1176" r:id="rId8"/>
    <p:sldId id="812" r:id="rId9"/>
    <p:sldId id="1270" r:id="rId10"/>
    <p:sldId id="1317" r:id="rId11"/>
    <p:sldId id="358" r:id="rId12"/>
    <p:sldId id="1318" r:id="rId13"/>
    <p:sldId id="1272" r:id="rId14"/>
    <p:sldId id="1316" r:id="rId15"/>
    <p:sldId id="1396" r:id="rId16"/>
    <p:sldId id="1397" r:id="rId17"/>
    <p:sldId id="1398" r:id="rId18"/>
    <p:sldId id="1399" r:id="rId19"/>
    <p:sldId id="1595" r:id="rId20"/>
    <p:sldId id="1276" r:id="rId21"/>
    <p:sldId id="1277" r:id="rId22"/>
    <p:sldId id="1320" r:id="rId23"/>
    <p:sldId id="1279" r:id="rId24"/>
    <p:sldId id="1730" r:id="rId25"/>
    <p:sldId id="1281" r:id="rId26"/>
    <p:sldId id="1322" r:id="rId27"/>
    <p:sldId id="1354" r:id="rId28"/>
    <p:sldId id="1739" r:id="rId29"/>
    <p:sldId id="1742" r:id="rId30"/>
    <p:sldId id="1740" r:id="rId31"/>
    <p:sldId id="1741" r:id="rId32"/>
    <p:sldId id="1594" r:id="rId33"/>
    <p:sldId id="113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BE4642B-87F0-409A-92AD-DC5F133E1CD5}">
          <p14:sldIdLst>
            <p14:sldId id="257"/>
            <p14:sldId id="1394"/>
            <p14:sldId id="1176"/>
            <p14:sldId id="812"/>
          </p14:sldIdLst>
        </p14:section>
        <p14:section name="Parts 1&amp;2 + Structure" id="{4F21BD27-A107-4A74-928F-6C598B5599FC}">
          <p14:sldIdLst>
            <p14:sldId id="1270"/>
            <p14:sldId id="1317"/>
            <p14:sldId id="358"/>
          </p14:sldIdLst>
        </p14:section>
        <p14:section name="Part 1" id="{206AF017-B5CC-457C-A811-C2FE99668318}">
          <p14:sldIdLst/>
        </p14:section>
        <p14:section name="Part 2 + 3" id="{51EFB93B-F2E0-4E9D-853B-1240C67774B8}">
          <p14:sldIdLst>
            <p14:sldId id="1318"/>
            <p14:sldId id="1272"/>
            <p14:sldId id="1316"/>
          </p14:sldIdLst>
        </p14:section>
        <p14:section name="Part 4" id="{0115FCEE-F1EA-4E6E-BD4E-C2A85A1A320E}">
          <p14:sldIdLst>
            <p14:sldId id="1396"/>
          </p14:sldIdLst>
        </p14:section>
        <p14:section name="Part 5" id="{5E342E79-849D-4A6D-BAF9-3E91011CE452}">
          <p14:sldIdLst>
            <p14:sldId id="1397"/>
            <p14:sldId id="1398"/>
            <p14:sldId id="1399"/>
            <p14:sldId id="1595"/>
            <p14:sldId id="1276"/>
            <p14:sldId id="1277"/>
            <p14:sldId id="1320"/>
          </p14:sldIdLst>
        </p14:section>
        <p14:section name="Part 6" id="{73458FA8-23A3-443B-B8F1-0ACF4B605561}">
          <p14:sldIdLst>
            <p14:sldId id="1279"/>
            <p14:sldId id="1730"/>
            <p14:sldId id="1281"/>
            <p14:sldId id="1322"/>
          </p14:sldIdLst>
        </p14:section>
        <p14:section name="Conclusion" id="{CC95EFF6-EEC0-472F-808D-8CC86B368E04}">
          <p14:sldIdLst>
            <p14:sldId id="1354"/>
            <p14:sldId id="1739"/>
            <p14:sldId id="1742"/>
            <p14:sldId id="1740"/>
            <p14:sldId id="1741"/>
            <p14:sldId id="1594"/>
            <p14:sldId id="11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ed, Terra L." initials="RTL" lastIdx="20" clrIdx="0">
    <p:extLst>
      <p:ext uri="{19B8F6BF-5375-455C-9EA6-DF929625EA0E}">
        <p15:presenceInfo xmlns:p15="http://schemas.microsoft.com/office/powerpoint/2012/main" userId="S-1-5-21-495126559-16604539-1757479407-42643" providerId="AD"/>
      </p:ext>
    </p:extLst>
  </p:cmAuthor>
  <p:cmAuthor id="2" name="Bolen, Rebecca A." initials="BRA" lastIdx="4" clrIdx="1">
    <p:extLst>
      <p:ext uri="{19B8F6BF-5375-455C-9EA6-DF929625EA0E}">
        <p15:presenceInfo xmlns:p15="http://schemas.microsoft.com/office/powerpoint/2012/main" userId="S-1-5-21-495126559-16604539-1757479407-62890" providerId="AD"/>
      </p:ext>
    </p:extLst>
  </p:cmAuthor>
  <p:cmAuthor id="3" name="Barkhurst, Kathryn Carrie" initials="BKC" lastIdx="7" clrIdx="2">
    <p:extLst>
      <p:ext uri="{19B8F6BF-5375-455C-9EA6-DF929625EA0E}">
        <p15:presenceInfo xmlns:p15="http://schemas.microsoft.com/office/powerpoint/2012/main" userId="S-1-5-21-495126559-16604539-1757479407-24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C1A6"/>
    <a:srgbClr val="55A32F"/>
    <a:srgbClr val="7E2E2E"/>
    <a:srgbClr val="2DF1F1"/>
    <a:srgbClr val="982828"/>
    <a:srgbClr val="691A66"/>
    <a:srgbClr val="682562"/>
    <a:srgbClr val="651763"/>
    <a:srgbClr val="7C2E7B"/>
    <a:srgbClr val="CC2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 autoAdjust="0"/>
    <p:restoredTop sz="95322" autoAdjust="0"/>
  </p:normalViewPr>
  <p:slideViewPr>
    <p:cSldViewPr snapToGrid="0">
      <p:cViewPr varScale="1">
        <p:scale>
          <a:sx n="121" d="100"/>
          <a:sy n="121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a.cabq.lcl\dfsroot\APPS\CL-Design\Shared%20Indesign%20Project%20Folder\Comp%20Plan%20&amp;%20UDO\IDO\Drafts\Annual%20Update-2025\Staff%20Updates\Legislative%20Zoning%20Conversions\Zoning%20Percentages\AllZoningPercentages&amp;Counts-2025-08-28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a.cabq.lcl\dfsroot\APPS\CL-Design\Shared%20Indesign%20Project%20Folder\Comp%20Plan%20&amp;%20UDO\IDO\Drafts\Annual%20Update-2025\Staff%20Updates\Legislative%20Zoning%20Conversions\Zoning%20Percentages\AllZoningPercentages&amp;Counts-2025-08-2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800" b="1" baseline="0">
                <a:latin typeface="Arial Narrow" panose="020B0606020202030204" pitchFamily="34" charset="0"/>
              </a:rPr>
              <a:t>Platted Lots Zoned for Residential Uses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576206276102283E-2"/>
          <c:y val="0.13209307956002356"/>
          <c:w val="0.72850901701803406"/>
          <c:h val="0.56106268949085769"/>
        </c:manualLayout>
      </c:layout>
      <c:barChart>
        <c:barDir val="col"/>
        <c:grouping val="clustered"/>
        <c:varyColors val="0"/>
        <c:ser>
          <c:idx val="0"/>
          <c:order val="0"/>
          <c:tx>
            <c:v>As of 2025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'Summary Table-AGIS parcels'!$L$88:$O$88</c:f>
              <c:strCache>
                <c:ptCount val="4"/>
                <c:pt idx="0">
                  <c:v>Single-family</c:v>
                </c:pt>
                <c:pt idx="1">
                  <c:v>Duplex</c:v>
                </c:pt>
                <c:pt idx="2">
                  <c:v>Townhouse</c:v>
                </c:pt>
                <c:pt idx="3">
                  <c:v>Multi-family</c:v>
                </c:pt>
              </c:strCache>
            </c:strRef>
          </c:cat>
          <c:val>
            <c:numRef>
              <c:f>'Summary Table-AGIS parcels'!$L$92:$O$92</c:f>
              <c:numCache>
                <c:formatCode>0%</c:formatCode>
                <c:ptCount val="4"/>
                <c:pt idx="0">
                  <c:v>0.88127063289350149</c:v>
                </c:pt>
                <c:pt idx="1">
                  <c:v>0.17045017688656586</c:v>
                </c:pt>
                <c:pt idx="2">
                  <c:v>0.21642454039756495</c:v>
                </c:pt>
                <c:pt idx="3">
                  <c:v>0.12086963544768962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16-4A02-B154-4CE7DD44C91F}"/>
            </c:ext>
          </c:extLst>
        </c:ser>
        <c:ser>
          <c:idx val="1"/>
          <c:order val="1"/>
          <c:tx>
            <c:v>Post-conversion</c:v>
          </c:tx>
          <c:spPr>
            <a:solidFill>
              <a:srgbClr val="57C1A6"/>
            </a:solidFill>
            <a:ln w="25400">
              <a:noFill/>
            </a:ln>
          </c:spPr>
          <c:invertIfNegative val="0"/>
          <c:cat>
            <c:strRef>
              <c:f>'Summary Table-AGIS parcels'!$L$88:$O$88</c:f>
              <c:strCache>
                <c:ptCount val="4"/>
                <c:pt idx="0">
                  <c:v>Single-family</c:v>
                </c:pt>
                <c:pt idx="1">
                  <c:v>Duplex</c:v>
                </c:pt>
                <c:pt idx="2">
                  <c:v>Townhouse</c:v>
                </c:pt>
                <c:pt idx="3">
                  <c:v>Multi-family</c:v>
                </c:pt>
              </c:strCache>
            </c:strRef>
          </c:cat>
          <c:val>
            <c:numRef>
              <c:f>'Summary Table-AGIS parcels'!$L$168:$O$168</c:f>
              <c:numCache>
                <c:formatCode>0%</c:formatCode>
                <c:ptCount val="4"/>
                <c:pt idx="0">
                  <c:v>0.85169555692407095</c:v>
                </c:pt>
                <c:pt idx="1">
                  <c:v>0.8435534511827002</c:v>
                </c:pt>
                <c:pt idx="2">
                  <c:v>0.94261153120046848</c:v>
                </c:pt>
                <c:pt idx="3">
                  <c:v>0.2157077524153736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16-4A02-B154-4CE7DD44C9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1058463"/>
        <c:axId val="1"/>
      </c:barChart>
      <c:catAx>
        <c:axId val="184105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41058463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532734474761803"/>
          <c:y val="0.75125751241037864"/>
          <c:w val="0.51065468949523607"/>
          <c:h val="9.6062436013130387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latin typeface="Arial Narrow" panose="020B0606020202030204" pitchFamily="34" charset="0"/>
              </a:defRPr>
            </a:pPr>
            <a:r>
              <a:rPr lang="en-US">
                <a:latin typeface="Arial Narrow" panose="020B0606020202030204" pitchFamily="34" charset="0"/>
              </a:rPr>
              <a:t>Platted Lots Zoned for Residential Uses*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576206276102283E-2"/>
          <c:y val="0.13209307956002356"/>
          <c:w val="0.8725949586490368"/>
          <c:h val="0.56106268949085769"/>
        </c:manualLayout>
      </c:layout>
      <c:barChart>
        <c:barDir val="col"/>
        <c:grouping val="clustered"/>
        <c:varyColors val="0"/>
        <c:ser>
          <c:idx val="0"/>
          <c:order val="0"/>
          <c:tx>
            <c:v>As of 2025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'Summary Table-AGIS parcels'!$L$89:$O$89</c:f>
              <c:strCache>
                <c:ptCount val="4"/>
                <c:pt idx="0">
                  <c:v>Single-family**</c:v>
                </c:pt>
                <c:pt idx="1">
                  <c:v>Duplex***</c:v>
                </c:pt>
                <c:pt idx="2">
                  <c:v>Townhouse****</c:v>
                </c:pt>
                <c:pt idx="3">
                  <c:v>Multi-family*****</c:v>
                </c:pt>
              </c:strCache>
            </c:strRef>
          </c:cat>
          <c:val>
            <c:numRef>
              <c:f>'Summary Table-AGIS parcels'!$L$92:$O$92</c:f>
              <c:numCache>
                <c:formatCode>0%</c:formatCode>
                <c:ptCount val="4"/>
                <c:pt idx="0">
                  <c:v>0.9063653495724765</c:v>
                </c:pt>
                <c:pt idx="1">
                  <c:v>0.17530384922874459</c:v>
                </c:pt>
                <c:pt idx="2">
                  <c:v>0.2225873606719932</c:v>
                </c:pt>
                <c:pt idx="3">
                  <c:v>0.12431147175022453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30-43FE-A9F4-E6C48CF6C6DD}"/>
            </c:ext>
          </c:extLst>
        </c:ser>
        <c:ser>
          <c:idx val="1"/>
          <c:order val="1"/>
          <c:tx>
            <c:v>Post-conversion</c:v>
          </c:tx>
          <c:spPr>
            <a:solidFill>
              <a:srgbClr val="57C1A6"/>
            </a:solidFill>
            <a:ln w="25400">
              <a:noFill/>
            </a:ln>
          </c:spPr>
          <c:invertIfNegative val="0"/>
          <c:cat>
            <c:strRef>
              <c:f>'Summary Table-AGIS parcels'!$L$89:$O$89</c:f>
              <c:strCache>
                <c:ptCount val="4"/>
                <c:pt idx="0">
                  <c:v>Single-family**</c:v>
                </c:pt>
                <c:pt idx="1">
                  <c:v>Duplex***</c:v>
                </c:pt>
                <c:pt idx="2">
                  <c:v>Townhouse****</c:v>
                </c:pt>
                <c:pt idx="3">
                  <c:v>Multi-family*****</c:v>
                </c:pt>
              </c:strCache>
            </c:strRef>
          </c:cat>
          <c:val>
            <c:numRef>
              <c:f>'Summary Table-AGIS parcels'!$L$93:$O$93</c:f>
              <c:numCache>
                <c:formatCode>0%</c:formatCode>
                <c:ptCount val="4"/>
                <c:pt idx="0">
                  <c:v>0.87594810534676903</c:v>
                </c:pt>
                <c:pt idx="1">
                  <c:v>0.31493450869842854</c:v>
                </c:pt>
                <c:pt idx="2">
                  <c:v>0.41681332772646806</c:v>
                </c:pt>
                <c:pt idx="3">
                  <c:v>0.22185016171653144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30-43FE-A9F4-E6C48CF6C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4218208"/>
        <c:axId val="1"/>
      </c:barChart>
      <c:catAx>
        <c:axId val="77421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774218208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807281347896027"/>
          <c:y val="0.7507323057705606"/>
          <c:w val="0.50162882059097447"/>
          <c:h val="0.10765229417144384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BB892-40E4-4E06-B8E2-8BD2390530A4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DA317D-1848-47BE-B997-2DC073B39E47}">
      <dgm:prSet phldrT="[Text]" custT="1"/>
      <dgm:spPr>
        <a:solidFill>
          <a:srgbClr val="600060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Overlay Zones</a:t>
          </a:r>
        </a:p>
      </dgm:t>
    </dgm:pt>
    <dgm:pt modelId="{1E95DBA2-F535-4CB8-A1EF-20A30C52D532}" type="parTrans" cxnId="{04A4441E-B7B6-41F0-8020-A26824BAB59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4A9A2332-F4DD-4D00-9663-541D01D5DC18}" type="sibTrans" cxnId="{04A4441E-B7B6-41F0-8020-A26824BAB59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EB5C38AD-D29E-4DA6-95A0-3BAA9A439F07}">
      <dgm:prSet phldrT="[Text]" custT="1"/>
      <dgm:spPr>
        <a:solidFill>
          <a:schemeClr val="bg1">
            <a:alpha val="90000"/>
          </a:schemeClr>
        </a:solidFill>
        <a:ln>
          <a:solidFill>
            <a:srgbClr val="600060"/>
          </a:solidFill>
        </a:ln>
      </dgm:spPr>
      <dgm:t>
        <a:bodyPr anchor="ctr"/>
        <a:lstStyle/>
        <a:p>
          <a:r>
            <a:rPr lang="en-US" sz="2000" dirty="0">
              <a:solidFill>
                <a:schemeClr val="tx1"/>
              </a:solidFill>
              <a:latin typeface="Arial Narrow" panose="020B0606020202030204" pitchFamily="34" charset="0"/>
            </a:rPr>
            <a:t>Character, Historic, View Protections</a:t>
          </a:r>
        </a:p>
      </dgm:t>
    </dgm:pt>
    <dgm:pt modelId="{C8EDB251-C1C1-4CA8-94C3-2B3EFF64ED49}" type="parTrans" cxnId="{6BB3C2C0-C071-4034-95AE-AD7825623B57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1FB5ACC9-01E9-4B72-819F-5A2862E48B17}" type="sibTrans" cxnId="{6BB3C2C0-C071-4034-95AE-AD7825623B57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CDFD8ED2-4C7A-4A5B-97D1-772F738105A3}">
      <dgm:prSet phldrT="[Text]" custT="1"/>
      <dgm:spPr>
        <a:solidFill>
          <a:srgbClr val="610000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Context</a:t>
          </a:r>
          <a:endParaRPr lang="en-US" sz="2400" dirty="0">
            <a:latin typeface="Arial Narrow" panose="020B0606020202030204" pitchFamily="34" charset="0"/>
          </a:endParaRPr>
        </a:p>
      </dgm:t>
    </dgm:pt>
    <dgm:pt modelId="{AAB11BD2-46C8-4FD4-A88D-C69E52F89DDA}" type="parTrans" cxnId="{0401382E-E9C2-4FE0-AE02-EA31804CD935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E9D8CB72-2DBB-4D29-864A-C80D8F41D213}" type="sibTrans" cxnId="{0401382E-E9C2-4FE0-AE02-EA31804CD935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7D1511D7-23E6-45B1-9CA5-CF7BC22223A2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Incentives</a:t>
          </a:r>
        </a:p>
      </dgm:t>
    </dgm:pt>
    <dgm:pt modelId="{1543C3F7-E0BA-4B2F-9709-055F2F52C4F2}" type="parTrans" cxnId="{823AC4C4-C71E-4F45-9151-04C408ABB164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424276BC-51A8-46FA-ACAC-FEB78C389EAB}" type="sibTrans" cxnId="{823AC4C4-C71E-4F45-9151-04C408ABB164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D6DC28A7-0230-48DD-A01B-11F4A351D1EA}">
      <dgm:prSet phldrT="[Text]" custT="1"/>
      <dgm:spPr>
        <a:solidFill>
          <a:srgbClr val="2E9191"/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Zoning</a:t>
          </a:r>
          <a:endParaRPr lang="en-US" sz="2400" dirty="0">
            <a:latin typeface="Arial Narrow" panose="020B0606020202030204" pitchFamily="34" charset="0"/>
          </a:endParaRPr>
        </a:p>
      </dgm:t>
    </dgm:pt>
    <dgm:pt modelId="{134015DF-B5CB-4CF4-AFDA-1503184BA22F}" type="parTrans" cxnId="{D692F9EC-2495-40A1-9A86-A3DE8F1B3E1A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00FE6564-41C9-4D93-A0E7-BE6EBD1D678D}" type="sibTrans" cxnId="{D692F9EC-2495-40A1-9A86-A3DE8F1B3E1A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70C1C70D-2C97-4B86-8C20-238BC3838622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Residential</a:t>
          </a:r>
        </a:p>
      </dgm:t>
    </dgm:pt>
    <dgm:pt modelId="{03EDE429-B55C-4026-B873-4BBDE6D89B4A}" type="parTrans" cxnId="{D0EB94FB-6F0E-4EEA-9180-AC84E37DCF5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F6009A5D-E555-4292-A02E-55CCA50C010F}" type="sibTrans" cxnId="{D0EB94FB-6F0E-4EEA-9180-AC84E37DCF5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F1A6BD54-E23F-4F79-9A5E-9E0F5127A661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Mixed-use</a:t>
          </a:r>
        </a:p>
      </dgm:t>
    </dgm:pt>
    <dgm:pt modelId="{938FBFE1-4E62-4DB1-B6D0-299E9BB1A213}" type="parTrans" cxnId="{3A56F3A3-88D1-4476-B54F-EFE7A29DB24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6B7E4012-4EEF-4B5B-BFBB-55726ABB706C}" type="sibTrans" cxnId="{3A56F3A3-88D1-4476-B54F-EFE7A29DB24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3E527AD4-2B94-4AF7-8AB0-FB4DA6111FFC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Non-residential</a:t>
          </a:r>
        </a:p>
      </dgm:t>
    </dgm:pt>
    <dgm:pt modelId="{A489F857-A0C2-41A3-BBF5-B546E259A695}" type="parTrans" cxnId="{C3C5307B-9EA8-44A8-A44B-606FA8D47C4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5FB0EB63-6A41-4979-913F-E9C8DBF69808}" type="sibTrans" cxnId="{C3C5307B-9EA8-44A8-A44B-606FA8D47C4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227F7F1C-9691-4B41-82ED-678200B2563C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Edge buffers</a:t>
          </a:r>
        </a:p>
      </dgm:t>
    </dgm:pt>
    <dgm:pt modelId="{AE941BE7-846A-4EFB-AE46-DEEF448B0EBC}" type="parTrans" cxnId="{DBE6D7E5-04DD-4942-A61D-988FF5FF92BE}">
      <dgm:prSet/>
      <dgm:spPr/>
      <dgm:t>
        <a:bodyPr/>
        <a:lstStyle/>
        <a:p>
          <a:endParaRPr lang="en-US" sz="1600"/>
        </a:p>
      </dgm:t>
    </dgm:pt>
    <dgm:pt modelId="{63FC01DD-2C05-4426-B39B-022CF827287E}" type="sibTrans" cxnId="{DBE6D7E5-04DD-4942-A61D-988FF5FF92BE}">
      <dgm:prSet/>
      <dgm:spPr/>
      <dgm:t>
        <a:bodyPr/>
        <a:lstStyle/>
        <a:p>
          <a:endParaRPr lang="en-US" sz="1600"/>
        </a:p>
      </dgm:t>
    </dgm:pt>
    <dgm:pt modelId="{B4447DED-F327-4632-8597-2B9BFA4D9138}">
      <dgm:prSet phldrT="[Text]" custT="1"/>
      <dgm:spPr>
        <a:solidFill>
          <a:srgbClr val="F05E01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Centers &amp;  Corridors</a:t>
          </a:r>
          <a:endParaRPr lang="en-US" sz="3200" dirty="0"/>
        </a:p>
      </dgm:t>
    </dgm:pt>
    <dgm:pt modelId="{0C56AE30-93B3-4DCF-BCBB-2652DFC20717}" type="parTrans" cxnId="{5D30CC9D-8963-4A0E-AEBF-33E5719E0213}">
      <dgm:prSet/>
      <dgm:spPr/>
      <dgm:t>
        <a:bodyPr/>
        <a:lstStyle/>
        <a:p>
          <a:endParaRPr lang="en-US" sz="1600"/>
        </a:p>
      </dgm:t>
    </dgm:pt>
    <dgm:pt modelId="{4CFB5B5D-5C39-487D-8C07-E407507C1A4B}" type="sibTrans" cxnId="{5D30CC9D-8963-4A0E-AEBF-33E5719E0213}">
      <dgm:prSet/>
      <dgm:spPr/>
      <dgm:t>
        <a:bodyPr/>
        <a:lstStyle/>
        <a:p>
          <a:endParaRPr lang="en-US" sz="1600"/>
        </a:p>
      </dgm:t>
    </dgm:pt>
    <dgm:pt modelId="{4030E1D8-00AF-4640-B09D-B16CDA847E67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Small-area &amp; Area of Consistency rules</a:t>
          </a:r>
        </a:p>
      </dgm:t>
    </dgm:pt>
    <dgm:pt modelId="{A8CA7F1D-1864-4351-B99C-173201ECEC39}" type="parTrans" cxnId="{41951E14-DFE4-4727-9EDA-430DEF434AE9}">
      <dgm:prSet/>
      <dgm:spPr/>
      <dgm:t>
        <a:bodyPr/>
        <a:lstStyle/>
        <a:p>
          <a:endParaRPr lang="en-US" sz="1600"/>
        </a:p>
      </dgm:t>
    </dgm:pt>
    <dgm:pt modelId="{1A8AFAE2-0F3D-4140-A687-A53735743516}" type="sibTrans" cxnId="{41951E14-DFE4-4727-9EDA-430DEF434AE9}">
      <dgm:prSet/>
      <dgm:spPr/>
      <dgm:t>
        <a:bodyPr/>
        <a:lstStyle/>
        <a:p>
          <a:endParaRPr lang="en-US" sz="1600"/>
        </a:p>
      </dgm:t>
    </dgm:pt>
    <dgm:pt modelId="{7BD25923-6441-4430-BDBB-CB7FBA76370C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Distance separations</a:t>
          </a:r>
        </a:p>
      </dgm:t>
    </dgm:pt>
    <dgm:pt modelId="{F7A62F58-B6F7-4FC1-9022-7AD08F9AC48B}" type="parTrans" cxnId="{0F8591B7-2466-4AF1-8FB8-5052651E71CA}">
      <dgm:prSet/>
      <dgm:spPr/>
      <dgm:t>
        <a:bodyPr/>
        <a:lstStyle/>
        <a:p>
          <a:endParaRPr lang="en-US" sz="1600"/>
        </a:p>
      </dgm:t>
    </dgm:pt>
    <dgm:pt modelId="{0EDDBD63-C550-4239-9AD1-8056BB1752F9}" type="sibTrans" cxnId="{0F8591B7-2466-4AF1-8FB8-5052651E71CA}">
      <dgm:prSet/>
      <dgm:spPr/>
      <dgm:t>
        <a:bodyPr/>
        <a:lstStyle/>
        <a:p>
          <a:endParaRPr lang="en-US" sz="1600"/>
        </a:p>
      </dgm:t>
    </dgm:pt>
    <dgm:pt modelId="{F981CFC3-58EA-4D6C-9733-56F0491C1500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Proximity to residential</a:t>
          </a:r>
        </a:p>
      </dgm:t>
    </dgm:pt>
    <dgm:pt modelId="{10600214-22A2-4FB1-A46A-A2DA19B04402}" type="parTrans" cxnId="{ABF76B4D-B827-4AB8-A770-50B7970307A6}">
      <dgm:prSet/>
      <dgm:spPr/>
      <dgm:t>
        <a:bodyPr/>
        <a:lstStyle/>
        <a:p>
          <a:endParaRPr lang="en-US" sz="1600"/>
        </a:p>
      </dgm:t>
    </dgm:pt>
    <dgm:pt modelId="{CD84104D-CAD4-46C9-97AD-A6E1D58AD255}" type="sibTrans" cxnId="{ABF76B4D-B827-4AB8-A770-50B7970307A6}">
      <dgm:prSet/>
      <dgm:spPr/>
      <dgm:t>
        <a:bodyPr/>
        <a:lstStyle/>
        <a:p>
          <a:endParaRPr lang="en-US" sz="1600"/>
        </a:p>
      </dgm:t>
    </dgm:pt>
    <dgm:pt modelId="{A5545C5D-5604-4499-B504-5D0D534E91FA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Planned Development</a:t>
          </a:r>
        </a:p>
      </dgm:t>
    </dgm:pt>
    <dgm:pt modelId="{4B5B4096-44DA-4778-BD40-C4E0C451B7C6}" type="parTrans" cxnId="{3549FB38-D456-4E71-9403-6AF2A15EA336}">
      <dgm:prSet/>
      <dgm:spPr/>
      <dgm:t>
        <a:bodyPr/>
        <a:lstStyle/>
        <a:p>
          <a:endParaRPr lang="en-US" sz="1600"/>
        </a:p>
      </dgm:t>
    </dgm:pt>
    <dgm:pt modelId="{D8F0EB32-6003-454F-A485-569866A55A32}" type="sibTrans" cxnId="{3549FB38-D456-4E71-9403-6AF2A15EA336}">
      <dgm:prSet/>
      <dgm:spPr/>
      <dgm:t>
        <a:bodyPr/>
        <a:lstStyle/>
        <a:p>
          <a:endParaRPr lang="en-US" sz="1600"/>
        </a:p>
      </dgm:t>
    </dgm:pt>
    <dgm:pt modelId="{0FCCABE7-20F9-42ED-9D1A-EDEED3E00209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Development types</a:t>
          </a:r>
        </a:p>
      </dgm:t>
    </dgm:pt>
    <dgm:pt modelId="{478FBDE5-48AE-463C-8E01-470468FBD412}" type="parTrans" cxnId="{03FDCE18-CD76-4A82-AFB5-73E9F0DC36D7}">
      <dgm:prSet/>
      <dgm:spPr/>
      <dgm:t>
        <a:bodyPr/>
        <a:lstStyle/>
        <a:p>
          <a:endParaRPr lang="en-US"/>
        </a:p>
      </dgm:t>
    </dgm:pt>
    <dgm:pt modelId="{B02998B5-F979-4CB4-88A2-143658C273F2}" type="sibTrans" cxnId="{03FDCE18-CD76-4A82-AFB5-73E9F0DC36D7}">
      <dgm:prSet/>
      <dgm:spPr/>
      <dgm:t>
        <a:bodyPr/>
        <a:lstStyle/>
        <a:p>
          <a:endParaRPr lang="en-US"/>
        </a:p>
      </dgm:t>
    </dgm:pt>
    <dgm:pt modelId="{2C105D8D-4FBE-4AC5-8120-806403525C1F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Uses</a:t>
          </a:r>
        </a:p>
      </dgm:t>
    </dgm:pt>
    <dgm:pt modelId="{FA9714C8-D12D-4E31-90E8-B9CA7CFBBD80}" type="parTrans" cxnId="{CC501185-4D4B-402A-A81F-C6905D3652AC}">
      <dgm:prSet/>
      <dgm:spPr/>
      <dgm:t>
        <a:bodyPr/>
        <a:lstStyle/>
        <a:p>
          <a:endParaRPr lang="en-US"/>
        </a:p>
      </dgm:t>
    </dgm:pt>
    <dgm:pt modelId="{77382229-720E-4975-818E-DAD5BAF4D437}" type="sibTrans" cxnId="{CC501185-4D4B-402A-A81F-C6905D3652AC}">
      <dgm:prSet/>
      <dgm:spPr/>
      <dgm:t>
        <a:bodyPr/>
        <a:lstStyle/>
        <a:p>
          <a:endParaRPr lang="en-US"/>
        </a:p>
      </dgm:t>
    </dgm:pt>
    <dgm:pt modelId="{2996C66E-2280-45BF-ADB4-A08536A5F165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Building design standards</a:t>
          </a:r>
        </a:p>
      </dgm:t>
    </dgm:pt>
    <dgm:pt modelId="{FEEF6E3A-4691-4E0D-8D07-341F23762BAC}" type="parTrans" cxnId="{558BE5FA-EA53-40ED-B839-E3AC1CBD5D40}">
      <dgm:prSet/>
      <dgm:spPr/>
      <dgm:t>
        <a:bodyPr/>
        <a:lstStyle/>
        <a:p>
          <a:endParaRPr lang="en-US"/>
        </a:p>
      </dgm:t>
    </dgm:pt>
    <dgm:pt modelId="{D08F38AB-C942-4B2E-95E1-3F8982F0D0C2}" type="sibTrans" cxnId="{558BE5FA-EA53-40ED-B839-E3AC1CBD5D40}">
      <dgm:prSet/>
      <dgm:spPr/>
      <dgm:t>
        <a:bodyPr/>
        <a:lstStyle/>
        <a:p>
          <a:endParaRPr lang="en-US"/>
        </a:p>
      </dgm:t>
    </dgm:pt>
    <dgm:pt modelId="{B03196E0-E781-4FC7-A5E9-F6C40ECE839A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Edge buffers</a:t>
          </a:r>
        </a:p>
      </dgm:t>
    </dgm:pt>
    <dgm:pt modelId="{1490BD8C-A279-4EF4-A83D-18CFC875D79D}" type="parTrans" cxnId="{555F778F-82A5-4C9E-98B1-D2520BF50A1E}">
      <dgm:prSet/>
      <dgm:spPr/>
      <dgm:t>
        <a:bodyPr/>
        <a:lstStyle/>
        <a:p>
          <a:endParaRPr lang="en-US"/>
        </a:p>
      </dgm:t>
    </dgm:pt>
    <dgm:pt modelId="{4778F97D-1219-4641-8758-59AEE489FF90}" type="sibTrans" cxnId="{555F778F-82A5-4C9E-98B1-D2520BF50A1E}">
      <dgm:prSet/>
      <dgm:spPr/>
      <dgm:t>
        <a:bodyPr/>
        <a:lstStyle/>
        <a:p>
          <a:endParaRPr lang="en-US"/>
        </a:p>
      </dgm:t>
    </dgm:pt>
    <dgm:pt modelId="{ADA5FCCE-A210-491F-BD0E-0683FDF303E2}" type="pres">
      <dgm:prSet presAssocID="{AE2BB892-40E4-4E06-B8E2-8BD2390530A4}" presName="Name0" presStyleCnt="0">
        <dgm:presLayoutVars>
          <dgm:dir/>
          <dgm:animLvl val="lvl"/>
          <dgm:resizeHandles/>
        </dgm:presLayoutVars>
      </dgm:prSet>
      <dgm:spPr/>
    </dgm:pt>
    <dgm:pt modelId="{337AF081-9141-4DF1-B519-D8368362B446}" type="pres">
      <dgm:prSet presAssocID="{B3DA317D-1848-47BE-B997-2DC073B39E47}" presName="linNode" presStyleCnt="0"/>
      <dgm:spPr/>
    </dgm:pt>
    <dgm:pt modelId="{61F73227-A1E2-43E4-B03B-DE8F62751157}" type="pres">
      <dgm:prSet presAssocID="{B3DA317D-1848-47BE-B997-2DC073B39E47}" presName="parentShp" presStyleLbl="node1" presStyleIdx="0" presStyleCnt="4" custLinFactNeighborX="-6007">
        <dgm:presLayoutVars>
          <dgm:bulletEnabled val="1"/>
        </dgm:presLayoutVars>
      </dgm:prSet>
      <dgm:spPr/>
    </dgm:pt>
    <dgm:pt modelId="{9F396F3D-2C26-4EE8-95CE-701A6A5583BD}" type="pres">
      <dgm:prSet presAssocID="{B3DA317D-1848-47BE-B997-2DC073B39E47}" presName="childShp" presStyleLbl="bgAccFollowNode1" presStyleIdx="0" presStyleCnt="4" custScaleX="94412" custScaleY="88087" custLinFactNeighborX="3840">
        <dgm:presLayoutVars>
          <dgm:bulletEnabled val="1"/>
        </dgm:presLayoutVars>
      </dgm:prSet>
      <dgm:spPr>
        <a:prstGeom prst="roundRect">
          <a:avLst/>
        </a:prstGeom>
      </dgm:spPr>
    </dgm:pt>
    <dgm:pt modelId="{0E84C36C-3DD6-4F6F-A71E-A4B05F6745B5}" type="pres">
      <dgm:prSet presAssocID="{4A9A2332-F4DD-4D00-9663-541D01D5DC18}" presName="spacing" presStyleCnt="0"/>
      <dgm:spPr/>
    </dgm:pt>
    <dgm:pt modelId="{13D879B4-A3D6-4CF8-984D-DE430D84EDE4}" type="pres">
      <dgm:prSet presAssocID="{CDFD8ED2-4C7A-4A5B-97D1-772F738105A3}" presName="linNode" presStyleCnt="0"/>
      <dgm:spPr/>
    </dgm:pt>
    <dgm:pt modelId="{56E8D545-3920-484F-AC4F-133E3BA7598B}" type="pres">
      <dgm:prSet presAssocID="{CDFD8ED2-4C7A-4A5B-97D1-772F738105A3}" presName="parentShp" presStyleLbl="node1" presStyleIdx="1" presStyleCnt="4" custScaleY="195484" custLinFactNeighborX="-6674">
        <dgm:presLayoutVars>
          <dgm:bulletEnabled val="1"/>
        </dgm:presLayoutVars>
      </dgm:prSet>
      <dgm:spPr/>
    </dgm:pt>
    <dgm:pt modelId="{A93EE4DF-F0B4-4190-8FB0-B75FCEEFCE6A}" type="pres">
      <dgm:prSet presAssocID="{CDFD8ED2-4C7A-4A5B-97D1-772F738105A3}" presName="childShp" presStyleLbl="bgAccFollowNode1" presStyleIdx="1" presStyleCnt="4" custScaleX="95128" custScaleY="192073" custLinFactNeighborX="2962">
        <dgm:presLayoutVars>
          <dgm:bulletEnabled val="1"/>
        </dgm:presLayoutVars>
      </dgm:prSet>
      <dgm:spPr>
        <a:prstGeom prst="roundRect">
          <a:avLst/>
        </a:prstGeom>
      </dgm:spPr>
    </dgm:pt>
    <dgm:pt modelId="{1976A0BC-62D9-47A5-946A-A2DE236EB4CB}" type="pres">
      <dgm:prSet presAssocID="{E9D8CB72-2DBB-4D29-864A-C80D8F41D213}" presName="spacing" presStyleCnt="0"/>
      <dgm:spPr/>
    </dgm:pt>
    <dgm:pt modelId="{85BF5870-3AEE-489F-8E7A-0E91A9BF7088}" type="pres">
      <dgm:prSet presAssocID="{B4447DED-F327-4632-8597-2B9BFA4D9138}" presName="linNode" presStyleCnt="0"/>
      <dgm:spPr/>
    </dgm:pt>
    <dgm:pt modelId="{EAA10C2F-B7CD-4014-A54A-FB1A66BE3BC2}" type="pres">
      <dgm:prSet presAssocID="{B4447DED-F327-4632-8597-2B9BFA4D9138}" presName="parentShp" presStyleLbl="node1" presStyleIdx="2" presStyleCnt="4" custLinFactNeighborX="-6592">
        <dgm:presLayoutVars>
          <dgm:bulletEnabled val="1"/>
        </dgm:presLayoutVars>
      </dgm:prSet>
      <dgm:spPr/>
    </dgm:pt>
    <dgm:pt modelId="{9875930E-C9CD-4ADF-A001-DD0941D574DD}" type="pres">
      <dgm:prSet presAssocID="{B4447DED-F327-4632-8597-2B9BFA4D9138}" presName="childShp" presStyleLbl="bgAccFollowNode1" presStyleIdx="2" presStyleCnt="4" custScaleX="95128" custLinFactNeighborX="3773" custLinFactNeighborY="-980">
        <dgm:presLayoutVars>
          <dgm:bulletEnabled val="1"/>
        </dgm:presLayoutVars>
      </dgm:prSet>
      <dgm:spPr>
        <a:prstGeom prst="roundRect">
          <a:avLst/>
        </a:prstGeom>
      </dgm:spPr>
    </dgm:pt>
    <dgm:pt modelId="{068F7DF6-AA3E-4988-84A4-499F9F39DB9D}" type="pres">
      <dgm:prSet presAssocID="{4CFB5B5D-5C39-487D-8C07-E407507C1A4B}" presName="spacing" presStyleCnt="0"/>
      <dgm:spPr/>
    </dgm:pt>
    <dgm:pt modelId="{9D63C946-E0FA-49EC-BAB3-1EDD1C3C041A}" type="pres">
      <dgm:prSet presAssocID="{D6DC28A7-0230-48DD-A01B-11F4A351D1EA}" presName="linNode" presStyleCnt="0"/>
      <dgm:spPr/>
    </dgm:pt>
    <dgm:pt modelId="{A1877073-10AC-4228-8B67-B8177AD4751F}" type="pres">
      <dgm:prSet presAssocID="{D6DC28A7-0230-48DD-A01B-11F4A351D1EA}" presName="parentShp" presStyleLbl="node1" presStyleIdx="3" presStyleCnt="4" custScaleY="130487" custLinFactNeighborX="-6674">
        <dgm:presLayoutVars>
          <dgm:bulletEnabled val="1"/>
        </dgm:presLayoutVars>
      </dgm:prSet>
      <dgm:spPr/>
    </dgm:pt>
    <dgm:pt modelId="{E52727E0-2C6B-46C7-A8B3-DD12F7B0B5AB}" type="pres">
      <dgm:prSet presAssocID="{D6DC28A7-0230-48DD-A01B-11F4A351D1EA}" presName="childShp" presStyleLbl="bgAccFollowNode1" presStyleIdx="3" presStyleCnt="4" custScaleX="95128" custScaleY="119729" custLinFactNeighborX="390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1951E14-DFE4-4727-9EDA-430DEF434AE9}" srcId="{CDFD8ED2-4C7A-4A5B-97D1-772F738105A3}" destId="{4030E1D8-00AF-4640-B09D-B16CDA847E67}" srcOrd="1" destOrd="0" parTransId="{A8CA7F1D-1864-4351-B99C-173201ECEC39}" sibTransId="{1A8AFAE2-0F3D-4140-A687-A53735743516}"/>
    <dgm:cxn modelId="{21168A17-2681-42BF-B103-4B4126A1B55C}" type="presOf" srcId="{3E527AD4-2B94-4AF7-8AB0-FB4DA6111FFC}" destId="{E52727E0-2C6B-46C7-A8B3-DD12F7B0B5AB}" srcOrd="0" destOrd="2" presId="urn:microsoft.com/office/officeart/2005/8/layout/vList6"/>
    <dgm:cxn modelId="{03FDCE18-CD76-4A82-AFB5-73E9F0DC36D7}" srcId="{CDFD8ED2-4C7A-4A5B-97D1-772F738105A3}" destId="{0FCCABE7-20F9-42ED-9D1A-EDEED3E00209}" srcOrd="5" destOrd="0" parTransId="{478FBDE5-48AE-463C-8E01-470468FBD412}" sibTransId="{B02998B5-F979-4CB4-88A2-143658C273F2}"/>
    <dgm:cxn modelId="{BBB67E19-5913-49C4-9887-6171780AAB54}" type="presOf" srcId="{2996C66E-2280-45BF-ADB4-A08536A5F165}" destId="{9875930E-C9CD-4ADF-A001-DD0941D574DD}" srcOrd="0" destOrd="1" presId="urn:microsoft.com/office/officeart/2005/8/layout/vList6"/>
    <dgm:cxn modelId="{B03C3E1A-D151-4FC6-BD3E-13910D42C32A}" type="presOf" srcId="{2C105D8D-4FBE-4AC5-8120-806403525C1F}" destId="{A93EE4DF-F0B4-4190-8FB0-B75FCEEFCE6A}" srcOrd="0" destOrd="4" presId="urn:microsoft.com/office/officeart/2005/8/layout/vList6"/>
    <dgm:cxn modelId="{04A4441E-B7B6-41F0-8020-A26824BAB591}" srcId="{AE2BB892-40E4-4E06-B8E2-8BD2390530A4}" destId="{B3DA317D-1848-47BE-B997-2DC073B39E47}" srcOrd="0" destOrd="0" parTransId="{1E95DBA2-F535-4CB8-A1EF-20A30C52D532}" sibTransId="{4A9A2332-F4DD-4D00-9663-541D01D5DC18}"/>
    <dgm:cxn modelId="{A27BDF20-7F4D-436D-916D-7CF9BC115885}" type="presOf" srcId="{D6DC28A7-0230-48DD-A01B-11F4A351D1EA}" destId="{A1877073-10AC-4228-8B67-B8177AD4751F}" srcOrd="0" destOrd="0" presId="urn:microsoft.com/office/officeart/2005/8/layout/vList6"/>
    <dgm:cxn modelId="{0401382E-E9C2-4FE0-AE02-EA31804CD935}" srcId="{AE2BB892-40E4-4E06-B8E2-8BD2390530A4}" destId="{CDFD8ED2-4C7A-4A5B-97D1-772F738105A3}" srcOrd="1" destOrd="0" parTransId="{AAB11BD2-46C8-4FD4-A88D-C69E52F89DDA}" sibTransId="{E9D8CB72-2DBB-4D29-864A-C80D8F41D213}"/>
    <dgm:cxn modelId="{9EB14831-9516-4FD7-BBC4-0326C217ABE1}" type="presOf" srcId="{AE2BB892-40E4-4E06-B8E2-8BD2390530A4}" destId="{ADA5FCCE-A210-491F-BD0E-0683FDF303E2}" srcOrd="0" destOrd="0" presId="urn:microsoft.com/office/officeart/2005/8/layout/vList6"/>
    <dgm:cxn modelId="{3549FB38-D456-4E71-9403-6AF2A15EA336}" srcId="{D6DC28A7-0230-48DD-A01B-11F4A351D1EA}" destId="{A5545C5D-5604-4499-B504-5D0D534E91FA}" srcOrd="3" destOrd="0" parTransId="{4B5B4096-44DA-4778-BD40-C4E0C451B7C6}" sibTransId="{D8F0EB32-6003-454F-A485-569866A55A32}"/>
    <dgm:cxn modelId="{45177F43-5D55-4574-8438-10D93213084A}" type="presOf" srcId="{B3DA317D-1848-47BE-B997-2DC073B39E47}" destId="{61F73227-A1E2-43E4-B03B-DE8F62751157}" srcOrd="0" destOrd="0" presId="urn:microsoft.com/office/officeart/2005/8/layout/vList6"/>
    <dgm:cxn modelId="{ABF76B4D-B827-4AB8-A770-50B7970307A6}" srcId="{CDFD8ED2-4C7A-4A5B-97D1-772F738105A3}" destId="{F981CFC3-58EA-4D6C-9733-56F0491C1500}" srcOrd="3" destOrd="0" parTransId="{10600214-22A2-4FB1-A46A-A2DA19B04402}" sibTransId="{CD84104D-CAD4-46C9-97AD-A6E1D58AD255}"/>
    <dgm:cxn modelId="{351F0F72-4892-408E-A852-C1D5958D85AC}" type="presOf" srcId="{7BD25923-6441-4430-BDBB-CB7FBA76370C}" destId="{A93EE4DF-F0B4-4190-8FB0-B75FCEEFCE6A}" srcOrd="0" destOrd="2" presId="urn:microsoft.com/office/officeart/2005/8/layout/vList6"/>
    <dgm:cxn modelId="{6CF37056-08C6-4308-9C17-58D7B2DB8C19}" type="presOf" srcId="{B03196E0-E781-4FC7-A5E9-F6C40ECE839A}" destId="{9875930E-C9CD-4ADF-A001-DD0941D574DD}" srcOrd="0" destOrd="2" presId="urn:microsoft.com/office/officeart/2005/8/layout/vList6"/>
    <dgm:cxn modelId="{0D178177-5DCB-47C5-A5AA-77D407873FBE}" type="presOf" srcId="{227F7F1C-9691-4B41-82ED-678200B2563C}" destId="{A93EE4DF-F0B4-4190-8FB0-B75FCEEFCE6A}" srcOrd="0" destOrd="0" presId="urn:microsoft.com/office/officeart/2005/8/layout/vList6"/>
    <dgm:cxn modelId="{C3C5307B-9EA8-44A8-A44B-606FA8D47C41}" srcId="{D6DC28A7-0230-48DD-A01B-11F4A351D1EA}" destId="{3E527AD4-2B94-4AF7-8AB0-FB4DA6111FFC}" srcOrd="2" destOrd="0" parTransId="{A489F857-A0C2-41A3-BBF5-B546E259A695}" sibTransId="{5FB0EB63-6A41-4979-913F-E9C8DBF69808}"/>
    <dgm:cxn modelId="{1535737D-2C66-4F0D-A088-34632B4BF4BB}" type="presOf" srcId="{70C1C70D-2C97-4B86-8C20-238BC3838622}" destId="{E52727E0-2C6B-46C7-A8B3-DD12F7B0B5AB}" srcOrd="0" destOrd="0" presId="urn:microsoft.com/office/officeart/2005/8/layout/vList6"/>
    <dgm:cxn modelId="{CC501185-4D4B-402A-A81F-C6905D3652AC}" srcId="{CDFD8ED2-4C7A-4A5B-97D1-772F738105A3}" destId="{2C105D8D-4FBE-4AC5-8120-806403525C1F}" srcOrd="4" destOrd="0" parTransId="{FA9714C8-D12D-4E31-90E8-B9CA7CFBBD80}" sibTransId="{77382229-720E-4975-818E-DAD5BAF4D437}"/>
    <dgm:cxn modelId="{555F778F-82A5-4C9E-98B1-D2520BF50A1E}" srcId="{B4447DED-F327-4632-8597-2B9BFA4D9138}" destId="{B03196E0-E781-4FC7-A5E9-F6C40ECE839A}" srcOrd="2" destOrd="0" parTransId="{1490BD8C-A279-4EF4-A83D-18CFC875D79D}" sibTransId="{4778F97D-1219-4641-8758-59AEE489FF90}"/>
    <dgm:cxn modelId="{CC407597-E69A-4AA1-8A24-609565667467}" type="presOf" srcId="{A5545C5D-5604-4499-B504-5D0D534E91FA}" destId="{E52727E0-2C6B-46C7-A8B3-DD12F7B0B5AB}" srcOrd="0" destOrd="3" presId="urn:microsoft.com/office/officeart/2005/8/layout/vList6"/>
    <dgm:cxn modelId="{5D30CC9D-8963-4A0E-AEBF-33E5719E0213}" srcId="{AE2BB892-40E4-4E06-B8E2-8BD2390530A4}" destId="{B4447DED-F327-4632-8597-2B9BFA4D9138}" srcOrd="2" destOrd="0" parTransId="{0C56AE30-93B3-4DCF-BCBB-2652DFC20717}" sibTransId="{4CFB5B5D-5C39-487D-8C07-E407507C1A4B}"/>
    <dgm:cxn modelId="{3A56F3A3-88D1-4476-B54F-EFE7A29DB24F}" srcId="{D6DC28A7-0230-48DD-A01B-11F4A351D1EA}" destId="{F1A6BD54-E23F-4F79-9A5E-9E0F5127A661}" srcOrd="1" destOrd="0" parTransId="{938FBFE1-4E62-4DB1-B6D0-299E9BB1A213}" sibTransId="{6B7E4012-4EEF-4B5B-BFBB-55726ABB706C}"/>
    <dgm:cxn modelId="{F299CAA4-5701-431D-BAE2-8B84E5C3C575}" type="presOf" srcId="{B4447DED-F327-4632-8597-2B9BFA4D9138}" destId="{EAA10C2F-B7CD-4014-A54A-FB1A66BE3BC2}" srcOrd="0" destOrd="0" presId="urn:microsoft.com/office/officeart/2005/8/layout/vList6"/>
    <dgm:cxn modelId="{0F8591B7-2466-4AF1-8FB8-5052651E71CA}" srcId="{CDFD8ED2-4C7A-4A5B-97D1-772F738105A3}" destId="{7BD25923-6441-4430-BDBB-CB7FBA76370C}" srcOrd="2" destOrd="0" parTransId="{F7A62F58-B6F7-4FC1-9022-7AD08F9AC48B}" sibTransId="{0EDDBD63-C550-4239-9AD1-8056BB1752F9}"/>
    <dgm:cxn modelId="{6BB3C2C0-C071-4034-95AE-AD7825623B57}" srcId="{B3DA317D-1848-47BE-B997-2DC073B39E47}" destId="{EB5C38AD-D29E-4DA6-95A0-3BAA9A439F07}" srcOrd="0" destOrd="0" parTransId="{C8EDB251-C1C1-4CA8-94C3-2B3EFF64ED49}" sibTransId="{1FB5ACC9-01E9-4B72-819F-5A2862E48B17}"/>
    <dgm:cxn modelId="{823AC4C4-C71E-4F45-9151-04C408ABB164}" srcId="{B4447DED-F327-4632-8597-2B9BFA4D9138}" destId="{7D1511D7-23E6-45B1-9CA5-CF7BC22223A2}" srcOrd="0" destOrd="0" parTransId="{1543C3F7-E0BA-4B2F-9709-055F2F52C4F2}" sibTransId="{424276BC-51A8-46FA-ACAC-FEB78C389EAB}"/>
    <dgm:cxn modelId="{8245D2C7-6D7E-40ED-BC8F-84F92642D0FF}" type="presOf" srcId="{CDFD8ED2-4C7A-4A5B-97D1-772F738105A3}" destId="{56E8D545-3920-484F-AC4F-133E3BA7598B}" srcOrd="0" destOrd="0" presId="urn:microsoft.com/office/officeart/2005/8/layout/vList6"/>
    <dgm:cxn modelId="{58F46ACD-5B8E-4EF8-86AA-B23798321298}" type="presOf" srcId="{7D1511D7-23E6-45B1-9CA5-CF7BC22223A2}" destId="{9875930E-C9CD-4ADF-A001-DD0941D574DD}" srcOrd="0" destOrd="0" presId="urn:microsoft.com/office/officeart/2005/8/layout/vList6"/>
    <dgm:cxn modelId="{49EFCDD5-0C95-4102-9555-49C27E73E480}" type="presOf" srcId="{4030E1D8-00AF-4640-B09D-B16CDA847E67}" destId="{A93EE4DF-F0B4-4190-8FB0-B75FCEEFCE6A}" srcOrd="0" destOrd="1" presId="urn:microsoft.com/office/officeart/2005/8/layout/vList6"/>
    <dgm:cxn modelId="{DBE6D7E5-04DD-4942-A61D-988FF5FF92BE}" srcId="{CDFD8ED2-4C7A-4A5B-97D1-772F738105A3}" destId="{227F7F1C-9691-4B41-82ED-678200B2563C}" srcOrd="0" destOrd="0" parTransId="{AE941BE7-846A-4EFB-AE46-DEEF448B0EBC}" sibTransId="{63FC01DD-2C05-4426-B39B-022CF827287E}"/>
    <dgm:cxn modelId="{D692F9EC-2495-40A1-9A86-A3DE8F1B3E1A}" srcId="{AE2BB892-40E4-4E06-B8E2-8BD2390530A4}" destId="{D6DC28A7-0230-48DD-A01B-11F4A351D1EA}" srcOrd="3" destOrd="0" parTransId="{134015DF-B5CB-4CF4-AFDA-1503184BA22F}" sibTransId="{00FE6564-41C9-4D93-A0E7-BE6EBD1D678D}"/>
    <dgm:cxn modelId="{EADF56F2-585A-44F1-A9E0-DC53BE3A9CE6}" type="presOf" srcId="{F1A6BD54-E23F-4F79-9A5E-9E0F5127A661}" destId="{E52727E0-2C6B-46C7-A8B3-DD12F7B0B5AB}" srcOrd="0" destOrd="1" presId="urn:microsoft.com/office/officeart/2005/8/layout/vList6"/>
    <dgm:cxn modelId="{2432F6F8-6E44-4724-8A9E-FCAC2EDF23B3}" type="presOf" srcId="{EB5C38AD-D29E-4DA6-95A0-3BAA9A439F07}" destId="{9F396F3D-2C26-4EE8-95CE-701A6A5583BD}" srcOrd="0" destOrd="0" presId="urn:microsoft.com/office/officeart/2005/8/layout/vList6"/>
    <dgm:cxn modelId="{6AB0A9FA-7200-4C12-AB65-6D38288BC107}" type="presOf" srcId="{0FCCABE7-20F9-42ED-9D1A-EDEED3E00209}" destId="{A93EE4DF-F0B4-4190-8FB0-B75FCEEFCE6A}" srcOrd="0" destOrd="5" presId="urn:microsoft.com/office/officeart/2005/8/layout/vList6"/>
    <dgm:cxn modelId="{558BE5FA-EA53-40ED-B839-E3AC1CBD5D40}" srcId="{B4447DED-F327-4632-8597-2B9BFA4D9138}" destId="{2996C66E-2280-45BF-ADB4-A08536A5F165}" srcOrd="1" destOrd="0" parTransId="{FEEF6E3A-4691-4E0D-8D07-341F23762BAC}" sibTransId="{D08F38AB-C942-4B2E-95E1-3F8982F0D0C2}"/>
    <dgm:cxn modelId="{D0EB94FB-6F0E-4EEA-9180-AC84E37DCF5F}" srcId="{D6DC28A7-0230-48DD-A01B-11F4A351D1EA}" destId="{70C1C70D-2C97-4B86-8C20-238BC3838622}" srcOrd="0" destOrd="0" parTransId="{03EDE429-B55C-4026-B873-4BBDE6D89B4A}" sibTransId="{F6009A5D-E555-4292-A02E-55CCA50C010F}"/>
    <dgm:cxn modelId="{8220D8FD-473B-41BA-A228-39BE2B530263}" type="presOf" srcId="{F981CFC3-58EA-4D6C-9733-56F0491C1500}" destId="{A93EE4DF-F0B4-4190-8FB0-B75FCEEFCE6A}" srcOrd="0" destOrd="3" presId="urn:microsoft.com/office/officeart/2005/8/layout/vList6"/>
    <dgm:cxn modelId="{1D80DB9C-B33A-4D58-96D5-B2E8A833A572}" type="presParOf" srcId="{ADA5FCCE-A210-491F-BD0E-0683FDF303E2}" destId="{337AF081-9141-4DF1-B519-D8368362B446}" srcOrd="0" destOrd="0" presId="urn:microsoft.com/office/officeart/2005/8/layout/vList6"/>
    <dgm:cxn modelId="{9FFD0887-7F0B-47DB-9A40-5D68B52F7179}" type="presParOf" srcId="{337AF081-9141-4DF1-B519-D8368362B446}" destId="{61F73227-A1E2-43E4-B03B-DE8F62751157}" srcOrd="0" destOrd="0" presId="urn:microsoft.com/office/officeart/2005/8/layout/vList6"/>
    <dgm:cxn modelId="{3BDE852B-CD20-4561-A354-80BCEDB7195D}" type="presParOf" srcId="{337AF081-9141-4DF1-B519-D8368362B446}" destId="{9F396F3D-2C26-4EE8-95CE-701A6A5583BD}" srcOrd="1" destOrd="0" presId="urn:microsoft.com/office/officeart/2005/8/layout/vList6"/>
    <dgm:cxn modelId="{A7925EC4-6E71-430C-831B-767ADF85FCA6}" type="presParOf" srcId="{ADA5FCCE-A210-491F-BD0E-0683FDF303E2}" destId="{0E84C36C-3DD6-4F6F-A71E-A4B05F6745B5}" srcOrd="1" destOrd="0" presId="urn:microsoft.com/office/officeart/2005/8/layout/vList6"/>
    <dgm:cxn modelId="{876176B9-A829-4757-94F5-E8C7C30A76FE}" type="presParOf" srcId="{ADA5FCCE-A210-491F-BD0E-0683FDF303E2}" destId="{13D879B4-A3D6-4CF8-984D-DE430D84EDE4}" srcOrd="2" destOrd="0" presId="urn:microsoft.com/office/officeart/2005/8/layout/vList6"/>
    <dgm:cxn modelId="{903F5FC9-38C7-403A-9B72-B3F7F330C076}" type="presParOf" srcId="{13D879B4-A3D6-4CF8-984D-DE430D84EDE4}" destId="{56E8D545-3920-484F-AC4F-133E3BA7598B}" srcOrd="0" destOrd="0" presId="urn:microsoft.com/office/officeart/2005/8/layout/vList6"/>
    <dgm:cxn modelId="{A047DE15-3E2A-4033-9E04-F8B585D1D761}" type="presParOf" srcId="{13D879B4-A3D6-4CF8-984D-DE430D84EDE4}" destId="{A93EE4DF-F0B4-4190-8FB0-B75FCEEFCE6A}" srcOrd="1" destOrd="0" presId="urn:microsoft.com/office/officeart/2005/8/layout/vList6"/>
    <dgm:cxn modelId="{3E3BA7F5-1FF6-4FD0-8EB8-1F57BAA2F7DC}" type="presParOf" srcId="{ADA5FCCE-A210-491F-BD0E-0683FDF303E2}" destId="{1976A0BC-62D9-47A5-946A-A2DE236EB4CB}" srcOrd="3" destOrd="0" presId="urn:microsoft.com/office/officeart/2005/8/layout/vList6"/>
    <dgm:cxn modelId="{CB4EBBCC-EEEE-48FD-AAA3-B4D959793B84}" type="presParOf" srcId="{ADA5FCCE-A210-491F-BD0E-0683FDF303E2}" destId="{85BF5870-3AEE-489F-8E7A-0E91A9BF7088}" srcOrd="4" destOrd="0" presId="urn:microsoft.com/office/officeart/2005/8/layout/vList6"/>
    <dgm:cxn modelId="{20F463FB-FF92-4ABC-A178-0A551BF75D8F}" type="presParOf" srcId="{85BF5870-3AEE-489F-8E7A-0E91A9BF7088}" destId="{EAA10C2F-B7CD-4014-A54A-FB1A66BE3BC2}" srcOrd="0" destOrd="0" presId="urn:microsoft.com/office/officeart/2005/8/layout/vList6"/>
    <dgm:cxn modelId="{3ABEF355-FCC2-4428-9013-801D30B59C89}" type="presParOf" srcId="{85BF5870-3AEE-489F-8E7A-0E91A9BF7088}" destId="{9875930E-C9CD-4ADF-A001-DD0941D574DD}" srcOrd="1" destOrd="0" presId="urn:microsoft.com/office/officeart/2005/8/layout/vList6"/>
    <dgm:cxn modelId="{2AE43728-A256-411B-8637-6F5FFE398063}" type="presParOf" srcId="{ADA5FCCE-A210-491F-BD0E-0683FDF303E2}" destId="{068F7DF6-AA3E-4988-84A4-499F9F39DB9D}" srcOrd="5" destOrd="0" presId="urn:microsoft.com/office/officeart/2005/8/layout/vList6"/>
    <dgm:cxn modelId="{3A4A5AA6-9523-455D-83CF-AA64FB820202}" type="presParOf" srcId="{ADA5FCCE-A210-491F-BD0E-0683FDF303E2}" destId="{9D63C946-E0FA-49EC-BAB3-1EDD1C3C041A}" srcOrd="6" destOrd="0" presId="urn:microsoft.com/office/officeart/2005/8/layout/vList6"/>
    <dgm:cxn modelId="{C5C1E554-ECF1-40AD-8493-920A6C4D4B78}" type="presParOf" srcId="{9D63C946-E0FA-49EC-BAB3-1EDD1C3C041A}" destId="{A1877073-10AC-4228-8B67-B8177AD4751F}" srcOrd="0" destOrd="0" presId="urn:microsoft.com/office/officeart/2005/8/layout/vList6"/>
    <dgm:cxn modelId="{B5A79F7E-58EF-40CD-B452-8434F52F557B}" type="presParOf" srcId="{9D63C946-E0FA-49EC-BAB3-1EDD1C3C041A}" destId="{E52727E0-2C6B-46C7-A8B3-DD12F7B0B5A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96F3D-2C26-4EE8-95CE-701A6A5583BD}">
      <dsp:nvSpPr>
        <dsp:cNvPr id="0" name=""/>
        <dsp:cNvSpPr/>
      </dsp:nvSpPr>
      <dsp:spPr>
        <a:xfrm>
          <a:off x="3142602" y="60582"/>
          <a:ext cx="4119642" cy="856333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600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Arial Narrow" panose="020B0606020202030204" pitchFamily="34" charset="0"/>
            </a:rPr>
            <a:t>Character, Historic, View Protections</a:t>
          </a:r>
        </a:p>
      </dsp:txBody>
      <dsp:txXfrm>
        <a:off x="3184405" y="102385"/>
        <a:ext cx="4036036" cy="772727"/>
      </dsp:txXfrm>
    </dsp:sp>
    <dsp:sp modelId="{61F73227-A1E2-43E4-B03B-DE8F62751157}">
      <dsp:nvSpPr>
        <dsp:cNvPr id="0" name=""/>
        <dsp:cNvSpPr/>
      </dsp:nvSpPr>
      <dsp:spPr>
        <a:xfrm>
          <a:off x="0" y="2676"/>
          <a:ext cx="2908982" cy="972145"/>
        </a:xfrm>
        <a:prstGeom prst="roundRect">
          <a:avLst/>
        </a:prstGeom>
        <a:solidFill>
          <a:srgbClr val="600060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Overlay Zones</a:t>
          </a:r>
        </a:p>
      </dsp:txBody>
      <dsp:txXfrm>
        <a:off x="47456" y="50132"/>
        <a:ext cx="2814070" cy="877233"/>
      </dsp:txXfrm>
    </dsp:sp>
    <dsp:sp modelId="{A93EE4DF-F0B4-4190-8FB0-B75FCEEFCE6A}">
      <dsp:nvSpPr>
        <dsp:cNvPr id="0" name=""/>
        <dsp:cNvSpPr/>
      </dsp:nvSpPr>
      <dsp:spPr>
        <a:xfrm>
          <a:off x="3101962" y="1088616"/>
          <a:ext cx="4146830" cy="186722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61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Edge buffers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Small-area &amp; Area of Consistency rules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Distance separations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Proximity to 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Uses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Development types</a:t>
          </a:r>
        </a:p>
      </dsp:txBody>
      <dsp:txXfrm>
        <a:off x="3193113" y="1179767"/>
        <a:ext cx="3964528" cy="1684926"/>
      </dsp:txXfrm>
    </dsp:sp>
    <dsp:sp modelId="{56E8D545-3920-484F-AC4F-133E3BA7598B}">
      <dsp:nvSpPr>
        <dsp:cNvPr id="0" name=""/>
        <dsp:cNvSpPr/>
      </dsp:nvSpPr>
      <dsp:spPr>
        <a:xfrm>
          <a:off x="0" y="1072036"/>
          <a:ext cx="2906141" cy="1900388"/>
        </a:xfrm>
        <a:prstGeom prst="roundRect">
          <a:avLst/>
        </a:prstGeom>
        <a:solidFill>
          <a:srgbClr val="610000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Context</a:t>
          </a:r>
          <a:endParaRPr lang="en-US" sz="2400" kern="1200" dirty="0">
            <a:latin typeface="Arial Narrow" panose="020B0606020202030204" pitchFamily="34" charset="0"/>
          </a:endParaRPr>
        </a:p>
      </dsp:txBody>
      <dsp:txXfrm>
        <a:off x="92769" y="1164805"/>
        <a:ext cx="2720603" cy="1714850"/>
      </dsp:txXfrm>
    </dsp:sp>
    <dsp:sp modelId="{9875930E-C9CD-4ADF-A001-DD0941D574DD}">
      <dsp:nvSpPr>
        <dsp:cNvPr id="0" name=""/>
        <dsp:cNvSpPr/>
      </dsp:nvSpPr>
      <dsp:spPr>
        <a:xfrm>
          <a:off x="3121570" y="3060112"/>
          <a:ext cx="4150884" cy="972145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F05E0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Incentives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Building design standards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Edge buffers</a:t>
          </a:r>
        </a:p>
      </dsp:txBody>
      <dsp:txXfrm>
        <a:off x="3169026" y="3107568"/>
        <a:ext cx="4055972" cy="877233"/>
      </dsp:txXfrm>
    </dsp:sp>
    <dsp:sp modelId="{EAA10C2F-B7CD-4014-A54A-FB1A66BE3BC2}">
      <dsp:nvSpPr>
        <dsp:cNvPr id="0" name=""/>
        <dsp:cNvSpPr/>
      </dsp:nvSpPr>
      <dsp:spPr>
        <a:xfrm>
          <a:off x="0" y="3069639"/>
          <a:ext cx="2908982" cy="972145"/>
        </a:xfrm>
        <a:prstGeom prst="roundRect">
          <a:avLst/>
        </a:prstGeom>
        <a:solidFill>
          <a:srgbClr val="F05E01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Centers &amp;  Corridors</a:t>
          </a:r>
          <a:endParaRPr lang="en-US" sz="3200" kern="1200" dirty="0"/>
        </a:p>
      </dsp:txBody>
      <dsp:txXfrm>
        <a:off x="47456" y="3117095"/>
        <a:ext cx="2814070" cy="877233"/>
      </dsp:txXfrm>
    </dsp:sp>
    <dsp:sp modelId="{E52727E0-2C6B-46C7-A8B3-DD12F7B0B5AB}">
      <dsp:nvSpPr>
        <dsp:cNvPr id="0" name=""/>
        <dsp:cNvSpPr/>
      </dsp:nvSpPr>
      <dsp:spPr>
        <a:xfrm>
          <a:off x="3125624" y="4191291"/>
          <a:ext cx="4146830" cy="1163939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2E91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Mixed-use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Non-residential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Planned Development</a:t>
          </a:r>
        </a:p>
      </dsp:txBody>
      <dsp:txXfrm>
        <a:off x="3182443" y="4248110"/>
        <a:ext cx="4033192" cy="1050301"/>
      </dsp:txXfrm>
    </dsp:sp>
    <dsp:sp modelId="{A1877073-10AC-4228-8B67-B8177AD4751F}">
      <dsp:nvSpPr>
        <dsp:cNvPr id="0" name=""/>
        <dsp:cNvSpPr/>
      </dsp:nvSpPr>
      <dsp:spPr>
        <a:xfrm>
          <a:off x="0" y="4138999"/>
          <a:ext cx="2906141" cy="1268523"/>
        </a:xfrm>
        <a:prstGeom prst="roundRect">
          <a:avLst/>
        </a:prstGeom>
        <a:solidFill>
          <a:srgbClr val="2E919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Zoning</a:t>
          </a:r>
          <a:endParaRPr lang="en-US" sz="2400" kern="1200" dirty="0">
            <a:latin typeface="Arial Narrow" panose="020B0606020202030204" pitchFamily="34" charset="0"/>
          </a:endParaRPr>
        </a:p>
      </dsp:txBody>
      <dsp:txXfrm>
        <a:off x="61924" y="4200923"/>
        <a:ext cx="2782293" cy="1144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8CCD-5887-4D9A-A01E-06F12D827352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638CE-7E76-407E-B835-9648AD79A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WHY and the HOW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2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Improved description of how rules are applied in Part 1. (Section 14-16-1-8)</a:t>
            </a:r>
          </a:p>
          <a:p>
            <a:endParaRPr lang="en-US" dirty="0"/>
          </a:p>
          <a:p>
            <a:r>
              <a:rPr lang="en-US" dirty="0"/>
              <a:t>Any update to improve quality</a:t>
            </a:r>
            <a:r>
              <a:rPr lang="en-US" baseline="0" dirty="0"/>
              <a:t> standard citywide WON’T apply to tailored standard. (Sometimes that’s good, sometimes that’s not. Need to review carefully!)</a:t>
            </a:r>
          </a:p>
          <a:p>
            <a:endParaRPr lang="en-US" baseline="0" dirty="0"/>
          </a:p>
          <a:p>
            <a:r>
              <a:rPr lang="en-US" baseline="0" dirty="0"/>
              <a:t>Tradeoff is additional complexity for extra protections.</a:t>
            </a:r>
          </a:p>
          <a:p>
            <a:endParaRPr lang="en-US" baseline="0" dirty="0"/>
          </a:p>
          <a:p>
            <a:r>
              <a:rPr lang="en-US" baseline="0" dirty="0"/>
              <a:t>Zoning is not easy, but it IS more predictable now under the IDO.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2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51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latin typeface="Arial Narrow" panose="020B0606020202030204" pitchFamily="34" charset="0"/>
              </a:rPr>
              <a:t>Between uses</a:t>
            </a:r>
            <a:r>
              <a:rPr lang="en-US" sz="2000" dirty="0">
                <a:latin typeface="Arial Narrow" panose="020B0606020202030204" pitchFamily="34" charset="0"/>
              </a:rPr>
              <a:t>:                 Group Homes, Pawn Shops, Bail Bonds, Payday Loans, etc.</a:t>
            </a:r>
          </a:p>
          <a:p>
            <a:pPr lvl="1"/>
            <a:r>
              <a:rPr lang="en-US" sz="2000" b="1" dirty="0">
                <a:latin typeface="Arial Narrow" panose="020B0606020202030204" pitchFamily="34" charset="0"/>
              </a:rPr>
              <a:t>From Residential Uses</a:t>
            </a:r>
            <a:r>
              <a:rPr lang="en-US" sz="2000" dirty="0">
                <a:latin typeface="Arial Narrow" panose="020B0606020202030204" pitchFamily="34" charset="0"/>
              </a:rPr>
              <a:t>: Retail Liquor, Heavy/Special Manufacturing, Auto repair, etc.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18FE4-E55B-4D2F-95C8-EF4DCD45C693}" type="datetime3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 February 2026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EPC Study Session #2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08368D-D5A1-4AA8-876C-52C477933D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75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latin typeface="Arial Narrow" panose="020B0606020202030204" pitchFamily="34" charset="0"/>
              </a:rPr>
              <a:t>Between uses</a:t>
            </a:r>
            <a:r>
              <a:rPr lang="en-US" sz="2000" dirty="0">
                <a:latin typeface="Arial Narrow" panose="020B0606020202030204" pitchFamily="34" charset="0"/>
              </a:rPr>
              <a:t>:                 Group Homes, Pawn Shops, Bail Bonds, Payday Loans, etc.</a:t>
            </a:r>
          </a:p>
          <a:p>
            <a:pPr lvl="1"/>
            <a:r>
              <a:rPr lang="en-US" sz="2000" b="1" dirty="0">
                <a:latin typeface="Arial Narrow" panose="020B0606020202030204" pitchFamily="34" charset="0"/>
              </a:rPr>
              <a:t>From Residential Uses</a:t>
            </a:r>
            <a:r>
              <a:rPr lang="en-US" sz="2000" dirty="0">
                <a:latin typeface="Arial Narrow" panose="020B0606020202030204" pitchFamily="34" charset="0"/>
              </a:rPr>
              <a:t>: Retail Liquor, Heavy/Special Manufacturing, Auto repair, etc.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18FE4-E55B-4D2F-95C8-EF4DCD45C693}" type="datetime3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 February 2026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EPC Study Session #2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08368D-D5A1-4AA8-876C-52C477933D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8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Areas of Change and Consistency for Edge Buffers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57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ready to define terms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15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33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2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chart" Target="../charts/chart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chart" Target="../charts/chart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4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87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59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34417390"/>
              </p:ext>
            </p:extLst>
          </p:nvPr>
        </p:nvGraphicFramePr>
        <p:xfrm>
          <a:off x="2032000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77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58626931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8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95863D-A570-4405-8C67-9B95E531A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7"/>
          <a:stretch/>
        </p:blipFill>
        <p:spPr>
          <a:xfrm>
            <a:off x="0" y="-10637"/>
            <a:ext cx="12192000" cy="68686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8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C2134F-77D7-412F-921C-AF459DD51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17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E2D9B2-306E-4D03-BB33-1DF6F77C2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34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26B66B-DBBD-4FC3-A63B-0C27E8C22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48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19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37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88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6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8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7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47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5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5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5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126776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3"/>
            <a:ext cx="4798142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479814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692878" y="1535113"/>
            <a:ext cx="4800600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92878" y="2174875"/>
            <a:ext cx="4800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18C2A-1051-4E72-BEFD-342939B3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8" t="18481" r="31369" b="15162"/>
          <a:stretch/>
        </p:blipFill>
        <p:spPr>
          <a:xfrm>
            <a:off x="10591798" y="2927350"/>
            <a:ext cx="159221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16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799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6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69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30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66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698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3973433"/>
              </p:ext>
            </p:extLst>
          </p:nvPr>
        </p:nvGraphicFramePr>
        <p:xfrm>
          <a:off x="2032000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94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54465011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66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9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218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1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5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5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82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9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218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1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5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5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82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54864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2"/>
            <a:ext cx="28448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9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45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233789" indent="-233789">
              <a:buFont typeface="Arial" panose="020B0604020202020204" pitchFamily="34" charset="0"/>
              <a:buChar char="•"/>
              <a:defRPr sz="2182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6543" indent="-194824">
              <a:buFont typeface="Arial" panose="020B0604020202020204" pitchFamily="34" charset="0"/>
              <a:buChar char="•"/>
              <a:defRPr sz="1909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9297" indent="-155859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91016" indent="-155859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02735" indent="-155859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2"/>
            <a:ext cx="60960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72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5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636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1719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2pPr>
            <a:lvl3pPr marL="623438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3pPr>
            <a:lvl4pPr marL="935157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4pPr>
            <a:lvl5pPr marL="1246876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5pPr>
            <a:lvl6pPr marL="1558595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6pPr>
            <a:lvl7pPr marL="1870314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7pPr>
            <a:lvl8pPr marL="2182033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8pPr>
            <a:lvl9pPr marL="2493752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94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5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noFill/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49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126776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3"/>
            <a:ext cx="4798142" cy="639762"/>
          </a:xfrm>
        </p:spPr>
        <p:txBody>
          <a:bodyPr anchor="b"/>
          <a:lstStyle>
            <a:lvl1pPr marL="0" indent="0" algn="ctr">
              <a:buNone/>
              <a:defRPr sz="1636" b="1" cap="all" baseline="0">
                <a:solidFill>
                  <a:srgbClr val="57C1A6"/>
                </a:solidFill>
              </a:defRPr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4798142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692878" y="1535113"/>
            <a:ext cx="4800600" cy="639762"/>
          </a:xfrm>
        </p:spPr>
        <p:txBody>
          <a:bodyPr anchor="b"/>
          <a:lstStyle>
            <a:lvl1pPr marL="0" indent="0" algn="ctr">
              <a:buNone/>
              <a:defRPr sz="1636" b="1" cap="all" baseline="0">
                <a:solidFill>
                  <a:srgbClr val="57C1A6"/>
                </a:solidFill>
              </a:defRPr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92878" y="2174875"/>
            <a:ext cx="4800600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18C2A-1051-4E72-BEFD-342939B3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8" t="18481" r="31369" b="15162"/>
          <a:stretch/>
        </p:blipFill>
        <p:spPr>
          <a:xfrm>
            <a:off x="10591799" y="2927351"/>
            <a:ext cx="159221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40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20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9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40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18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2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2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2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2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364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5088467" cy="5853113"/>
          </a:xfrm>
        </p:spPr>
        <p:txBody>
          <a:bodyPr/>
          <a:lstStyle>
            <a:lvl1pPr>
              <a:defRPr sz="2182"/>
            </a:lvl1pPr>
            <a:lvl2pPr>
              <a:defRPr sz="1909"/>
            </a:lvl2pPr>
            <a:lvl3pPr>
              <a:defRPr sz="1636"/>
            </a:lvl3pPr>
            <a:lvl4pPr>
              <a:defRPr sz="1364"/>
            </a:lvl4pPr>
            <a:lvl5pPr>
              <a:defRPr sz="1227"/>
            </a:lvl5pPr>
            <a:lvl6pPr>
              <a:defRPr sz="1364"/>
            </a:lvl6pPr>
            <a:lvl7pPr>
              <a:defRPr sz="1364"/>
            </a:lvl7pPr>
            <a:lvl8pPr>
              <a:defRPr sz="1364"/>
            </a:lvl8pPr>
            <a:lvl9pPr>
              <a:defRPr sz="1364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023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4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59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364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182"/>
            </a:lvl1pPr>
            <a:lvl2pPr marL="311719" indent="0">
              <a:buNone/>
              <a:defRPr sz="1909"/>
            </a:lvl2pPr>
            <a:lvl3pPr marL="623438" indent="0">
              <a:buNone/>
              <a:defRPr sz="1636"/>
            </a:lvl3pPr>
            <a:lvl4pPr marL="935157" indent="0">
              <a:buNone/>
              <a:defRPr sz="1364"/>
            </a:lvl4pPr>
            <a:lvl5pPr marL="1246876" indent="0">
              <a:buNone/>
              <a:defRPr sz="1364"/>
            </a:lvl5pPr>
            <a:lvl6pPr marL="1558595" indent="0">
              <a:buNone/>
              <a:defRPr sz="1364"/>
            </a:lvl6pPr>
            <a:lvl7pPr marL="1870314" indent="0">
              <a:buNone/>
              <a:defRPr sz="1364"/>
            </a:lvl7pPr>
            <a:lvl8pPr marL="2182033" indent="0">
              <a:buNone/>
              <a:defRPr sz="1364"/>
            </a:lvl8pPr>
            <a:lvl9pPr marL="2493752" indent="0">
              <a:buNone/>
              <a:defRPr sz="1364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23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9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75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2" y="4800600"/>
            <a:ext cx="8455379" cy="566738"/>
          </a:xfrm>
        </p:spPr>
        <p:txBody>
          <a:bodyPr anchor="b"/>
          <a:lstStyle>
            <a:lvl1pPr algn="l">
              <a:defRPr sz="1364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2" y="5367338"/>
            <a:ext cx="8455379" cy="804862"/>
          </a:xfrm>
        </p:spPr>
        <p:txBody>
          <a:bodyPr/>
          <a:lstStyle>
            <a:lvl1pPr marL="0" indent="0">
              <a:buNone/>
              <a:defRPr sz="1023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9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8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2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</p:spTree>
    <p:extLst>
      <p:ext uri="{BB962C8B-B14F-4D97-AF65-F5344CB8AC3E}">
        <p14:creationId xmlns:p14="http://schemas.microsoft.com/office/powerpoint/2010/main" val="14665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3" y="317156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1" y="6356352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52331844"/>
              </p:ext>
            </p:extLst>
          </p:nvPr>
        </p:nvGraphicFramePr>
        <p:xfrm>
          <a:off x="2032001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49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3" y="317156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1" y="6356352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45640587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01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67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410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09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53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06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23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23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409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5pPr>
      <a:lvl6pPr marL="311719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6pPr>
      <a:lvl7pPr marL="623438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7pPr>
      <a:lvl8pPr marL="935157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8pPr>
      <a:lvl9pPr marL="1246876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11719" indent="-31171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82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3438" indent="-31171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09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7" indent="-2337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36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8946" indent="-2337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64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80665" indent="-2337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64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14454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6pPr>
      <a:lvl7pPr marL="2026173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7pPr>
      <a:lvl8pPr marL="2337892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8pPr>
      <a:lvl9pPr marL="2649611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1pPr>
      <a:lvl2pPr marL="311719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2pPr>
      <a:lvl3pPr marL="623438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3pPr>
      <a:lvl4pPr marL="935157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4pPr>
      <a:lvl5pPr marL="1246876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5pPr>
      <a:lvl6pPr marL="1558595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6pPr>
      <a:lvl7pPr marL="1870314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7pPr>
      <a:lvl8pPr marL="2182033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8pPr>
      <a:lvl9pPr marL="2493752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mrenz@cabq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do.abq-zone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abc-zone.com/zoning-conversion-map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hyperlink" Target="https://tinyurl.com/CABQ-IDO-12-2022" TargetMode="External"/><Relationship Id="rId4" Type="http://schemas.openxmlformats.org/officeDocument/2006/relationships/hyperlink" Target="https://tinyurl.com/IDOzoningmap" TargetMode="Externa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abc-zone.com/zoning-conversion-map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tinyurl.com/IDOzoningmap" TargetMode="Externa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bc-zone.com/zoning-conversion-ma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4.png"/><Relationship Id="rId5" Type="http://schemas.openxmlformats.org/officeDocument/2006/relationships/hyperlink" Target="https://abq-zone.com/" TargetMode="External"/><Relationship Id="rId4" Type="http://schemas.openxmlformats.org/officeDocument/2006/relationships/hyperlink" Target="https://tinyurl.com/IDOzoningmap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20.png"/><Relationship Id="rId7" Type="http://schemas.openxmlformats.org/officeDocument/2006/relationships/hyperlink" Target="https://abq-zone.com/" TargetMode="Externa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tinyurl.com/IDOzoningmap" TargetMode="External"/><Relationship Id="rId5" Type="http://schemas.openxmlformats.org/officeDocument/2006/relationships/hyperlink" Target="http://abc-zone.com/zoning-conversion-map" TargetMode="Externa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hyperlink" Target="https://ido.abc-zon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compplan.abc-zone.com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bq-zone.com/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9.xml"/><Relationship Id="rId6" Type="http://schemas.openxmlformats.org/officeDocument/2006/relationships/hyperlink" Target="https://compplan-abq-zone.com/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documents.cabq.gov/planning/IDO/2021_IDO_AnnualUpdate/Trainings/IDO%20Presentation%2010-14-22.mp4" TargetMode="External"/><Relationship Id="rId7" Type="http://schemas.openxmlformats.org/officeDocument/2006/relationships/image" Target="../media/image69.png"/><Relationship Id="rId2" Type="http://schemas.openxmlformats.org/officeDocument/2006/relationships/hyperlink" Target="https://abc-zone.com/node/1225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hyperlink" Target="https://abq-zone.com/" TargetMode="External"/><Relationship Id="rId4" Type="http://schemas.openxmlformats.org/officeDocument/2006/relationships/hyperlink" Target="https://abq-zone.com/ido-updates-2025" TargetMode="External"/><Relationship Id="rId9" Type="http://schemas.openxmlformats.org/officeDocument/2006/relationships/hyperlink" Target="tinyurl.com/idozoningma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bq-zone.com/node/1937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cabq.gov/abq-plan" TargetMode="Externa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ido.abc-zone.com/" TargetMode="External"/><Relationship Id="rId13" Type="http://schemas.openxmlformats.org/officeDocument/2006/relationships/image" Target="../media/image70.png"/><Relationship Id="rId18" Type="http://schemas.openxmlformats.org/officeDocument/2006/relationships/hyperlink" Target="mailto:devhelp@cabq.gov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69.png"/><Relationship Id="rId17" Type="http://schemas.openxmlformats.org/officeDocument/2006/relationships/hyperlink" Target="mailto:abctoz@cabq.gov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mailto:kclark@cabq.gov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cabq.gov/planning" TargetMode="External"/><Relationship Id="rId11" Type="http://schemas.openxmlformats.org/officeDocument/2006/relationships/image" Target="../media/image68.png"/><Relationship Id="rId5" Type="http://schemas.openxmlformats.org/officeDocument/2006/relationships/hyperlink" Target="https://compplan.abc-zone.com/" TargetMode="External"/><Relationship Id="rId15" Type="http://schemas.openxmlformats.org/officeDocument/2006/relationships/hyperlink" Target="mailto:treed@cabq.gov" TargetMode="External"/><Relationship Id="rId10" Type="http://schemas.openxmlformats.org/officeDocument/2006/relationships/image" Target="../media/image84.png"/><Relationship Id="rId4" Type="http://schemas.openxmlformats.org/officeDocument/2006/relationships/image" Target="../media/image81.jpeg"/><Relationship Id="rId9" Type="http://schemas.openxmlformats.org/officeDocument/2006/relationships/image" Target="../media/image83.png"/><Relationship Id="rId14" Type="http://schemas.openxmlformats.org/officeDocument/2006/relationships/hyperlink" Target="tinyurl.com/idozoningma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bq-zone.com/" TargetMode="External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bq-zone.com/" TargetMode="External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tinyurl.com/CABQ-IDO-12-2022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tinyurl.com/IDOzoningmap" TargetMode="Externa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://abc-zone.com/zoning-conversion-map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hyperlink" Target="ido.abc-zone.com/integrated-development-ordinance-ido?document=1&amp;outline-name=Part%2014-16-2%20Zone%20District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hyperlink" Target="https://tinyurl.com/IDOzoningmap" TargetMode="External"/><Relationship Id="rId10" Type="http://schemas.openxmlformats.org/officeDocument/2006/relationships/image" Target="../media/image36.png"/><Relationship Id="rId4" Type="http://schemas.openxmlformats.org/officeDocument/2006/relationships/hyperlink" Target="http://abc-zone.com/zoning-conversion-map" TargetMode="Externa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EF17-6589-7B44-9577-11119828E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080370"/>
            <a:ext cx="5791200" cy="1266918"/>
          </a:xfrm>
        </p:spPr>
        <p:txBody>
          <a:bodyPr/>
          <a:lstStyle/>
          <a:p>
            <a:pPr algn="l"/>
            <a:r>
              <a:rPr lang="en-US" sz="5400" dirty="0">
                <a:solidFill>
                  <a:srgbClr val="30B698"/>
                </a:solidFill>
              </a:rPr>
              <a:t>I</a:t>
            </a:r>
            <a:r>
              <a:rPr lang="en-US" sz="5400" dirty="0"/>
              <a:t>ntegrated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D</a:t>
            </a:r>
            <a:r>
              <a:rPr lang="en-US" sz="5400" dirty="0"/>
              <a:t>evelopment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O</a:t>
            </a:r>
            <a:r>
              <a:rPr lang="en-US" sz="5400" dirty="0"/>
              <a:t>rdinance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EB7BE-DD30-4A43-AEFE-63FB85EA4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32" y="3331922"/>
            <a:ext cx="7311025" cy="1927219"/>
          </a:xfrm>
        </p:spPr>
        <p:txBody>
          <a:bodyPr/>
          <a:lstStyle/>
          <a:p>
            <a:r>
              <a:rPr lang="en-US" sz="4000" dirty="0"/>
              <a:t>UNM SAAP</a:t>
            </a:r>
            <a:endParaRPr lang="en-US" dirty="0"/>
          </a:p>
          <a:p>
            <a:endParaRPr lang="en-US" sz="1200" dirty="0"/>
          </a:p>
          <a:p>
            <a:r>
              <a:rPr lang="en-US" dirty="0"/>
              <a:t>February 2026</a:t>
            </a:r>
          </a:p>
          <a:p>
            <a:endParaRPr lang="en-US" dirty="0"/>
          </a:p>
          <a:p>
            <a:r>
              <a:rPr lang="en-US" dirty="0"/>
              <a:t>Site Plans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C94304-76D2-4637-94A6-9E392D67835E}"/>
              </a:ext>
            </a:extLst>
          </p:cNvPr>
          <p:cNvSpPr/>
          <p:nvPr/>
        </p:nvSpPr>
        <p:spPr>
          <a:xfrm>
            <a:off x="7653235" y="3454842"/>
            <a:ext cx="4149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Mikaela Renz-Whitmore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Division Manager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2"/>
              </a:rPr>
              <a:t>mrenz@cabq.gov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F80C5-46FE-057A-A3F4-FDEFEF1E3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8615" y="251093"/>
            <a:ext cx="1489893" cy="1712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4AA9A7-022C-0798-83C5-3E5A5B808DC1}"/>
              </a:ext>
            </a:extLst>
          </p:cNvPr>
          <p:cNvSpPr/>
          <p:nvPr/>
        </p:nvSpPr>
        <p:spPr>
          <a:xfrm>
            <a:off x="8512408" y="2343617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4"/>
              </a:rPr>
              <a:t>https://ido.abq-zone.com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E8DEA-DF1C-DF47-C3F2-212C21D5B450}"/>
              </a:ext>
            </a:extLst>
          </p:cNvPr>
          <p:cNvSpPr txBox="1"/>
          <p:nvPr/>
        </p:nvSpPr>
        <p:spPr>
          <a:xfrm>
            <a:off x="8932936" y="2029910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Online</a:t>
            </a:r>
          </a:p>
        </p:txBody>
      </p:sp>
    </p:spTree>
    <p:extLst>
      <p:ext uri="{BB962C8B-B14F-4D97-AF65-F5344CB8AC3E}">
        <p14:creationId xmlns:p14="http://schemas.microsoft.com/office/powerpoint/2010/main" val="18935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1CB0EFB-B99D-4418-9558-83B1A2499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50" t="7312"/>
          <a:stretch/>
        </p:blipFill>
        <p:spPr>
          <a:xfrm>
            <a:off x="1713949" y="0"/>
            <a:ext cx="807496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C1713E-F055-41D6-9E45-79E1C572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Zoning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36F8EC4-50CF-45FD-BF74-06A19880A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33" y="6277970"/>
            <a:ext cx="4865293" cy="599030"/>
          </a:xfrm>
          <a:prstGeom prst="rect">
            <a:avLst/>
          </a:prstGeom>
        </p:spPr>
      </p:pic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C97A1470-730E-4F22-9AB6-4026A437E8CD}"/>
              </a:ext>
            </a:extLst>
          </p:cNvPr>
          <p:cNvSpPr txBox="1"/>
          <p:nvPr/>
        </p:nvSpPr>
        <p:spPr>
          <a:xfrm>
            <a:off x="6531510" y="6407163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C156E2-ABD1-491C-87A4-BE1A66E2E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1" r="41047"/>
          <a:stretch/>
        </p:blipFill>
        <p:spPr>
          <a:xfrm>
            <a:off x="9762661" y="136525"/>
            <a:ext cx="1111966" cy="6584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4CBE34-D5D2-4503-A805-DD28739B40EB}"/>
              </a:ext>
            </a:extLst>
          </p:cNvPr>
          <p:cNvSpPr txBox="1"/>
          <p:nvPr/>
        </p:nvSpPr>
        <p:spPr>
          <a:xfrm>
            <a:off x="10965895" y="1007814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Residential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2F97F8-6519-448C-8AF6-D1F3B3F48B9D}"/>
              </a:ext>
            </a:extLst>
          </p:cNvPr>
          <p:cNvSpPr txBox="1"/>
          <p:nvPr/>
        </p:nvSpPr>
        <p:spPr>
          <a:xfrm>
            <a:off x="10965895" y="2738002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Mixed-use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0BB5C-CD5B-4DDF-9350-FD8295448D37}"/>
              </a:ext>
            </a:extLst>
          </p:cNvPr>
          <p:cNvSpPr txBox="1"/>
          <p:nvPr/>
        </p:nvSpPr>
        <p:spPr>
          <a:xfrm>
            <a:off x="10820022" y="4693926"/>
            <a:ext cx="135806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Non-residential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411229-06DE-47AD-AC9C-F9A8315E37E3}"/>
              </a:ext>
            </a:extLst>
          </p:cNvPr>
          <p:cNvSpPr txBox="1"/>
          <p:nvPr/>
        </p:nvSpPr>
        <p:spPr>
          <a:xfrm>
            <a:off x="10337986" y="6009772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Planned Development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456690-7D1A-4C0B-A81F-D9897B9E9E00}"/>
              </a:ext>
            </a:extLst>
          </p:cNvPr>
          <p:cNvSpPr/>
          <p:nvPr/>
        </p:nvSpPr>
        <p:spPr>
          <a:xfrm>
            <a:off x="9851010" y="282804"/>
            <a:ext cx="2327076" cy="209275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90322E-E1F7-458B-AA45-337EA3BFA90F}"/>
              </a:ext>
            </a:extLst>
          </p:cNvPr>
          <p:cNvSpPr/>
          <p:nvPr/>
        </p:nvSpPr>
        <p:spPr>
          <a:xfrm>
            <a:off x="9851010" y="2375555"/>
            <a:ext cx="2327076" cy="1587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338A3-B575-4B91-8A61-F90AABF79A0B}"/>
              </a:ext>
            </a:extLst>
          </p:cNvPr>
          <p:cNvSpPr/>
          <p:nvPr/>
        </p:nvSpPr>
        <p:spPr>
          <a:xfrm>
            <a:off x="9851010" y="3962130"/>
            <a:ext cx="2327076" cy="2092751"/>
          </a:xfrm>
          <a:prstGeom prst="rect">
            <a:avLst/>
          </a:prstGeom>
          <a:noFill/>
          <a:ln>
            <a:solidFill>
              <a:srgbClr val="61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9D1F87-AE30-4C99-BC2B-53A24FA333EA}"/>
              </a:ext>
            </a:extLst>
          </p:cNvPr>
          <p:cNvSpPr/>
          <p:nvPr/>
        </p:nvSpPr>
        <p:spPr>
          <a:xfrm>
            <a:off x="9851010" y="6054881"/>
            <a:ext cx="2327076" cy="46517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0D0D2D-6461-4FF1-B9EB-E5764971DC41}"/>
              </a:ext>
            </a:extLst>
          </p:cNvPr>
          <p:cNvSpPr txBox="1"/>
          <p:nvPr/>
        </p:nvSpPr>
        <p:spPr>
          <a:xfrm>
            <a:off x="11087724" y="6518878"/>
            <a:ext cx="1090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406185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49262" y="1030009"/>
            <a:ext cx="3844366" cy="1384288"/>
            <a:chOff x="-1830056" y="-806291"/>
            <a:chExt cx="3719541" cy="3647925"/>
          </a:xfrm>
        </p:grpSpPr>
        <p:sp>
          <p:nvSpPr>
            <p:cNvPr id="16" name="Rounded Rectangle 4"/>
            <p:cNvSpPr/>
            <p:nvPr/>
          </p:nvSpPr>
          <p:spPr>
            <a:xfrm>
              <a:off x="32373" y="1363207"/>
              <a:ext cx="1635435" cy="1367965"/>
            </a:xfrm>
            <a:prstGeom prst="roundRect">
              <a:avLst/>
            </a:prstGeom>
            <a:ln w="38100">
              <a:solidFill>
                <a:srgbClr val="2F8F0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9055" tIns="59055" rIns="59055" bIns="59055" numCol="1" spcCol="1270" anchor="ctr" anchorCtr="0">
              <a:noAutofit/>
            </a:bodyPr>
            <a:lstStyle/>
            <a:p>
              <a:pPr marL="285750" marR="0" lvl="1" indent="-285750" algn="ctr" defTabSz="1377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285750" marR="0" lvl="1" indent="-285750" algn="ctr" defTabSz="1377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830056" y="-806291"/>
              <a:ext cx="3719541" cy="3647925"/>
            </a:xfrm>
            <a:prstGeom prst="roundRect">
              <a:avLst/>
            </a:prstGeom>
            <a:ln w="38100">
              <a:solidFill>
                <a:srgbClr val="2F8F0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IDO Part 4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Allowable Uses</a:t>
              </a:r>
            </a:p>
          </p:txBody>
        </p:sp>
      </p:grpSp>
      <p:sp>
        <p:nvSpPr>
          <p:cNvPr id="20" name="Freeform 19"/>
          <p:cNvSpPr/>
          <p:nvPr/>
        </p:nvSpPr>
        <p:spPr>
          <a:xfrm flipH="1">
            <a:off x="445126" y="1279017"/>
            <a:ext cx="1053456" cy="9733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2F8F0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8537" y="1317108"/>
            <a:ext cx="105345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Use-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specific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Standards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3649058"/>
            <a:ext cx="432098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From Residential Uses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Liquor retail, Heavy Manufacturing, etc.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From Open Space: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Car wash, Gas stations, Manufacturing, etc.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Between uses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Group Homes, Pawn Shops, Bail Bonds, etc.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206A8AC-DD2D-4652-A1E8-E6A50A41DDE0}"/>
              </a:ext>
            </a:extLst>
          </p:cNvPr>
          <p:cNvGraphicFramePr>
            <a:graphicFrameLocks noGrp="1"/>
          </p:cNvGraphicFramePr>
          <p:nvPr/>
        </p:nvGraphicFramePr>
        <p:xfrm>
          <a:off x="4320986" y="0"/>
          <a:ext cx="7871014" cy="6845262"/>
        </p:xfrm>
        <a:graphic>
          <a:graphicData uri="http://schemas.openxmlformats.org/drawingml/2006/table">
            <a:tbl>
              <a:tblPr firstRow="1" firstCol="1" bandRow="1"/>
              <a:tblGrid>
                <a:gridCol w="1610436">
                  <a:extLst>
                    <a:ext uri="{9D8B030D-6E8A-4147-A177-3AD203B41FA5}">
                      <a16:colId xmlns:a16="http://schemas.microsoft.com/office/drawing/2014/main" val="1672260336"/>
                    </a:ext>
                  </a:extLst>
                </a:gridCol>
                <a:gridCol w="259308">
                  <a:extLst>
                    <a:ext uri="{9D8B030D-6E8A-4147-A177-3AD203B41FA5}">
                      <a16:colId xmlns:a16="http://schemas.microsoft.com/office/drawing/2014/main" val="517140068"/>
                    </a:ext>
                  </a:extLst>
                </a:gridCol>
                <a:gridCol w="204716">
                  <a:extLst>
                    <a:ext uri="{9D8B030D-6E8A-4147-A177-3AD203B41FA5}">
                      <a16:colId xmlns:a16="http://schemas.microsoft.com/office/drawing/2014/main" val="2496406734"/>
                    </a:ext>
                  </a:extLst>
                </a:gridCol>
                <a:gridCol w="300251">
                  <a:extLst>
                    <a:ext uri="{9D8B030D-6E8A-4147-A177-3AD203B41FA5}">
                      <a16:colId xmlns:a16="http://schemas.microsoft.com/office/drawing/2014/main" val="4173730890"/>
                    </a:ext>
                  </a:extLst>
                </a:gridCol>
                <a:gridCol w="245660">
                  <a:extLst>
                    <a:ext uri="{9D8B030D-6E8A-4147-A177-3AD203B41FA5}">
                      <a16:colId xmlns:a16="http://schemas.microsoft.com/office/drawing/2014/main" val="400001255"/>
                    </a:ext>
                  </a:extLst>
                </a:gridCol>
                <a:gridCol w="259307">
                  <a:extLst>
                    <a:ext uri="{9D8B030D-6E8A-4147-A177-3AD203B41FA5}">
                      <a16:colId xmlns:a16="http://schemas.microsoft.com/office/drawing/2014/main" val="1698798431"/>
                    </a:ext>
                  </a:extLst>
                </a:gridCol>
                <a:gridCol w="259307">
                  <a:extLst>
                    <a:ext uri="{9D8B030D-6E8A-4147-A177-3AD203B41FA5}">
                      <a16:colId xmlns:a16="http://schemas.microsoft.com/office/drawing/2014/main" val="462762270"/>
                    </a:ext>
                  </a:extLst>
                </a:gridCol>
                <a:gridCol w="409433">
                  <a:extLst>
                    <a:ext uri="{9D8B030D-6E8A-4147-A177-3AD203B41FA5}">
                      <a16:colId xmlns:a16="http://schemas.microsoft.com/office/drawing/2014/main" val="774951145"/>
                    </a:ext>
                  </a:extLst>
                </a:gridCol>
                <a:gridCol w="272956">
                  <a:extLst>
                    <a:ext uri="{9D8B030D-6E8A-4147-A177-3AD203B41FA5}">
                      <a16:colId xmlns:a16="http://schemas.microsoft.com/office/drawing/2014/main" val="187295857"/>
                    </a:ext>
                  </a:extLst>
                </a:gridCol>
                <a:gridCol w="327546">
                  <a:extLst>
                    <a:ext uri="{9D8B030D-6E8A-4147-A177-3AD203B41FA5}">
                      <a16:colId xmlns:a16="http://schemas.microsoft.com/office/drawing/2014/main" val="2139274526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2709959967"/>
                    </a:ext>
                  </a:extLst>
                </a:gridCol>
                <a:gridCol w="272955">
                  <a:extLst>
                    <a:ext uri="{9D8B030D-6E8A-4147-A177-3AD203B41FA5}">
                      <a16:colId xmlns:a16="http://schemas.microsoft.com/office/drawing/2014/main" val="2157388077"/>
                    </a:ext>
                  </a:extLst>
                </a:gridCol>
                <a:gridCol w="232012">
                  <a:extLst>
                    <a:ext uri="{9D8B030D-6E8A-4147-A177-3AD203B41FA5}">
                      <a16:colId xmlns:a16="http://schemas.microsoft.com/office/drawing/2014/main" val="1195169642"/>
                    </a:ext>
                  </a:extLst>
                </a:gridCol>
                <a:gridCol w="245660">
                  <a:extLst>
                    <a:ext uri="{9D8B030D-6E8A-4147-A177-3AD203B41FA5}">
                      <a16:colId xmlns:a16="http://schemas.microsoft.com/office/drawing/2014/main" val="3340430840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4110211650"/>
                    </a:ext>
                  </a:extLst>
                </a:gridCol>
                <a:gridCol w="259307">
                  <a:extLst>
                    <a:ext uri="{9D8B030D-6E8A-4147-A177-3AD203B41FA5}">
                      <a16:colId xmlns:a16="http://schemas.microsoft.com/office/drawing/2014/main" val="3411661368"/>
                    </a:ext>
                  </a:extLst>
                </a:gridCol>
                <a:gridCol w="300251">
                  <a:extLst>
                    <a:ext uri="{9D8B030D-6E8A-4147-A177-3AD203B41FA5}">
                      <a16:colId xmlns:a16="http://schemas.microsoft.com/office/drawing/2014/main" val="2210158341"/>
                    </a:ext>
                  </a:extLst>
                </a:gridCol>
                <a:gridCol w="272955">
                  <a:extLst>
                    <a:ext uri="{9D8B030D-6E8A-4147-A177-3AD203B41FA5}">
                      <a16:colId xmlns:a16="http://schemas.microsoft.com/office/drawing/2014/main" val="1567553029"/>
                    </a:ext>
                  </a:extLst>
                </a:gridCol>
                <a:gridCol w="272955">
                  <a:extLst>
                    <a:ext uri="{9D8B030D-6E8A-4147-A177-3AD203B41FA5}">
                      <a16:colId xmlns:a16="http://schemas.microsoft.com/office/drawing/2014/main" val="3747570484"/>
                    </a:ext>
                  </a:extLst>
                </a:gridCol>
                <a:gridCol w="1292793">
                  <a:extLst>
                    <a:ext uri="{9D8B030D-6E8A-4147-A177-3AD203B41FA5}">
                      <a16:colId xmlns:a16="http://schemas.microsoft.com/office/drawing/2014/main" val="1242400666"/>
                    </a:ext>
                  </a:extLst>
                </a:gridCol>
              </a:tblGrid>
              <a:tr h="102358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Table 4-2-1: Allowable Uses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= Permissive Primary    C = Conditional Primary    A = Permissive Accessory    CA = Conditional Accessory 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 = Conditional if Structure Vacant for 5+ years  T = Temporary  CT = Conditional Temporary 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Blank Cell = Not Allowed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210793"/>
                  </a:ext>
                </a:extLst>
              </a:tr>
              <a:tr h="406610">
                <a:tc row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Zone District &gt;&gt;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Land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Residential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Mixed-use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Non-residential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Use-specific Standards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80541"/>
                  </a:ext>
                </a:extLst>
              </a:tr>
              <a:tr h="4066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R-1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R-MC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R-ML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R-MH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MX-M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MX-H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NR-C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NR-BP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NR-LM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NR-GM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NR-SU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NR-PO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460316"/>
                  </a:ext>
                </a:extLst>
              </a:tr>
              <a:tr h="1300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577150"/>
                  </a:ext>
                </a:extLst>
              </a:tr>
              <a:tr h="190104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PRIMARY USES THAT MAY BE ACCESSORY IN SOME ZONE DISTRICTS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45325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RESIDENTIAL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035477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Household Living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064745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Group Living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38138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CIVIC AND INSTITUTIONAL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81810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COMMERCIAL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819200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Agriculture and Animal-related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34057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Food, Beverage, and Indoor Entertainment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9167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Lodging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98149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Motor Vehicle-related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5274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Offices and Services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100518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Outdoor Recreation and Entertainment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558046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Retail Sales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736580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Transportation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34951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INDUSTRIAL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269057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Manufacturing, Fabrication, and Assembly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843674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Telecommunications, Towers, and Utilities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750252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Waste and Recycling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73370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Wholesaling and Storage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821588"/>
                  </a:ext>
                </a:extLst>
              </a:tr>
              <a:tr h="190104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ACCESSORY AND TEMPORARY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806168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ACCESSORY USES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779416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TEMPORARY USES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942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C273B7F-BCC0-4ABD-A27D-6E3396CD407E}"/>
              </a:ext>
            </a:extLst>
          </p:cNvPr>
          <p:cNvSpPr txBox="1"/>
          <p:nvPr/>
        </p:nvSpPr>
        <p:spPr>
          <a:xfrm>
            <a:off x="467105" y="2655209"/>
            <a:ext cx="3608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Distance Separations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97FAED04-292C-4249-A7FF-8FE5CD90C235}"/>
              </a:ext>
            </a:extLst>
          </p:cNvPr>
          <p:cNvSpPr/>
          <p:nvPr/>
        </p:nvSpPr>
        <p:spPr>
          <a:xfrm>
            <a:off x="3011458" y="84576"/>
            <a:ext cx="1182170" cy="114354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2F8F0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4-2-1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3A6E0C7-C03C-42D2-BD5E-A56849150E87}"/>
              </a:ext>
            </a:extLst>
          </p:cNvPr>
          <p:cNvSpPr/>
          <p:nvPr/>
        </p:nvSpPr>
        <p:spPr>
          <a:xfrm>
            <a:off x="398537" y="141246"/>
            <a:ext cx="716387" cy="656970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7-1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D897BD-712D-488D-94F4-F7F75BC84776}"/>
              </a:ext>
            </a:extLst>
          </p:cNvPr>
          <p:cNvSpPr txBox="1">
            <a:spLocks/>
          </p:cNvSpPr>
          <p:nvPr/>
        </p:nvSpPr>
        <p:spPr bwMode="auto">
          <a:xfrm>
            <a:off x="756730" y="180052"/>
            <a:ext cx="2452178" cy="53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cap="none" dirty="0"/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317486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1723B085-4CB6-4DC1-93FD-A7070D1C2926}"/>
              </a:ext>
            </a:extLst>
          </p:cNvPr>
          <p:cNvSpPr txBox="1">
            <a:spLocks/>
          </p:cNvSpPr>
          <p:nvPr/>
        </p:nvSpPr>
        <p:spPr>
          <a:xfrm>
            <a:off x="897554" y="428635"/>
            <a:ext cx="4876799" cy="1611941"/>
          </a:xfrm>
          <a:prstGeom prst="roundRect">
            <a:avLst/>
          </a:prstGeom>
          <a:ln w="38100" cap="flat" cmpd="sng" algn="ctr">
            <a:solidFill>
              <a:srgbClr val="60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IDO Part 5 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Development Standards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347827-1730-4948-8DD5-210BF45FA248}"/>
              </a:ext>
            </a:extLst>
          </p:cNvPr>
          <p:cNvSpPr/>
          <p:nvPr/>
        </p:nvSpPr>
        <p:spPr>
          <a:xfrm>
            <a:off x="1006114" y="1338582"/>
            <a:ext cx="4680557" cy="796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that set quality standards for development</a:t>
            </a:r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0331C66B-F72C-4879-ADE2-CA1CF8D0C1FA}"/>
              </a:ext>
            </a:extLst>
          </p:cNvPr>
          <p:cNvSpPr/>
          <p:nvPr/>
        </p:nvSpPr>
        <p:spPr>
          <a:xfrm flipH="1">
            <a:off x="1200375" y="597825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4D1F0-A6AA-4813-8291-42B90A2D8A4E}"/>
              </a:ext>
            </a:extLst>
          </p:cNvPr>
          <p:cNvSpPr/>
          <p:nvPr/>
        </p:nvSpPr>
        <p:spPr>
          <a:xfrm>
            <a:off x="1166586" y="735295"/>
            <a:ext cx="848662" cy="608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Context Rules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8EE249-30DC-436B-AFB2-0C9785A6A32F}"/>
              </a:ext>
            </a:extLst>
          </p:cNvPr>
          <p:cNvGrpSpPr/>
          <p:nvPr/>
        </p:nvGrpSpPr>
        <p:grpSpPr>
          <a:xfrm>
            <a:off x="7950895" y="3074152"/>
            <a:ext cx="3715873" cy="3120362"/>
            <a:chOff x="1854826" y="3605092"/>
            <a:chExt cx="3715873" cy="3120362"/>
          </a:xfrm>
        </p:grpSpPr>
        <p:sp>
          <p:nvSpPr>
            <p:cNvPr id="52" name="TextBox 51">
              <a:hlinkClick r:id="rId3"/>
            </p:cNvPr>
            <p:cNvSpPr txBox="1"/>
            <p:nvPr/>
          </p:nvSpPr>
          <p:spPr>
            <a:xfrm>
              <a:off x="2165600" y="6325344"/>
              <a:ext cx="34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  <a:hlinkClick r:id="rId4"/>
                </a:rPr>
                <a:t>https://tinyurl.com/IDOzoningmap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4817C2-5C80-4723-A9A9-C8A3EE139DFC}"/>
                </a:ext>
              </a:extLst>
            </p:cNvPr>
            <p:cNvGrpSpPr/>
            <p:nvPr/>
          </p:nvGrpSpPr>
          <p:grpSpPr>
            <a:xfrm>
              <a:off x="1854826" y="3605092"/>
              <a:ext cx="3631574" cy="2871908"/>
              <a:chOff x="-50174" y="3452813"/>
              <a:chExt cx="2812424" cy="2361783"/>
            </a:xfrm>
          </p:grpSpPr>
          <p:pic>
            <p:nvPicPr>
              <p:cNvPr id="49" name="Picture 2" descr="http://images.clipartpanda.com/computer-monitor-png-ComputerMonitor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174" y="3452813"/>
                <a:ext cx="2812424" cy="2361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6DAF348-CF1B-4901-8F8F-226FF7C295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48" r="28362"/>
              <a:stretch/>
            </p:blipFill>
            <p:spPr>
              <a:xfrm>
                <a:off x="190500" y="3614692"/>
                <a:ext cx="2359427" cy="1503408"/>
              </a:xfrm>
              <a:prstGeom prst="rect">
                <a:avLst/>
              </a:prstGeom>
            </p:spPr>
          </p:pic>
          <p:pic>
            <p:nvPicPr>
              <p:cNvPr id="31" name="Content Placeholder 7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807" y="4816680"/>
                <a:ext cx="2359427" cy="290500"/>
              </a:xfrm>
              <a:prstGeom prst="rect">
                <a:avLst/>
              </a:prstGeom>
            </p:spPr>
          </p:pic>
        </p:grpSp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A8EC1E37-BA04-4AF1-9E57-DA35A2B3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4241" y="416220"/>
            <a:ext cx="1376997" cy="17819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94168A1F-FCBE-43EE-8B1D-8D85293668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3" t="13165" r="25077" b="-1045"/>
          <a:stretch/>
        </p:blipFill>
        <p:spPr>
          <a:xfrm>
            <a:off x="10108504" y="4627909"/>
            <a:ext cx="764088" cy="640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C2DEC1-5B01-448E-9A88-B45589D143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05" y="4499004"/>
            <a:ext cx="1295400" cy="1295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9030675-07C8-4E82-AB99-313647F72608}"/>
              </a:ext>
            </a:extLst>
          </p:cNvPr>
          <p:cNvSpPr/>
          <p:nvPr/>
        </p:nvSpPr>
        <p:spPr>
          <a:xfrm>
            <a:off x="8110044" y="2210392"/>
            <a:ext cx="347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10"/>
              </a:rPr>
              <a:t>https://tinyurl.com/CABQ-IDO-12-2022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762B68A-D73C-44B1-8F2F-E7342E5F8574}"/>
              </a:ext>
            </a:extLst>
          </p:cNvPr>
          <p:cNvSpPr txBox="1">
            <a:spLocks/>
          </p:cNvSpPr>
          <p:nvPr/>
        </p:nvSpPr>
        <p:spPr bwMode="auto">
          <a:xfrm>
            <a:off x="1028043" y="2283734"/>
            <a:ext cx="5725733" cy="44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 Dimensional Standards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5-2 Site Design + Sensitive Lands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5-3 Access + Connectivity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5-4 Subdivision of Land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5-5 Parking + Loading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5-6 Landscaping, Buffering, + Screening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5-7 Walls + Fences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5-8 Outdoor + Site Lighting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5-9 Neighborhood Edges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5-10 Solar Access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5-11 Signs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Limits on Density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81713" y="1262927"/>
            <a:ext cx="4134675" cy="639762"/>
          </a:xfrm>
        </p:spPr>
        <p:txBody>
          <a:bodyPr/>
          <a:lstStyle/>
          <a:p>
            <a:r>
              <a:rPr lang="en-US" sz="2800" dirty="0"/>
              <a:t>Citywide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52548" y="1902689"/>
            <a:ext cx="4393004" cy="3951288"/>
          </a:xfrm>
        </p:spPr>
        <p:txBody>
          <a:bodyPr/>
          <a:lstStyle/>
          <a:p>
            <a:r>
              <a:rPr lang="en-US" sz="2800" dirty="0">
                <a:latin typeface="Arial Narrow" panose="020B0606020202030204" pitchFamily="34" charset="0"/>
              </a:rPr>
              <a:t>Building height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Required usable open space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Required parking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Required landscaping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Building design standards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7364216" y="1262927"/>
            <a:ext cx="4560560" cy="639762"/>
          </a:xfrm>
        </p:spPr>
        <p:txBody>
          <a:bodyPr/>
          <a:lstStyle/>
          <a:p>
            <a:r>
              <a:rPr lang="en-US" sz="2800" dirty="0"/>
              <a:t>CONTEXTUAL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7364216" y="1902689"/>
            <a:ext cx="5032374" cy="3951288"/>
          </a:xfrm>
        </p:spPr>
        <p:txBody>
          <a:bodyPr/>
          <a:lstStyle/>
          <a:p>
            <a:r>
              <a:rPr lang="en-US" sz="2800" dirty="0">
                <a:latin typeface="Arial Narrow" panose="020B0606020202030204" pitchFamily="34" charset="0"/>
              </a:rPr>
              <a:t>Use-specific standards</a:t>
            </a:r>
          </a:p>
          <a:p>
            <a:pPr lvl="1"/>
            <a:r>
              <a:rPr lang="en-US" sz="2400" dirty="0">
                <a:latin typeface="Arial Narrow" panose="020B0606020202030204" pitchFamily="34" charset="0"/>
              </a:rPr>
              <a:t>Distance from residential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Neighborhood Edges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Edge Buffers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Major Public Open Space Edge</a:t>
            </a: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FF5E01B3-D940-4AC5-BB38-52230BEC04D1}"/>
              </a:ext>
            </a:extLst>
          </p:cNvPr>
          <p:cNvSpPr/>
          <p:nvPr/>
        </p:nvSpPr>
        <p:spPr>
          <a:xfrm>
            <a:off x="10590662" y="340624"/>
            <a:ext cx="1141547" cy="1141547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79485-DE45-446C-B0E0-B8F19FBAC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82"/>
          <a:stretch/>
        </p:blipFill>
        <p:spPr>
          <a:xfrm>
            <a:off x="7445809" y="4572000"/>
            <a:ext cx="4286400" cy="220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5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98B5B7-C0CE-4BEF-AA0F-53660751F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60381" y="98510"/>
            <a:ext cx="7022089" cy="675949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152400"/>
            <a:ext cx="4495802" cy="2835274"/>
          </a:xfrm>
        </p:spPr>
        <p:txBody>
          <a:bodyPr>
            <a:noAutofit/>
          </a:bodyPr>
          <a:lstStyle/>
          <a:p>
            <a:r>
              <a:rPr lang="en-US" sz="4800" dirty="0"/>
              <a:t>Dimensional Standard Tables:</a:t>
            </a:r>
            <a:br>
              <a:rPr lang="en-US" sz="4800" dirty="0"/>
            </a:br>
            <a:r>
              <a:rPr lang="en-US" sz="2400" dirty="0"/>
              <a:t>By Zone Categories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361242" y="3221979"/>
            <a:ext cx="1466850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Standards</a:t>
            </a:r>
          </a:p>
        </p:txBody>
      </p:sp>
      <p:sp>
        <p:nvSpPr>
          <p:cNvPr id="9" name="Right Arrow 8"/>
          <p:cNvSpPr/>
          <p:nvPr/>
        </p:nvSpPr>
        <p:spPr>
          <a:xfrm rot="1584464">
            <a:off x="10369837" y="1046400"/>
            <a:ext cx="1466850" cy="1143000"/>
          </a:xfrm>
          <a:prstGeom prst="leftArrow">
            <a:avLst/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Zones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(By intensity)</a:t>
            </a:r>
          </a:p>
        </p:txBody>
      </p:sp>
      <p:sp>
        <p:nvSpPr>
          <p:cNvPr id="10" name="Right Arrow 9"/>
          <p:cNvSpPr/>
          <p:nvPr/>
        </p:nvSpPr>
        <p:spPr>
          <a:xfrm flipH="1">
            <a:off x="7732006" y="98510"/>
            <a:ext cx="1466850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Acronyms</a:t>
            </a:r>
          </a:p>
        </p:txBody>
      </p:sp>
      <p:sp>
        <p:nvSpPr>
          <p:cNvPr id="11" name="Right Arrow 10"/>
          <p:cNvSpPr/>
          <p:nvPr/>
        </p:nvSpPr>
        <p:spPr>
          <a:xfrm rot="1190178">
            <a:off x="6410807" y="4219548"/>
            <a:ext cx="1466850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Center Provisions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+mn-cs"/>
            </a:endParaRP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4B3AAEE4-06AB-4C11-9F51-DA7AD1F20566}"/>
              </a:ext>
            </a:extLst>
          </p:cNvPr>
          <p:cNvSpPr/>
          <p:nvPr/>
        </p:nvSpPr>
        <p:spPr>
          <a:xfrm flipH="1">
            <a:off x="1523999" y="3130682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17181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ages.clipartpanda.com/computer-monitor-png-ComputerMonitor.png">
            <a:extLst>
              <a:ext uri="{FF2B5EF4-FFF2-40B4-BE49-F238E27FC236}">
                <a16:creationId xmlns:a16="http://schemas.microsoft.com/office/drawing/2014/main" id="{0ABCCF21-D311-4A5C-A38D-4D2CD058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33" y="3601113"/>
            <a:ext cx="3631574" cy="287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28843197-DC88-47CF-8360-4D7644156C8B}"/>
              </a:ext>
            </a:extLst>
          </p:cNvPr>
          <p:cNvSpPr txBox="1"/>
          <p:nvPr/>
        </p:nvSpPr>
        <p:spPr>
          <a:xfrm>
            <a:off x="1710607" y="6321365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4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64634A-289E-4EB5-84CD-43D4C49D93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14" b="16570"/>
          <a:stretch/>
        </p:blipFill>
        <p:spPr>
          <a:xfrm>
            <a:off x="1706033" y="3819441"/>
            <a:ext cx="3032905" cy="1576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C3C10-5457-469C-B7BD-80FCBFFE6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66420A-A3C8-43D2-ACBB-940B18849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686616" y="829384"/>
            <a:ext cx="5445366" cy="5980113"/>
          </a:xfr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6244D21F-6198-40D1-9F70-66F2ED1C51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33" y="5261427"/>
            <a:ext cx="3046637" cy="353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F3E26-E55B-44A1-B912-D8934DD102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93" y="5037067"/>
            <a:ext cx="1295400" cy="1295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5F2993-4405-43B7-ABF4-0C33F832E3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627" y="338028"/>
            <a:ext cx="2381642" cy="3262249"/>
          </a:xfrm>
          <a:prstGeom prst="rect">
            <a:avLst/>
          </a:prstGeom>
        </p:spPr>
      </p:pic>
      <p:sp>
        <p:nvSpPr>
          <p:cNvPr id="19" name="Right Arrow 7">
            <a:extLst>
              <a:ext uri="{FF2B5EF4-FFF2-40B4-BE49-F238E27FC236}">
                <a16:creationId xmlns:a16="http://schemas.microsoft.com/office/drawing/2014/main" id="{B167B592-E516-4CEB-8CBA-9218D27EA76A}"/>
              </a:ext>
            </a:extLst>
          </p:cNvPr>
          <p:cNvSpPr/>
          <p:nvPr/>
        </p:nvSpPr>
        <p:spPr>
          <a:xfrm>
            <a:off x="4934607" y="4953675"/>
            <a:ext cx="1644083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Apartments</a:t>
            </a:r>
          </a:p>
        </p:txBody>
      </p:sp>
      <p:sp>
        <p:nvSpPr>
          <p:cNvPr id="20" name="Content Placeholder 13">
            <a:extLst>
              <a:ext uri="{FF2B5EF4-FFF2-40B4-BE49-F238E27FC236}">
                <a16:creationId xmlns:a16="http://schemas.microsoft.com/office/drawing/2014/main" id="{7776D6C7-13F1-4453-A246-081B64EA5817}"/>
              </a:ext>
            </a:extLst>
          </p:cNvPr>
          <p:cNvSpPr txBox="1">
            <a:spLocks/>
          </p:cNvSpPr>
          <p:nvPr/>
        </p:nvSpPr>
        <p:spPr>
          <a:xfrm>
            <a:off x="6686616" y="5324559"/>
            <a:ext cx="5403785" cy="290114"/>
          </a:xfrm>
          <a:prstGeom prst="roundRect">
            <a:avLst/>
          </a:prstGeom>
          <a:noFill/>
          <a:ln w="38100" cap="flat" cmpd="sng" algn="ctr">
            <a:solidFill>
              <a:srgbClr val="57C1A6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0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3DC3-CB3F-4BCB-A748-DA21C643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Off-street parking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4C3B9-A737-4503-839E-3CC50E43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235" y="1548821"/>
            <a:ext cx="5386917" cy="639762"/>
          </a:xfrm>
        </p:spPr>
        <p:txBody>
          <a:bodyPr/>
          <a:lstStyle/>
          <a:p>
            <a:r>
              <a:rPr lang="en-US" dirty="0"/>
              <a:t>Table by Allowable Use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E3190-4843-4C08-9FC6-7AE3F317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1675" y="1535113"/>
            <a:ext cx="6410325" cy="639762"/>
          </a:xfrm>
        </p:spPr>
        <p:txBody>
          <a:bodyPr/>
          <a:lstStyle/>
          <a:p>
            <a:r>
              <a:rPr lang="en-US" dirty="0"/>
              <a:t>Reductions in Centers + Corridors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9C3CAB-6D47-45E7-8583-F10DA6BA8E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860682" y="2174875"/>
            <a:ext cx="4114368" cy="36819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18E1BC-E680-4AD5-8AEE-B458F2089593}"/>
              </a:ext>
            </a:extLst>
          </p:cNvPr>
          <p:cNvSpPr txBox="1">
            <a:spLocks/>
          </p:cNvSpPr>
          <p:nvPr/>
        </p:nvSpPr>
        <p:spPr>
          <a:xfrm>
            <a:off x="7322345" y="5941488"/>
            <a:ext cx="4762315" cy="86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2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1982D5-E1B5-44C5-A44C-924ADB89726E}"/>
              </a:ext>
            </a:extLst>
          </p:cNvPr>
          <p:cNvSpPr/>
          <p:nvPr/>
        </p:nvSpPr>
        <p:spPr>
          <a:xfrm>
            <a:off x="7044666" y="6613372"/>
            <a:ext cx="152400" cy="152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37">
            <a:extLst>
              <a:ext uri="{FF2B5EF4-FFF2-40B4-BE49-F238E27FC236}">
                <a16:creationId xmlns:a16="http://schemas.microsoft.com/office/drawing/2014/main" id="{CD56E683-41B0-4AC1-A624-2B475733C18E}"/>
              </a:ext>
            </a:extLst>
          </p:cNvPr>
          <p:cNvSpPr/>
          <p:nvPr/>
        </p:nvSpPr>
        <p:spPr>
          <a:xfrm>
            <a:off x="7044666" y="6272696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EFB8FF"/>
          </a:solidFill>
          <a:ln w="19050">
            <a:solidFill>
              <a:srgbClr val="CC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hlinkClick r:id="rId3"/>
            <a:extLst>
              <a:ext uri="{FF2B5EF4-FFF2-40B4-BE49-F238E27FC236}">
                <a16:creationId xmlns:a16="http://schemas.microsoft.com/office/drawing/2014/main" id="{553F3443-12FF-460A-8D17-BC5612C1BCEC}"/>
              </a:ext>
            </a:extLst>
          </p:cNvPr>
          <p:cNvSpPr txBox="1"/>
          <p:nvPr/>
        </p:nvSpPr>
        <p:spPr>
          <a:xfrm>
            <a:off x="7760789" y="1258827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4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Freeform 42">
            <a:extLst>
              <a:ext uri="{FF2B5EF4-FFF2-40B4-BE49-F238E27FC236}">
                <a16:creationId xmlns:a16="http://schemas.microsoft.com/office/drawing/2014/main" id="{093F714A-0CA7-49A3-9CCA-E2F4CE02905F}"/>
              </a:ext>
            </a:extLst>
          </p:cNvPr>
          <p:cNvSpPr/>
          <p:nvPr/>
        </p:nvSpPr>
        <p:spPr>
          <a:xfrm>
            <a:off x="7044666" y="5986951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A483BE"/>
          </a:solidFill>
          <a:ln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E495CCF7-400A-4142-BFE1-16506BA85146}"/>
              </a:ext>
            </a:extLst>
          </p:cNvPr>
          <p:cNvSpPr/>
          <p:nvPr/>
        </p:nvSpPr>
        <p:spPr>
          <a:xfrm flipH="1">
            <a:off x="10906945" y="206840"/>
            <a:ext cx="1237169" cy="1237169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5-5-1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A5148-10E4-4A8B-811C-1BA378FEBC60}"/>
              </a:ext>
            </a:extLst>
          </p:cNvPr>
          <p:cNvSpPr txBox="1"/>
          <p:nvPr/>
        </p:nvSpPr>
        <p:spPr>
          <a:xfrm>
            <a:off x="4082570" y="5825511"/>
            <a:ext cx="2204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5"/>
              </a:rPr>
              <a:t>https://abq-zone.com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B451C248-14E7-4DB0-A5C3-AB155E7087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20365" y="2188583"/>
            <a:ext cx="5631802" cy="3689800"/>
          </a:xfrm>
        </p:spPr>
      </p:pic>
    </p:spTree>
    <p:extLst>
      <p:ext uri="{BB962C8B-B14F-4D97-AF65-F5344CB8AC3E}">
        <p14:creationId xmlns:p14="http://schemas.microsoft.com/office/powerpoint/2010/main" val="40758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3DC3-CB3F-4BCB-A748-DA21C643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Off-street parking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4C3B9-A737-4503-839E-3CC50E43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987781"/>
            <a:ext cx="5386917" cy="639762"/>
          </a:xfrm>
        </p:spPr>
        <p:txBody>
          <a:bodyPr/>
          <a:lstStyle/>
          <a:p>
            <a:r>
              <a:rPr lang="en-US" dirty="0"/>
              <a:t>Table by Allowable Use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E3190-4843-4C08-9FC6-7AE3F317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7" y="987781"/>
            <a:ext cx="5389033" cy="639762"/>
          </a:xfrm>
        </p:spPr>
        <p:txBody>
          <a:bodyPr/>
          <a:lstStyle/>
          <a:p>
            <a:r>
              <a:rPr lang="en-US" dirty="0"/>
              <a:t>Reductions for Transit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2DDA010A-543F-4A9B-AF92-3662441CE918}"/>
                  </a:ext>
                </a:extLst>
              </p:cNvPr>
              <p:cNvGraphicFramePr>
                <a:graphicFrameLocks noGrp="1"/>
              </p:cNvGraphicFramePr>
              <p:nvPr>
                <p:ph sz="quarter" idx="4"/>
              </p:nvPr>
            </p:nvGraphicFramePr>
            <p:xfrm>
              <a:off x="6298142" y="1745018"/>
              <a:ext cx="5894388" cy="329184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55738">
                      <a:extLst>
                        <a:ext uri="{9D8B030D-6E8A-4147-A177-3AD203B41FA5}">
                          <a16:colId xmlns:a16="http://schemas.microsoft.com/office/drawing/2014/main" val="3237684733"/>
                        </a:ext>
                      </a:extLst>
                    </a:gridCol>
                    <a:gridCol w="2473854">
                      <a:extLst>
                        <a:ext uri="{9D8B030D-6E8A-4147-A177-3AD203B41FA5}">
                          <a16:colId xmlns:a16="http://schemas.microsoft.com/office/drawing/2014/main" val="194925872"/>
                        </a:ext>
                      </a:extLst>
                    </a:gridCol>
                    <a:gridCol w="1964796">
                      <a:extLst>
                        <a:ext uri="{9D8B030D-6E8A-4147-A177-3AD203B41FA5}">
                          <a16:colId xmlns:a16="http://schemas.microsoft.com/office/drawing/2014/main" val="8525045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Reduction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Location or Distance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Peak Service Frequency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96658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50%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Premium Transit (PT) areas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 15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903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Within ¼ mile 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 15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8770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Within 330 feet 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≤ </m:t>
                              </m:r>
                            </m:oMath>
                          </a14:m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45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62389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2DDA010A-543F-4A9B-AF92-3662441CE918}"/>
                  </a:ext>
                </a:extLst>
              </p:cNvPr>
              <p:cNvGraphicFramePr>
                <a:graphicFrameLocks noGrp="1"/>
              </p:cNvGraphicFramePr>
              <p:nvPr>
                <p:ph sz="quarter" idx="4"/>
                <p:extLst>
                  <p:ext uri="{D42A27DB-BD31-4B8C-83A1-F6EECF244321}">
                    <p14:modId xmlns:p14="http://schemas.microsoft.com/office/powerpoint/2010/main" val="964529522"/>
                  </p:ext>
                </p:extLst>
              </p:nvPr>
            </p:nvGraphicFramePr>
            <p:xfrm>
              <a:off x="6298142" y="1745018"/>
              <a:ext cx="5894388" cy="329184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55738">
                      <a:extLst>
                        <a:ext uri="{9D8B030D-6E8A-4147-A177-3AD203B41FA5}">
                          <a16:colId xmlns:a16="http://schemas.microsoft.com/office/drawing/2014/main" val="3237684733"/>
                        </a:ext>
                      </a:extLst>
                    </a:gridCol>
                    <a:gridCol w="2473854">
                      <a:extLst>
                        <a:ext uri="{9D8B030D-6E8A-4147-A177-3AD203B41FA5}">
                          <a16:colId xmlns:a16="http://schemas.microsoft.com/office/drawing/2014/main" val="194925872"/>
                        </a:ext>
                      </a:extLst>
                    </a:gridCol>
                    <a:gridCol w="1964796">
                      <a:extLst>
                        <a:ext uri="{9D8B030D-6E8A-4147-A177-3AD203B41FA5}">
                          <a16:colId xmlns:a16="http://schemas.microsoft.com/office/drawing/2014/main" val="852504549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Reduction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Location or Distance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Peak Service Frequency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966581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50%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Premium Transit (PT) areas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05147" r="-1238" b="-2154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9039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Within ¼ mile 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206667" r="-1238" b="-11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877074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Within 330 feet 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306667" r="-1238" b="-1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623899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2A8F0BF-F5C0-44E3-9835-93B1D07C2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195"/>
          <a:stretch/>
        </p:blipFill>
        <p:spPr>
          <a:xfrm>
            <a:off x="6301205" y="5038809"/>
            <a:ext cx="5891326" cy="18191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8BB033-012A-4925-A8F2-BC6C69F4A444}"/>
              </a:ext>
            </a:extLst>
          </p:cNvPr>
          <p:cNvSpPr txBox="1"/>
          <p:nvPr/>
        </p:nvSpPr>
        <p:spPr>
          <a:xfrm rot="16200000">
            <a:off x="11553802" y="6194052"/>
            <a:ext cx="544515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Louisiana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ED554-2E6A-4B1E-B9A5-FF2537E7A612}"/>
              </a:ext>
            </a:extLst>
          </p:cNvPr>
          <p:cNvSpPr txBox="1"/>
          <p:nvPr/>
        </p:nvSpPr>
        <p:spPr>
          <a:xfrm rot="16918465">
            <a:off x="9521318" y="5992412"/>
            <a:ext cx="574946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E3080-605D-4777-9108-33BF76767008}"/>
              </a:ext>
            </a:extLst>
          </p:cNvPr>
          <p:cNvSpPr txBox="1"/>
          <p:nvPr/>
        </p:nvSpPr>
        <p:spPr>
          <a:xfrm rot="16200000">
            <a:off x="11220432" y="6106626"/>
            <a:ext cx="610197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San Mateo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8A72B9-9D1C-405C-A45B-8794B87A9E68}"/>
              </a:ext>
            </a:extLst>
          </p:cNvPr>
          <p:cNvSpPr txBox="1"/>
          <p:nvPr/>
        </p:nvSpPr>
        <p:spPr>
          <a:xfrm rot="16720130">
            <a:off x="8948087" y="5840364"/>
            <a:ext cx="569437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Broadway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B27EBA-8A27-4474-BE5B-670BFCC4D239}"/>
              </a:ext>
            </a:extLst>
          </p:cNvPr>
          <p:cNvSpPr txBox="1"/>
          <p:nvPr/>
        </p:nvSpPr>
        <p:spPr>
          <a:xfrm rot="2849519">
            <a:off x="7387293" y="5545566"/>
            <a:ext cx="424135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Atrisco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11EED-71FD-4919-B2C1-7465A6570041}"/>
              </a:ext>
            </a:extLst>
          </p:cNvPr>
          <p:cNvSpPr txBox="1"/>
          <p:nvPr/>
        </p:nvSpPr>
        <p:spPr>
          <a:xfrm rot="5400000">
            <a:off x="6969124" y="5784908"/>
            <a:ext cx="367044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732706-43E8-4984-9D24-A7C728A2E6C4}"/>
              </a:ext>
            </a:extLst>
          </p:cNvPr>
          <p:cNvSpPr txBox="1"/>
          <p:nvPr/>
        </p:nvSpPr>
        <p:spPr>
          <a:xfrm rot="4721973">
            <a:off x="6355937" y="5840363"/>
            <a:ext cx="378094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Unser</a:t>
            </a:r>
          </a:p>
        </p:txBody>
      </p:sp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id="{DD0C5C24-78AC-4250-BA05-E1F36657D21C}"/>
              </a:ext>
            </a:extLst>
          </p:cNvPr>
          <p:cNvSpPr txBox="1"/>
          <p:nvPr/>
        </p:nvSpPr>
        <p:spPr>
          <a:xfrm>
            <a:off x="2953926" y="6403854"/>
            <a:ext cx="1741430" cy="204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7523CB7-55A6-414F-80DD-7C4076634337}"/>
              </a:ext>
            </a:extLst>
          </p:cNvPr>
          <p:cNvSpPr/>
          <p:nvPr/>
        </p:nvSpPr>
        <p:spPr>
          <a:xfrm flipH="1">
            <a:off x="10906945" y="206840"/>
            <a:ext cx="1237169" cy="1237169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Section 5-5(C)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B92E01-73BA-4F00-B370-71112151F31E}"/>
              </a:ext>
            </a:extLst>
          </p:cNvPr>
          <p:cNvSpPr txBox="1"/>
          <p:nvPr/>
        </p:nvSpPr>
        <p:spPr>
          <a:xfrm>
            <a:off x="4057679" y="5775581"/>
            <a:ext cx="2204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7"/>
              </a:rPr>
              <a:t>https://abq-zone.com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4B2B3F-FE7B-441A-9DC4-36945C5CD5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34175" y="1745018"/>
            <a:ext cx="6124608" cy="4012673"/>
          </a:xfrm>
        </p:spPr>
      </p:pic>
    </p:spTree>
    <p:extLst>
      <p:ext uri="{BB962C8B-B14F-4D97-AF65-F5344CB8AC3E}">
        <p14:creationId xmlns:p14="http://schemas.microsoft.com/office/powerpoint/2010/main" val="9041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0CAD9-00AE-46FD-BBDD-823F9626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DB7213-D01D-459C-93A2-22790A4AF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399" y="228600"/>
            <a:ext cx="8974161" cy="5980588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5-1 Dimensional Standards</a:t>
            </a:r>
          </a:p>
          <a:p>
            <a:r>
              <a:rPr lang="en-US" dirty="0"/>
              <a:t>5-2 Site Design + Sensitive Lands</a:t>
            </a:r>
          </a:p>
          <a:p>
            <a:r>
              <a:rPr lang="en-US" dirty="0"/>
              <a:t>5-3 Access + Connectivity</a:t>
            </a:r>
          </a:p>
          <a:p>
            <a:r>
              <a:rPr lang="en-US" dirty="0"/>
              <a:t>5-4 Subdivision of Land</a:t>
            </a:r>
          </a:p>
          <a:p>
            <a:r>
              <a:rPr lang="en-US" dirty="0">
                <a:highlight>
                  <a:srgbClr val="FFFF00"/>
                </a:highlight>
              </a:rPr>
              <a:t>5-5 Parking + Loading</a:t>
            </a:r>
          </a:p>
          <a:p>
            <a:r>
              <a:rPr lang="en-US" dirty="0"/>
              <a:t>5-6 Landscaping, Buffering, + Screening</a:t>
            </a:r>
          </a:p>
          <a:p>
            <a:r>
              <a:rPr lang="en-US" dirty="0"/>
              <a:t>5-7 Walls + Fences</a:t>
            </a:r>
          </a:p>
          <a:p>
            <a:r>
              <a:rPr lang="en-US" dirty="0"/>
              <a:t>5-8 Outdoor + Site Lighting</a:t>
            </a:r>
          </a:p>
          <a:p>
            <a:r>
              <a:rPr lang="en-US" dirty="0"/>
              <a:t>5-9 Neighborhood Edges</a:t>
            </a:r>
          </a:p>
          <a:p>
            <a:r>
              <a:rPr lang="en-US" dirty="0"/>
              <a:t>5-10 Solar Access</a:t>
            </a:r>
          </a:p>
          <a:p>
            <a:r>
              <a:rPr lang="en-US" dirty="0"/>
              <a:t>5-11 Signs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BB345B27-D74C-4EB1-BD5C-7FF4F26C040E}"/>
              </a:ext>
            </a:extLst>
          </p:cNvPr>
          <p:cNvSpPr/>
          <p:nvPr/>
        </p:nvSpPr>
        <p:spPr>
          <a:xfrm>
            <a:off x="10590662" y="340624"/>
            <a:ext cx="1141547" cy="1141547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Part 5</a:t>
            </a:r>
          </a:p>
        </p:txBody>
      </p:sp>
    </p:spTree>
    <p:extLst>
      <p:ext uri="{BB962C8B-B14F-4D97-AF65-F5344CB8AC3E}">
        <p14:creationId xmlns:p14="http://schemas.microsoft.com/office/powerpoint/2010/main" val="59817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99" y="265801"/>
            <a:ext cx="8305801" cy="566738"/>
          </a:xfrm>
        </p:spPr>
        <p:txBody>
          <a:bodyPr/>
          <a:lstStyle/>
          <a:p>
            <a:r>
              <a:rPr lang="en-US" sz="48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750741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Streamlined Approval Process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More administrative review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1750741"/>
            <a:ext cx="2667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Community Input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Early consultation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&amp; more public notice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3000376"/>
            <a:ext cx="80772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711841" y="3048000"/>
            <a:ext cx="762000" cy="11430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048C1-B979-4DC9-9FF7-F06D0095CEA6}"/>
              </a:ext>
            </a:extLst>
          </p:cNvPr>
          <p:cNvSpPr txBox="1"/>
          <p:nvPr/>
        </p:nvSpPr>
        <p:spPr>
          <a:xfrm>
            <a:off x="2514600" y="4267200"/>
            <a:ext cx="6324600" cy="2308324"/>
          </a:xfrm>
          <a:prstGeom prst="rect">
            <a:avLst/>
          </a:prstGeom>
          <a:solidFill>
            <a:srgbClr val="F2F2F2">
              <a:alpha val="34118"/>
            </a:srgb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7BF9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Intent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If we get the rules right – and we need to continually work to get the rules right – and projects follow those rules, they get approved quickly.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Asking for exceptions means more notice, more public input, and a longer process.</a:t>
            </a:r>
          </a:p>
        </p:txBody>
      </p:sp>
    </p:spTree>
    <p:extLst>
      <p:ext uri="{BB962C8B-B14F-4D97-AF65-F5344CB8AC3E}">
        <p14:creationId xmlns:p14="http://schemas.microsoft.com/office/powerpoint/2010/main" val="22440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33" y="4365367"/>
            <a:ext cx="3141585" cy="220237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325563"/>
          </a:xfrm>
        </p:spPr>
        <p:txBody>
          <a:bodyPr/>
          <a:lstStyle/>
          <a:p>
            <a:r>
              <a:rPr lang="en-US" sz="5400" dirty="0"/>
              <a:t>Planning + Zoning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t="14286" r="32061" b="29953"/>
          <a:stretch/>
        </p:blipFill>
        <p:spPr>
          <a:xfrm>
            <a:off x="1529332" y="3733800"/>
            <a:ext cx="2805257" cy="215537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63674" y="770164"/>
            <a:ext cx="3868340" cy="823912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ABC Comprehensive Plan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08454" y="1594076"/>
            <a:ext cx="3868340" cy="3684588"/>
          </a:xfrm>
        </p:spPr>
        <p:txBody>
          <a:bodyPr/>
          <a:lstStyle/>
          <a:p>
            <a:pPr marL="228600" indent="-228600"/>
            <a:r>
              <a:rPr lang="en-US" dirty="0">
                <a:latin typeface="Arial Narrow" panose="020B0606020202030204" pitchFamily="34" charset="0"/>
              </a:rPr>
              <a:t>What we want + why: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Where to direct growth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to protect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actions to take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How to measure progress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184718" y="941101"/>
            <a:ext cx="4514850" cy="644811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Integrated development ordinance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8" y="3276601"/>
            <a:ext cx="1451437" cy="1451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711" y="4037472"/>
            <a:ext cx="75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Vision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7782635" y="5011166"/>
            <a:ext cx="1636819" cy="742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Regulations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5228" y="4318668"/>
            <a:ext cx="156369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Centers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&amp;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Corridors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99410" y="4847829"/>
            <a:ext cx="268066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Areas of Change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&amp;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Consistency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260918" y="1585912"/>
            <a:ext cx="4572000" cy="3684588"/>
          </a:xfrm>
        </p:spPr>
        <p:txBody>
          <a:bodyPr/>
          <a:lstStyle/>
          <a:p>
            <a:pPr marL="228600" indent="-228600"/>
            <a:r>
              <a:rPr lang="en-US" dirty="0">
                <a:latin typeface="Arial Narrow" panose="020B0606020202030204" pitchFamily="34" charset="0"/>
              </a:rPr>
              <a:t>How to get there: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Tailored rules 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Centers + Corridors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Areas of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Overlay Zones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Special places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Transitions / Edge Protections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Between Areas of Change +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Next to neighborhoods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578732" y="3831772"/>
            <a:ext cx="1126890" cy="685800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Policies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37B-CB75-4168-9117-C64984884D8C}"/>
              </a:ext>
            </a:extLst>
          </p:cNvPr>
          <p:cNvSpPr/>
          <p:nvPr/>
        </p:nvSpPr>
        <p:spPr>
          <a:xfrm>
            <a:off x="154588" y="6488668"/>
            <a:ext cx="2250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compplan.abc-zone.com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80739-DD77-4D6E-900D-FC98C27676FC}"/>
              </a:ext>
            </a:extLst>
          </p:cNvPr>
          <p:cNvSpPr/>
          <p:nvPr/>
        </p:nvSpPr>
        <p:spPr>
          <a:xfrm>
            <a:off x="9701981" y="6508064"/>
            <a:ext cx="17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7"/>
              </a:rPr>
              <a:t>ido.abc-zone.com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FCE68-D04E-395F-8E07-CD245A1F42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942" y="4318668"/>
            <a:ext cx="1924849" cy="221188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2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5E08185-ECEA-4D27-AC19-92722FE1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47043" y="2747041"/>
            <a:ext cx="6854368" cy="1360282"/>
          </a:xfrm>
        </p:spPr>
        <p:txBody>
          <a:bodyPr/>
          <a:lstStyle/>
          <a:p>
            <a:r>
              <a:rPr lang="en-US" sz="4800" dirty="0"/>
              <a:t>Review/decision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19FAF8C-9349-4866-96D0-AA5261E1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256" y="5442836"/>
            <a:ext cx="708052" cy="548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9B29E8E2-BD2A-4938-8295-ADAF74A4FBFE}"/>
              </a:ext>
            </a:extLst>
          </p:cNvPr>
          <p:cNvSpPr/>
          <p:nvPr/>
        </p:nvSpPr>
        <p:spPr>
          <a:xfrm>
            <a:off x="11087880" y="211339"/>
            <a:ext cx="990600" cy="95823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C6CF28-2444-4DAC-911C-60301767CC0A}"/>
              </a:ext>
            </a:extLst>
          </p:cNvPr>
          <p:cNvSpPr txBox="1"/>
          <p:nvPr/>
        </p:nvSpPr>
        <p:spPr>
          <a:xfrm>
            <a:off x="10488447" y="2571208"/>
            <a:ext cx="1703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https://abq-zone.com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47610F-8EFC-447B-96F1-E4CA6F5BA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6491" y="2287750"/>
            <a:ext cx="862146" cy="8621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6216A9-562A-4C88-AB9A-7B3C9C329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7564" y="4078472"/>
            <a:ext cx="862146" cy="8621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CA9E3A-70F7-4F22-A2C5-82078E586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0256" y="6070170"/>
            <a:ext cx="713567" cy="7135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6388CB-EED0-4307-89B7-4273F086B3C4}"/>
              </a:ext>
            </a:extLst>
          </p:cNvPr>
          <p:cNvSpPr txBox="1"/>
          <p:nvPr/>
        </p:nvSpPr>
        <p:spPr>
          <a:xfrm>
            <a:off x="9917466" y="5135969"/>
            <a:ext cx="2340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https://compplan-abq-zone.com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4E709D30-4D10-41A0-8757-000A85F94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636191" y="243493"/>
            <a:ext cx="5775121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79DD9D5-6454-47F8-8DD0-8AD9CA77B7C1}"/>
              </a:ext>
            </a:extLst>
          </p:cNvPr>
          <p:cNvSpPr/>
          <p:nvPr/>
        </p:nvSpPr>
        <p:spPr>
          <a:xfrm>
            <a:off x="7411311" y="2237236"/>
            <a:ext cx="1950974" cy="1254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Some notice.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Administrative review.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Decided on IDO rules only.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2B0C09-BBC2-42A8-B780-8A11EDE5CB13}"/>
              </a:ext>
            </a:extLst>
          </p:cNvPr>
          <p:cNvSpPr/>
          <p:nvPr/>
        </p:nvSpPr>
        <p:spPr>
          <a:xfrm>
            <a:off x="1640706" y="2233048"/>
            <a:ext cx="5770605" cy="1275884"/>
          </a:xfrm>
          <a:prstGeom prst="rect">
            <a:avLst/>
          </a:prstGeom>
          <a:solidFill>
            <a:srgbClr val="9BBB5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54385B-11A8-464C-9B73-C58B7D2F852E}"/>
              </a:ext>
            </a:extLst>
          </p:cNvPr>
          <p:cNvSpPr/>
          <p:nvPr/>
        </p:nvSpPr>
        <p:spPr>
          <a:xfrm>
            <a:off x="7409916" y="3653407"/>
            <a:ext cx="2441257" cy="1727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More notice.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hearing.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Decided on IDO rules only.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DCD4E1-1374-4BBE-A8BB-5C2B0E8D167C}"/>
              </a:ext>
            </a:extLst>
          </p:cNvPr>
          <p:cNvSpPr/>
          <p:nvPr/>
        </p:nvSpPr>
        <p:spPr>
          <a:xfrm>
            <a:off x="1653019" y="3653408"/>
            <a:ext cx="5769233" cy="1727072"/>
          </a:xfrm>
          <a:prstGeom prst="rect">
            <a:avLst/>
          </a:prstGeom>
          <a:solidFill>
            <a:srgbClr val="FFC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61ABC5-DBAE-4441-A83A-39D0BEE3B858}"/>
              </a:ext>
            </a:extLst>
          </p:cNvPr>
          <p:cNvSpPr/>
          <p:nvPr/>
        </p:nvSpPr>
        <p:spPr>
          <a:xfrm>
            <a:off x="7422252" y="5499760"/>
            <a:ext cx="3143004" cy="8621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Lots of notice.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hearing.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decided case-by-case.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 Plan AND IDO apply.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502903-2A28-49F7-9613-8CB71F58378F}"/>
              </a:ext>
            </a:extLst>
          </p:cNvPr>
          <p:cNvSpPr/>
          <p:nvPr/>
        </p:nvSpPr>
        <p:spPr>
          <a:xfrm>
            <a:off x="1653019" y="5499761"/>
            <a:ext cx="5777028" cy="723846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C2D5B91-F6FC-48AB-B993-01FBBA0D0F77}"/>
              </a:ext>
            </a:extLst>
          </p:cNvPr>
          <p:cNvSpPr/>
          <p:nvPr/>
        </p:nvSpPr>
        <p:spPr>
          <a:xfrm>
            <a:off x="7069863" y="153104"/>
            <a:ext cx="990600" cy="95823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6-1-1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E1ADE1-5564-47AE-B02A-88EAC1F13144}"/>
              </a:ext>
            </a:extLst>
          </p:cNvPr>
          <p:cNvCxnSpPr>
            <a:cxnSpLocks/>
            <a:stCxn id="27" idx="3"/>
            <a:endCxn id="26" idx="1"/>
          </p:cNvCxnSpPr>
          <p:nvPr/>
        </p:nvCxnSpPr>
        <p:spPr>
          <a:xfrm flipH="1" flipV="1">
            <a:off x="1403101" y="3210915"/>
            <a:ext cx="10672" cy="2169564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E946229-2F07-4D31-9D8C-9EAF2992FC85}"/>
              </a:ext>
            </a:extLst>
          </p:cNvPr>
          <p:cNvSpPr/>
          <p:nvPr/>
        </p:nvSpPr>
        <p:spPr>
          <a:xfrm rot="16200000">
            <a:off x="740307" y="2363455"/>
            <a:ext cx="132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Predictable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D75A92-D242-4A19-96A7-4CA1D2AFE6BA}"/>
              </a:ext>
            </a:extLst>
          </p:cNvPr>
          <p:cNvSpPr/>
          <p:nvPr/>
        </p:nvSpPr>
        <p:spPr>
          <a:xfrm rot="16200000">
            <a:off x="945075" y="5664511"/>
            <a:ext cx="937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Flexible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5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/>
          <p:nvPr/>
        </p:nvSpPr>
        <p:spPr>
          <a:xfrm>
            <a:off x="10951028" y="151915"/>
            <a:ext cx="990600" cy="95823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BAFAF9-FB12-4F6B-8714-696F6F0BB85C}"/>
              </a:ext>
            </a:extLst>
          </p:cNvPr>
          <p:cNvSpPr txBox="1">
            <a:spLocks/>
          </p:cNvSpPr>
          <p:nvPr/>
        </p:nvSpPr>
        <p:spPr bwMode="auto">
          <a:xfrm>
            <a:off x="1904999" y="347662"/>
            <a:ext cx="8305801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 i="0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>
                <a:ln>
                  <a:noFill/>
                </a:ln>
                <a:solidFill>
                  <a:srgbClr val="31D6B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Finding the balance</a:t>
            </a: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srgbClr val="31D6B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AC5A9B-6525-418F-B515-F2247EEA6E2A}"/>
              </a:ext>
            </a:extLst>
          </p:cNvPr>
          <p:cNvSpPr/>
          <p:nvPr/>
        </p:nvSpPr>
        <p:spPr>
          <a:xfrm>
            <a:off x="189190" y="3391499"/>
            <a:ext cx="1935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Predictability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46FA4F-5425-47D8-B34E-6BE8A35A77DB}"/>
              </a:ext>
            </a:extLst>
          </p:cNvPr>
          <p:cNvSpPr/>
          <p:nvPr/>
        </p:nvSpPr>
        <p:spPr>
          <a:xfrm>
            <a:off x="4157809" y="6167736"/>
            <a:ext cx="152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Flexibility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C10058-C0C1-4DBC-90D4-3746FFAD3BE1}"/>
              </a:ext>
            </a:extLst>
          </p:cNvPr>
          <p:cNvCxnSpPr>
            <a:cxnSpLocks/>
          </p:cNvCxnSpPr>
          <p:nvPr/>
        </p:nvCxnSpPr>
        <p:spPr>
          <a:xfrm>
            <a:off x="2106450" y="6142786"/>
            <a:ext cx="5550341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9B4418-56DE-4A2F-B098-EA0E42C64C49}"/>
              </a:ext>
            </a:extLst>
          </p:cNvPr>
          <p:cNvCxnSpPr>
            <a:cxnSpLocks/>
          </p:cNvCxnSpPr>
          <p:nvPr/>
        </p:nvCxnSpPr>
        <p:spPr>
          <a:xfrm flipH="1" flipV="1">
            <a:off x="2107963" y="1331074"/>
            <a:ext cx="38538" cy="478676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9244F6B-DA1B-48BE-9105-5C06D19FEC9F}"/>
              </a:ext>
            </a:extLst>
          </p:cNvPr>
          <p:cNvSpPr/>
          <p:nvPr/>
        </p:nvSpPr>
        <p:spPr>
          <a:xfrm>
            <a:off x="3563011" y="4544580"/>
            <a:ext cx="4144579" cy="13990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Discretionary Decisions: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Hearing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Pre-application Neighborhood Meeting required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Lots of notice required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decided case-by-case (Comp Plan applies)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95158-CE51-4982-8158-A57AAE5D400A}"/>
              </a:ext>
            </a:extLst>
          </p:cNvPr>
          <p:cNvSpPr/>
          <p:nvPr/>
        </p:nvSpPr>
        <p:spPr>
          <a:xfrm>
            <a:off x="2888894" y="2792896"/>
            <a:ext cx="4448448" cy="15353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Early Stage / Projects requesting exceptions: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Hearing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Pre-application Tribal Meeting required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Lots of notice required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decided annually during IDO Update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2940AB-AB81-421E-9191-B1FE900AA3AE}"/>
              </a:ext>
            </a:extLst>
          </p:cNvPr>
          <p:cNvSpPr/>
          <p:nvPr/>
        </p:nvSpPr>
        <p:spPr>
          <a:xfrm>
            <a:off x="2255170" y="1331074"/>
            <a:ext cx="3622534" cy="12234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Last Stage / Projects following rules: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Administrative decision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Some notice required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decided annually during IDO update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164E01-7B60-43BA-8976-6D5B335CEDEA}"/>
              </a:ext>
            </a:extLst>
          </p:cNvPr>
          <p:cNvSpPr/>
          <p:nvPr/>
        </p:nvSpPr>
        <p:spPr>
          <a:xfrm>
            <a:off x="6529389" y="1503966"/>
            <a:ext cx="1935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Administrative Decisions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5D154F-37FA-46AF-8F4C-6DC819806D40}"/>
              </a:ext>
            </a:extLst>
          </p:cNvPr>
          <p:cNvSpPr/>
          <p:nvPr/>
        </p:nvSpPr>
        <p:spPr>
          <a:xfrm>
            <a:off x="7707589" y="2924529"/>
            <a:ext cx="1935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Decisions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Requiring a Public Hearing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123C7-5577-4054-AEB4-9B482F737730}"/>
              </a:ext>
            </a:extLst>
          </p:cNvPr>
          <p:cNvSpPr/>
          <p:nvPr/>
        </p:nvSpPr>
        <p:spPr>
          <a:xfrm>
            <a:off x="8278754" y="4828591"/>
            <a:ext cx="1935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Policy Decisions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6E1912-701F-41B1-9CBA-9A3F5521F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3" y="94593"/>
            <a:ext cx="9807933" cy="3506218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98528778-A53F-45D2-829A-BDF266FFDFCE}"/>
              </a:ext>
            </a:extLst>
          </p:cNvPr>
          <p:cNvSpPr/>
          <p:nvPr/>
        </p:nvSpPr>
        <p:spPr>
          <a:xfrm>
            <a:off x="9764110" y="94593"/>
            <a:ext cx="1275847" cy="111236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6-1-1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46EFC-4440-4816-858D-7FD2486AC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979"/>
          <a:stretch/>
        </p:blipFill>
        <p:spPr>
          <a:xfrm>
            <a:off x="79726" y="3513894"/>
            <a:ext cx="9784080" cy="299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C4DA28-359A-440C-8349-708B2725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7" y="3775673"/>
            <a:ext cx="9774936" cy="303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D4B496-C4C4-4C12-A35E-6DF85A782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6" y="4047841"/>
            <a:ext cx="9784080" cy="294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92848F-8357-4E29-ADE0-6F4C1EA938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9"/>
          <a:stretch/>
        </p:blipFill>
        <p:spPr>
          <a:xfrm>
            <a:off x="143335" y="4453875"/>
            <a:ext cx="6746141" cy="762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D1BD34-AFEA-4389-A698-F9CD7B6940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477" b="36758"/>
          <a:stretch/>
        </p:blipFill>
        <p:spPr>
          <a:xfrm>
            <a:off x="143335" y="5224012"/>
            <a:ext cx="6746141" cy="5486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D8EBD2-780D-456F-9E49-9F1ECCAA35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65"/>
          <a:stretch/>
        </p:blipFill>
        <p:spPr>
          <a:xfrm>
            <a:off x="7060760" y="4637679"/>
            <a:ext cx="3709670" cy="1112364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189E6392-6A3F-4024-A442-EC012A114899}"/>
              </a:ext>
            </a:extLst>
          </p:cNvPr>
          <p:cNvSpPr/>
          <p:nvPr/>
        </p:nvSpPr>
        <p:spPr>
          <a:xfrm>
            <a:off x="10491044" y="3775673"/>
            <a:ext cx="1275847" cy="111236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6-4(K)(1)(a)2</a:t>
            </a:r>
          </a:p>
        </p:txBody>
      </p:sp>
    </p:spTree>
    <p:extLst>
      <p:ext uri="{BB962C8B-B14F-4D97-AF65-F5344CB8AC3E}">
        <p14:creationId xmlns:p14="http://schemas.microsoft.com/office/powerpoint/2010/main" val="20789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81C14A-CD77-4BB4-A625-5C353420FED6}"/>
              </a:ext>
            </a:extLst>
          </p:cNvPr>
          <p:cNvSpPr/>
          <p:nvPr/>
        </p:nvSpPr>
        <p:spPr>
          <a:xfrm>
            <a:off x="1459281" y="2842070"/>
            <a:ext cx="59722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Presentation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(PDF)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Video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Presentation (PDF)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Video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C2E75-13FD-47EE-88D2-4B19B17637FF}"/>
              </a:ext>
            </a:extLst>
          </p:cNvPr>
          <p:cNvSpPr/>
          <p:nvPr/>
        </p:nvSpPr>
        <p:spPr>
          <a:xfrm>
            <a:off x="7894041" y="3948834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4"/>
              </a:rPr>
              <a:t>https://abq-zone.com/ido-updates-2025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977F7-6E13-4702-9409-209935F22154}"/>
              </a:ext>
            </a:extLst>
          </p:cNvPr>
          <p:cNvSpPr txBox="1"/>
          <p:nvPr/>
        </p:nvSpPr>
        <p:spPr>
          <a:xfrm>
            <a:off x="7894041" y="3579502"/>
            <a:ext cx="2482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2025 Update Webpage: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FAFA8-4FEF-4194-AE4A-2394115C0D33}"/>
              </a:ext>
            </a:extLst>
          </p:cNvPr>
          <p:cNvSpPr txBox="1"/>
          <p:nvPr/>
        </p:nvSpPr>
        <p:spPr>
          <a:xfrm>
            <a:off x="1496804" y="3817432"/>
            <a:ext cx="520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IDO Update Public Review Meetings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F8899-0450-407F-84DE-B0579C6504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48" y="259399"/>
            <a:ext cx="1489893" cy="19280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F7BA9EE-8921-468B-853A-EE6E393D331F}"/>
              </a:ext>
            </a:extLst>
          </p:cNvPr>
          <p:cNvGrpSpPr/>
          <p:nvPr/>
        </p:nvGrpSpPr>
        <p:grpSpPr>
          <a:xfrm>
            <a:off x="8635242" y="4752709"/>
            <a:ext cx="2044181" cy="1674540"/>
            <a:chOff x="152400" y="2426247"/>
            <a:chExt cx="3456448" cy="29026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DC2ADD-38BB-4161-B764-04D637E6C706}"/>
                </a:ext>
              </a:extLst>
            </p:cNvPr>
            <p:cNvGrpSpPr/>
            <p:nvPr/>
          </p:nvGrpSpPr>
          <p:grpSpPr>
            <a:xfrm>
              <a:off x="152400" y="2426247"/>
              <a:ext cx="3456448" cy="2902616"/>
              <a:chOff x="152400" y="2426247"/>
              <a:chExt cx="3456448" cy="2902616"/>
            </a:xfrm>
          </p:grpSpPr>
          <p:pic>
            <p:nvPicPr>
              <p:cNvPr id="16" name="Picture 2" descr="http://images.clipartpanda.com/computer-monitor-png-ComputerMonitor.png">
                <a:extLst>
                  <a:ext uri="{FF2B5EF4-FFF2-40B4-BE49-F238E27FC236}">
                    <a16:creationId xmlns:a16="http://schemas.microsoft.com/office/drawing/2014/main" id="{729F72E5-CAA0-4BF0-90A2-F9A525F0FB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426247"/>
                <a:ext cx="3456448" cy="2902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53A9608A-737E-48C9-8A24-808CD59E2B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6766" y="2646281"/>
                <a:ext cx="2971800" cy="179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5" name="Content Placeholder 11">
              <a:extLst>
                <a:ext uri="{FF2B5EF4-FFF2-40B4-BE49-F238E27FC236}">
                  <a16:creationId xmlns:a16="http://schemas.microsoft.com/office/drawing/2014/main" id="{77997C9A-8806-47EE-AD73-EDE8B4053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6767" y="4129902"/>
              <a:ext cx="2971800" cy="365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5784B6A-CD2D-4876-BE3C-E3C3B15494F4}"/>
              </a:ext>
            </a:extLst>
          </p:cNvPr>
          <p:cNvSpPr txBox="1"/>
          <p:nvPr/>
        </p:nvSpPr>
        <p:spPr>
          <a:xfrm>
            <a:off x="8746494" y="4440256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Zoning Map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4EAA3-DEEF-4E60-9A60-E21458919A82}"/>
              </a:ext>
            </a:extLst>
          </p:cNvPr>
          <p:cNvSpPr txBox="1"/>
          <p:nvPr/>
        </p:nvSpPr>
        <p:spPr>
          <a:xfrm>
            <a:off x="8546863" y="6312643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9" action="ppaction://hlinkfile"/>
              </a:rPr>
              <a:t>tinyurl.com/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9" action="ppaction://hlinkfile"/>
              </a:rPr>
              <a:t>idozoningmap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74E766-5A73-4933-803A-04E51457831C}"/>
              </a:ext>
            </a:extLst>
          </p:cNvPr>
          <p:cNvSpPr txBox="1"/>
          <p:nvPr/>
        </p:nvSpPr>
        <p:spPr>
          <a:xfrm>
            <a:off x="1459281" y="2298065"/>
            <a:ext cx="463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Get to Know Your IDO Training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4916A-E8E6-4C84-8993-B8733C1E0A2A}"/>
              </a:ext>
            </a:extLst>
          </p:cNvPr>
          <p:cNvSpPr/>
          <p:nvPr/>
        </p:nvSpPr>
        <p:spPr>
          <a:xfrm>
            <a:off x="7894041" y="2789987"/>
            <a:ext cx="2594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10"/>
              </a:rPr>
              <a:t>https://abq-zone.com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D1D71-8BC8-4AEE-B7F8-D430DD158C71}"/>
              </a:ext>
            </a:extLst>
          </p:cNvPr>
          <p:cNvSpPr txBox="1"/>
          <p:nvPr/>
        </p:nvSpPr>
        <p:spPr>
          <a:xfrm>
            <a:off x="7894041" y="2443391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IDO as of April 2025</a:t>
            </a:r>
          </a:p>
        </p:txBody>
      </p:sp>
    </p:spTree>
    <p:extLst>
      <p:ext uri="{BB962C8B-B14F-4D97-AF65-F5344CB8AC3E}">
        <p14:creationId xmlns:p14="http://schemas.microsoft.com/office/powerpoint/2010/main" val="14560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CAD93-D90D-470C-2709-16146A837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2B8702-E47A-EBED-81AC-0224340B8B83}"/>
              </a:ext>
            </a:extLst>
          </p:cNvPr>
          <p:cNvSpPr txBox="1"/>
          <p:nvPr/>
        </p:nvSpPr>
        <p:spPr>
          <a:xfrm>
            <a:off x="178870" y="2183896"/>
            <a:ext cx="4853113" cy="1458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Legislative Zoning Conversions for Major Transit (MT) and Activity Centers (AC)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R-1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R-T – Adds townhouses as permissive (up to 3 units)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R-T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MX-T – Adds multi-family and non-residential as permissive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R-ML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MX-L – Adds non-residential as permissive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41B0F-F34E-41C7-4D9A-420473DCD2C3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25EAF-08AC-B953-F6C6-34BC6FDB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2272"/>
          <a:stretch/>
        </p:blipFill>
        <p:spPr>
          <a:xfrm>
            <a:off x="5578270" y="2122330"/>
            <a:ext cx="6004129" cy="369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C990C4-02A7-6A94-D3A2-66AD6D31C965}"/>
              </a:ext>
            </a:extLst>
          </p:cNvPr>
          <p:cNvSpPr txBox="1"/>
          <p:nvPr/>
        </p:nvSpPr>
        <p:spPr>
          <a:xfrm>
            <a:off x="9150055" y="6385049"/>
            <a:ext cx="2956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 Narrow" panose="020B0606020202030204" pitchFamily="34" charset="0"/>
                <a:hlinkClick r:id="rId3"/>
              </a:rPr>
              <a:t>https://abq-zone.com/node/1937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D6A7DAB-0C9A-89DE-27B0-E194B669BAA0}"/>
              </a:ext>
            </a:extLst>
          </p:cNvPr>
          <p:cNvSpPr txBox="1">
            <a:spLocks/>
          </p:cNvSpPr>
          <p:nvPr/>
        </p:nvSpPr>
        <p:spPr>
          <a:xfrm>
            <a:off x="5578270" y="5995374"/>
            <a:ext cx="4762315" cy="86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en-US" sz="2000" b="1" dirty="0">
                <a:solidFill>
                  <a:srgbClr val="187CFC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MT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Corridor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ctivity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E0D0D68-665A-29B9-4B4D-88A0AA042D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3499677"/>
              </p:ext>
            </p:extLst>
          </p:nvPr>
        </p:nvGraphicFramePr>
        <p:xfrm>
          <a:off x="85816" y="3837406"/>
          <a:ext cx="5039222" cy="3275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432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6DEE-AE94-533A-37B5-7CB66A58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AI-generated content may be incorrect.">
            <a:extLst>
              <a:ext uri="{FF2B5EF4-FFF2-40B4-BE49-F238E27FC236}">
                <a16:creationId xmlns:a16="http://schemas.microsoft.com/office/drawing/2014/main" id="{8C320FD2-0704-EBA9-A29F-E30A79D87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3611" b="6457"/>
          <a:stretch>
            <a:fillRect/>
          </a:stretch>
        </p:blipFill>
        <p:spPr bwMode="auto">
          <a:xfrm>
            <a:off x="5184048" y="2662989"/>
            <a:ext cx="7007952" cy="4195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AFDD89-E114-A90A-648B-CEC87C6B8FE6}"/>
              </a:ext>
            </a:extLst>
          </p:cNvPr>
          <p:cNvSpPr txBox="1"/>
          <p:nvPr/>
        </p:nvSpPr>
        <p:spPr>
          <a:xfrm>
            <a:off x="224838" y="2002623"/>
            <a:ext cx="4853113" cy="2379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Dormitory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Makes co-living permissive in R-ML and MX-T (already allowed in R-MH and the other Mixed-use zones)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Cottage courts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Allows multiple small single-family or duplexes citywide on lots 10,000+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s.f.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Duplex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Allows duplexes citywide in R-1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Townhouse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Allows townhouses citywide in R-1 (up to 3 units)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Dwelling Units (ADUs) / Casitas –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</a:t>
            </a: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attached ADUs citywide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 Outdoor Space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Removes requirements for plumbing and 24/7 security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09BB8-6EB7-B73F-AEFD-1FE9C1B38F65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351B152-20AF-AF1B-7F95-2D638B81C0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287382"/>
              </p:ext>
            </p:extLst>
          </p:nvPr>
        </p:nvGraphicFramePr>
        <p:xfrm>
          <a:off x="384078" y="4102661"/>
          <a:ext cx="4534632" cy="328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525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7FEE93-E951-CD71-831D-F0CB72AAD675}"/>
              </a:ext>
            </a:extLst>
          </p:cNvPr>
          <p:cNvSpPr txBox="1"/>
          <p:nvPr/>
        </p:nvSpPr>
        <p:spPr>
          <a:xfrm>
            <a:off x="276303" y="1540757"/>
            <a:ext cx="7367878" cy="5376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R-1 Dimensional Standards –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Removes subzones with larger minimum lot sizes and setbacks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Dwelling Units (ADUs) / Casitas </a:t>
            </a:r>
            <a:endParaRPr kumimoji="0" lang="en-US" sz="1400" b="0" i="0" u="none" strike="sng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</a:t>
            </a:r>
            <a:endParaRPr kumimoji="0" lang="en-US" sz="1400" b="0" i="0" u="none" strike="sng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maximum building height to 18 feet, or as tall as the primary structure, whichever is higher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 casitas constructed over a detached garage up to the allowed height of the zone district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Size: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maximum size to be a footprint of 750 </a:t>
            </a:r>
            <a:r>
              <a:rPr kumimoji="0" lang="en-US" sz="1400" b="0" i="0" u="none" strike="sng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s.f.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allow flexibility for lofts and 2-story casitas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Heights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R-ML and R-MH and Mixed Use Zone Districts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Adds a new tier of higher building height in Major Transit and Activity Centers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Bumps up building height in Urban Center, Premium Transit, and Main Street areas accordingly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Citywide Parking Minimums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minimum requirements for multi-family and adds a built-in reduction for workforce housing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space / DU)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Decreases parking minimums by 20% for most uses (some exceptions – like single-family).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Centers and Corridors: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Eliminates parking minimums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Reduces/establishes parking maximums for non-residential development only in Centers and Corridors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B2D69-CEEE-777F-8934-4EED4EBE30BA}"/>
              </a:ext>
            </a:extLst>
          </p:cNvPr>
          <p:cNvSpPr txBox="1"/>
          <p:nvPr/>
        </p:nvSpPr>
        <p:spPr>
          <a:xfrm>
            <a:off x="4565713" y="588019"/>
            <a:ext cx="7996989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 Costs per Housing Unit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 less land/parking to leave more money for constructing housing units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86658DFB-97BD-A20A-BA58-390575367741}"/>
              </a:ext>
            </a:extLst>
          </p:cNvPr>
          <p:cNvSpPr txBox="1">
            <a:spLocks/>
          </p:cNvSpPr>
          <p:nvPr/>
        </p:nvSpPr>
        <p:spPr>
          <a:xfrm>
            <a:off x="8231759" y="5270553"/>
            <a:ext cx="4762315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ctivity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BABC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Employment Center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870C9F-2309-7767-5937-B3EC56C4992A}"/>
              </a:ext>
            </a:extLst>
          </p:cNvPr>
          <p:cNvGrpSpPr/>
          <p:nvPr/>
        </p:nvGrpSpPr>
        <p:grpSpPr>
          <a:xfrm>
            <a:off x="8088044" y="5270553"/>
            <a:ext cx="143715" cy="1327252"/>
            <a:chOff x="6364177" y="4757852"/>
            <a:chExt cx="201478" cy="186071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00C5292-5258-E425-8B75-3B825733257D}"/>
                </a:ext>
              </a:extLst>
            </p:cNvPr>
            <p:cNvSpPr/>
            <p:nvPr/>
          </p:nvSpPr>
          <p:spPr>
            <a:xfrm>
              <a:off x="6364177" y="6190108"/>
              <a:ext cx="152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FF10F93-7E83-D258-4A51-8F6414FC33AB}"/>
                </a:ext>
              </a:extLst>
            </p:cNvPr>
            <p:cNvSpPr/>
            <p:nvPr/>
          </p:nvSpPr>
          <p:spPr>
            <a:xfrm>
              <a:off x="6364177" y="4757852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4A82"/>
            </a:solidFill>
            <a:ln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35">
              <a:extLst>
                <a:ext uri="{FF2B5EF4-FFF2-40B4-BE49-F238E27FC236}">
                  <a16:creationId xmlns:a16="http://schemas.microsoft.com/office/drawing/2014/main" id="{DA6D5D8E-79ED-40FB-FB9B-32C3F59243F4}"/>
                </a:ext>
              </a:extLst>
            </p:cNvPr>
            <p:cNvSpPr/>
            <p:nvPr/>
          </p:nvSpPr>
          <p:spPr>
            <a:xfrm>
              <a:off x="6364177" y="5312029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B5F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4890B469-EF24-C038-D483-6F4FB4C749A2}"/>
                </a:ext>
              </a:extLst>
            </p:cNvPr>
            <p:cNvSpPr/>
            <p:nvPr/>
          </p:nvSpPr>
          <p:spPr>
            <a:xfrm>
              <a:off x="6364177" y="5570754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ABC7"/>
            </a:solidFill>
            <a:ln w="19050">
              <a:solidFill>
                <a:srgbClr val="4E7C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A26E29D5-02C7-C296-E5BC-BCD142816205}"/>
                </a:ext>
              </a:extLst>
            </p:cNvPr>
            <p:cNvSpPr/>
            <p:nvPr/>
          </p:nvSpPr>
          <p:spPr>
            <a:xfrm>
              <a:off x="6364177" y="5849432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B8FF"/>
            </a:solidFill>
            <a:ln w="19050">
              <a:solidFill>
                <a:srgbClr val="CC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B3FA24F5-8EA9-9850-6F97-71167298A5F4}"/>
                </a:ext>
              </a:extLst>
            </p:cNvPr>
            <p:cNvSpPr/>
            <p:nvPr/>
          </p:nvSpPr>
          <p:spPr>
            <a:xfrm>
              <a:off x="6364177" y="6401586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58E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id="{10DBF9E6-DA37-AA4D-F318-5F3B29E4B063}"/>
                </a:ext>
              </a:extLst>
            </p:cNvPr>
            <p:cNvSpPr/>
            <p:nvPr/>
          </p:nvSpPr>
          <p:spPr>
            <a:xfrm>
              <a:off x="6364177" y="5030639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83BE"/>
            </a:solidFill>
            <a:ln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39AE586-E9EA-C72B-6783-CEEF7045F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233" y="1982700"/>
            <a:ext cx="4219112" cy="316610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7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D69A-611A-D19C-EBD7-A2A0067E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EF9054-64A3-B537-60BE-E94C658022F5}"/>
              </a:ext>
            </a:extLst>
          </p:cNvPr>
          <p:cNvSpPr txBox="1"/>
          <p:nvPr/>
        </p:nvSpPr>
        <p:spPr>
          <a:xfrm>
            <a:off x="1034715" y="2102622"/>
            <a:ext cx="10284073" cy="14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Bodegas /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Tienditas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Allows retail, restaurant, grocery, and live-work on corner lots 5,000+ </a:t>
            </a:r>
            <a:r>
              <a:rPr kumimoji="0" lang="en-US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s.f.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in residential zones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Conditional on local streets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Permissive on arterial / collectors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Not allowed to sell alcohol, cannabis, or nicotine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AB5A9-1A83-94FD-4B1C-A1B1B97E43F2}"/>
              </a:ext>
            </a:extLst>
          </p:cNvPr>
          <p:cNvSpPr txBox="1"/>
          <p:nvPr/>
        </p:nvSpPr>
        <p:spPr>
          <a:xfrm>
            <a:off x="4565714" y="588019"/>
            <a:ext cx="653889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Allow Food near Neighborhoods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Create opportunities for small businesses, encourage walkability, and provide important daily goods such as food, household items, and medicine closer to the places where people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1515F-4C6B-4713-B458-B1CB69B65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8" t="26315" b="22925"/>
          <a:stretch/>
        </p:blipFill>
        <p:spPr>
          <a:xfrm>
            <a:off x="8444090" y="4988572"/>
            <a:ext cx="2874698" cy="1372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0C591-7942-483C-849A-570B5AEAC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61733"/>
            <a:ext cx="2456283" cy="13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D141F-A061-4544-BB6B-E5FA22E32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951" y="4817710"/>
            <a:ext cx="3200339" cy="139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6FFD4-7C1B-4AA4-A7C7-67B4C0B5D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45" y="3707058"/>
            <a:ext cx="2874698" cy="141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2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36D9ED-AF18-4468-BEB3-CA556C9A5AA7}"/>
              </a:ext>
            </a:extLst>
          </p:cNvPr>
          <p:cNvSpPr txBox="1">
            <a:spLocks/>
          </p:cNvSpPr>
          <p:nvPr/>
        </p:nvSpPr>
        <p:spPr>
          <a:xfrm>
            <a:off x="3552404" y="129140"/>
            <a:ext cx="7491958" cy="999945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ABQ-PLAN</a:t>
            </a:r>
            <a:endParaRPr kumimoji="0" lang="en-ZA" sz="66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245F1-BB63-4ABE-9726-C4D3F2CF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9" y="1299546"/>
            <a:ext cx="2232585" cy="234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37D6E-0658-40E4-B3CC-3BF92116F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36"/>
          <a:stretch/>
        </p:blipFill>
        <p:spPr>
          <a:xfrm>
            <a:off x="3135461" y="1235275"/>
            <a:ext cx="9056539" cy="383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0DD31-CEB1-4C0E-8C4C-474D0302C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461" y="5027863"/>
            <a:ext cx="3586996" cy="1840696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62F6EEB-7373-4137-A2E5-FB0FA42F1701}"/>
              </a:ext>
            </a:extLst>
          </p:cNvPr>
          <p:cNvSpPr/>
          <p:nvPr/>
        </p:nvSpPr>
        <p:spPr>
          <a:xfrm>
            <a:off x="2529593" y="2293245"/>
            <a:ext cx="492981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96451-F281-47AA-A0DB-8BBB55F840BA}"/>
              </a:ext>
            </a:extLst>
          </p:cNvPr>
          <p:cNvSpPr txBox="1"/>
          <p:nvPr/>
        </p:nvSpPr>
        <p:spPr>
          <a:xfrm>
            <a:off x="110169" y="3963464"/>
            <a:ext cx="3442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5"/>
              </a:rPr>
              <a:t>https://www.cabq.gov/abq-plan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6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EC41EA-4FCC-4099-AD35-D1B82AD76779}"/>
              </a:ext>
            </a:extLst>
          </p:cNvPr>
          <p:cNvGrpSpPr/>
          <p:nvPr/>
        </p:nvGrpSpPr>
        <p:grpSpPr>
          <a:xfrm>
            <a:off x="6307145" y="3992093"/>
            <a:ext cx="2062572" cy="1732276"/>
            <a:chOff x="10366767" y="4628468"/>
            <a:chExt cx="2062572" cy="1732276"/>
          </a:xfrm>
        </p:grpSpPr>
        <p:pic>
          <p:nvPicPr>
            <p:cNvPr id="4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2FA76192-8E6F-45B0-968F-4E4E770E1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6767" y="4628468"/>
              <a:ext cx="2062572" cy="173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9"/>
            <a:stretch/>
          </p:blipFill>
          <p:spPr bwMode="auto">
            <a:xfrm>
              <a:off x="10559797" y="4749755"/>
              <a:ext cx="1701633" cy="10972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798320" y="2133601"/>
            <a:ext cx="3402012" cy="90337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Resources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70704" y="3697752"/>
            <a:ext cx="210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Planning Webpage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89535" y="553224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5"/>
              </a:rPr>
              <a:t>compplan.abq-zone.com</a:t>
            </a:r>
            <a:endParaRPr lang="en-US" sz="1050" kern="0" dirty="0">
              <a:solidFill>
                <a:sysClr val="windowText" lastClr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1124" y="3697752"/>
            <a:ext cx="175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ABC Comp Plan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F0E8F-7228-43EB-BDC0-F50FE211933F}"/>
              </a:ext>
            </a:extLst>
          </p:cNvPr>
          <p:cNvSpPr txBox="1"/>
          <p:nvPr/>
        </p:nvSpPr>
        <p:spPr>
          <a:xfrm>
            <a:off x="9358807" y="5577963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6"/>
              </a:rPr>
              <a:t>cabq.gov/planning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3752C5-D15D-416E-9D40-0DCA6F6232CB}"/>
              </a:ext>
            </a:extLst>
          </p:cNvPr>
          <p:cNvGrpSpPr/>
          <p:nvPr/>
        </p:nvGrpSpPr>
        <p:grpSpPr>
          <a:xfrm>
            <a:off x="9190898" y="4010205"/>
            <a:ext cx="2062572" cy="1732276"/>
            <a:chOff x="5273778" y="402092"/>
            <a:chExt cx="3456448" cy="2902616"/>
          </a:xfrm>
        </p:grpSpPr>
        <p:pic>
          <p:nvPicPr>
            <p:cNvPr id="18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DA7C8576-71A2-468D-970D-A42A2CB5A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778" y="402092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4CC283-0C8C-4694-9535-24AECDBC2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277" r="21053" b="27759"/>
            <a:stretch/>
          </p:blipFill>
          <p:spPr>
            <a:xfrm>
              <a:off x="5562601" y="613069"/>
              <a:ext cx="2895599" cy="187263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CE3AB9A-BC1D-4ECF-B639-0C76FC86A370}"/>
              </a:ext>
            </a:extLst>
          </p:cNvPr>
          <p:cNvSpPr/>
          <p:nvPr/>
        </p:nvSpPr>
        <p:spPr>
          <a:xfrm>
            <a:off x="6279222" y="2416493"/>
            <a:ext cx="1884960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u="sng" kern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8"/>
              </a:rPr>
              <a:t>abq-zone.com</a:t>
            </a:r>
            <a:endParaRPr lang="en-US" sz="2000" u="sng" kern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Myriad Pro Cond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EA62A3-CFF2-4636-9786-1EE6B1F6E270}"/>
              </a:ext>
            </a:extLst>
          </p:cNvPr>
          <p:cNvGrpSpPr/>
          <p:nvPr/>
        </p:nvGrpSpPr>
        <p:grpSpPr>
          <a:xfrm>
            <a:off x="6205949" y="1009888"/>
            <a:ext cx="2031506" cy="1557707"/>
            <a:chOff x="5049981" y="400638"/>
            <a:chExt cx="3456448" cy="2902616"/>
          </a:xfrm>
        </p:grpSpPr>
        <p:pic>
          <p:nvPicPr>
            <p:cNvPr id="3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E0619CBA-05D2-4050-B747-648E1D09E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981" y="400638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B9A5700-2197-404D-AE99-D27AACFA8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487" t="-1" r="7846" b="15851"/>
            <a:stretch/>
          </p:blipFill>
          <p:spPr>
            <a:xfrm>
              <a:off x="5334000" y="621317"/>
              <a:ext cx="2895600" cy="1817083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CFE0B7B-7E90-4E3F-88BF-BF90EF4EBA93}"/>
              </a:ext>
            </a:extLst>
          </p:cNvPr>
          <p:cNvSpPr txBox="1"/>
          <p:nvPr/>
        </p:nvSpPr>
        <p:spPr>
          <a:xfrm>
            <a:off x="6310864" y="732338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Interactive IDO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C2A9C7-073F-4670-9AB4-6F456983461E}"/>
              </a:ext>
            </a:extLst>
          </p:cNvPr>
          <p:cNvGrpSpPr/>
          <p:nvPr/>
        </p:nvGrpSpPr>
        <p:grpSpPr>
          <a:xfrm>
            <a:off x="9371589" y="1019533"/>
            <a:ext cx="2044181" cy="1674540"/>
            <a:chOff x="152400" y="2426247"/>
            <a:chExt cx="3456448" cy="29026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7A2E8E-1BFB-4559-B682-D969976F49E8}"/>
                </a:ext>
              </a:extLst>
            </p:cNvPr>
            <p:cNvGrpSpPr/>
            <p:nvPr/>
          </p:nvGrpSpPr>
          <p:grpSpPr>
            <a:xfrm>
              <a:off x="152400" y="2426247"/>
              <a:ext cx="3456448" cy="2902616"/>
              <a:chOff x="152400" y="2426247"/>
              <a:chExt cx="3456448" cy="2902616"/>
            </a:xfrm>
          </p:grpSpPr>
          <p:pic>
            <p:nvPicPr>
              <p:cNvPr id="40" name="Picture 2" descr="http://images.clipartpanda.com/computer-monitor-png-ComputerMonitor.png">
                <a:extLst>
                  <a:ext uri="{FF2B5EF4-FFF2-40B4-BE49-F238E27FC236}">
                    <a16:creationId xmlns:a16="http://schemas.microsoft.com/office/drawing/2014/main" id="{408EA8FF-1E49-4419-8C1F-5D5BBC080E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426247"/>
                <a:ext cx="3456448" cy="2902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FB650C22-C080-40CE-B0E0-2B598E767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6766" y="2646281"/>
                <a:ext cx="2971800" cy="179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9" name="Content Placeholder 11">
              <a:extLst>
                <a:ext uri="{FF2B5EF4-FFF2-40B4-BE49-F238E27FC236}">
                  <a16:creationId xmlns:a16="http://schemas.microsoft.com/office/drawing/2014/main" id="{0B766EDA-A36C-4311-959F-EDD4647E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6767" y="4129902"/>
              <a:ext cx="2971800" cy="365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81E3EE8-4428-432F-9FFE-FDDF5CB0FAC8}"/>
              </a:ext>
            </a:extLst>
          </p:cNvPr>
          <p:cNvSpPr txBox="1"/>
          <p:nvPr/>
        </p:nvSpPr>
        <p:spPr>
          <a:xfrm>
            <a:off x="9200083" y="2535684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4" action="ppaction://hlinkfile"/>
              </a:rPr>
              <a:t>tinyurl.com/</a:t>
            </a:r>
            <a:r>
              <a:rPr lang="en-US" u="sng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4" action="ppaction://hlinkfile"/>
              </a:rPr>
              <a:t>idozoningmap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335753-F5B4-4A00-8F97-1547A8B21695}"/>
              </a:ext>
            </a:extLst>
          </p:cNvPr>
          <p:cNvSpPr txBox="1"/>
          <p:nvPr/>
        </p:nvSpPr>
        <p:spPr>
          <a:xfrm>
            <a:off x="9482841" y="707080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 Zoning Map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212659C-B3D1-423A-AA5F-51E3C93D397B}"/>
              </a:ext>
            </a:extLst>
          </p:cNvPr>
          <p:cNvSpPr/>
          <p:nvPr/>
        </p:nvSpPr>
        <p:spPr>
          <a:xfrm>
            <a:off x="1857550" y="3191846"/>
            <a:ext cx="414913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Mikaela Renz-Whitmore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Urban Design + Dev. Division Manager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5"/>
              </a:rPr>
              <a:t>mrenz@cabq.gov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Kate Clark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Senior Planner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6"/>
              </a:rPr>
              <a:t>kclark@cabq.gov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Need Help?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7"/>
              </a:rPr>
              <a:t>abctoz@cabq.gov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8"/>
              </a:rPr>
              <a:t>devhelp@cabq.gov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70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347662"/>
            <a:ext cx="8229601" cy="566738"/>
          </a:xfrm>
        </p:spPr>
        <p:txBody>
          <a:bodyPr/>
          <a:lstStyle/>
          <a:p>
            <a:r>
              <a:rPr lang="en-US" sz="40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7315201" y="1387676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Incentivizing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High-quality development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 appropriate areas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1387272"/>
            <a:ext cx="2667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Protecting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Neighborhoods, special places,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&amp; City open space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3000376"/>
            <a:ext cx="80772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407041" y="3048000"/>
            <a:ext cx="1066800" cy="16002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6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347662"/>
            <a:ext cx="8229601" cy="566738"/>
          </a:xfrm>
        </p:spPr>
        <p:txBody>
          <a:bodyPr/>
          <a:lstStyle/>
          <a:p>
            <a:r>
              <a:rPr lang="en-US" sz="40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7162801" y="1600605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Citywide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Standardized rules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1" y="1600201"/>
            <a:ext cx="2667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Tailored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Rules for small areas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514601" y="2536377"/>
            <a:ext cx="71628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486401" y="2584001"/>
            <a:ext cx="1066800" cy="16002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4D555-5036-413A-ABBF-1AC263B3C726}"/>
              </a:ext>
            </a:extLst>
          </p:cNvPr>
          <p:cNvSpPr/>
          <p:nvPr/>
        </p:nvSpPr>
        <p:spPr>
          <a:xfrm>
            <a:off x="2543175" y="2564549"/>
            <a:ext cx="3629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Additional complexity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Harder to enforce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FFD83-207B-4AAF-96D4-CA4656665D99}"/>
              </a:ext>
            </a:extLst>
          </p:cNvPr>
          <p:cNvSpPr/>
          <p:nvPr/>
        </p:nvSpPr>
        <p:spPr>
          <a:xfrm>
            <a:off x="7159642" y="2584002"/>
            <a:ext cx="259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Less complexity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Easier to enforce</a:t>
            </a:r>
          </a:p>
        </p:txBody>
      </p:sp>
    </p:spTree>
    <p:extLst>
      <p:ext uri="{BB962C8B-B14F-4D97-AF65-F5344CB8AC3E}">
        <p14:creationId xmlns:p14="http://schemas.microsoft.com/office/powerpoint/2010/main" val="122113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8A16653-70C5-4D41-99F9-9999C9E7D2D6}"/>
              </a:ext>
            </a:extLst>
          </p:cNvPr>
          <p:cNvSpPr txBox="1">
            <a:spLocks/>
          </p:cNvSpPr>
          <p:nvPr/>
        </p:nvSpPr>
        <p:spPr>
          <a:xfrm>
            <a:off x="3014172" y="472574"/>
            <a:ext cx="5874002" cy="94462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5400" dirty="0"/>
              <a:t>structure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7FF7024-6E64-4884-A44C-958A76060944}"/>
              </a:ext>
            </a:extLst>
          </p:cNvPr>
          <p:cNvSpPr/>
          <p:nvPr/>
        </p:nvSpPr>
        <p:spPr>
          <a:xfrm>
            <a:off x="545264" y="5556163"/>
            <a:ext cx="7441550" cy="486394"/>
          </a:xfrm>
          <a:custGeom>
            <a:avLst/>
            <a:gdLst>
              <a:gd name="connsiteX0" fmla="*/ 0 w 1490987"/>
              <a:gd name="connsiteY0" fmla="*/ 248503 h 1959921"/>
              <a:gd name="connsiteX1" fmla="*/ 248503 w 1490987"/>
              <a:gd name="connsiteY1" fmla="*/ 0 h 1959921"/>
              <a:gd name="connsiteX2" fmla="*/ 1242484 w 1490987"/>
              <a:gd name="connsiteY2" fmla="*/ 0 h 1959921"/>
              <a:gd name="connsiteX3" fmla="*/ 1490987 w 1490987"/>
              <a:gd name="connsiteY3" fmla="*/ 248503 h 1959921"/>
              <a:gd name="connsiteX4" fmla="*/ 1490987 w 1490987"/>
              <a:gd name="connsiteY4" fmla="*/ 1711418 h 1959921"/>
              <a:gd name="connsiteX5" fmla="*/ 1242484 w 1490987"/>
              <a:gd name="connsiteY5" fmla="*/ 1959921 h 1959921"/>
              <a:gd name="connsiteX6" fmla="*/ 248503 w 1490987"/>
              <a:gd name="connsiteY6" fmla="*/ 1959921 h 1959921"/>
              <a:gd name="connsiteX7" fmla="*/ 0 w 1490987"/>
              <a:gd name="connsiteY7" fmla="*/ 1711418 h 1959921"/>
              <a:gd name="connsiteX8" fmla="*/ 0 w 1490987"/>
              <a:gd name="connsiteY8" fmla="*/ 248503 h 195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987" h="1959921">
                <a:moveTo>
                  <a:pt x="0" y="248503"/>
                </a:moveTo>
                <a:cubicBezTo>
                  <a:pt x="0" y="111259"/>
                  <a:pt x="111259" y="0"/>
                  <a:pt x="248503" y="0"/>
                </a:cubicBezTo>
                <a:lnTo>
                  <a:pt x="1242484" y="0"/>
                </a:lnTo>
                <a:cubicBezTo>
                  <a:pt x="1379728" y="0"/>
                  <a:pt x="1490987" y="111259"/>
                  <a:pt x="1490987" y="248503"/>
                </a:cubicBezTo>
                <a:lnTo>
                  <a:pt x="1490987" y="1711418"/>
                </a:lnTo>
                <a:cubicBezTo>
                  <a:pt x="1490987" y="1848662"/>
                  <a:pt x="1379728" y="1959921"/>
                  <a:pt x="1242484" y="1959921"/>
                </a:cubicBezTo>
                <a:lnTo>
                  <a:pt x="248503" y="1959921"/>
                </a:lnTo>
                <a:cubicBezTo>
                  <a:pt x="111259" y="1959921"/>
                  <a:pt x="0" y="1848662"/>
                  <a:pt x="0" y="1711418"/>
                </a:cubicBezTo>
                <a:lnTo>
                  <a:pt x="0" y="248503"/>
                </a:lnTo>
                <a:close/>
              </a:path>
            </a:pathLst>
          </a:custGeom>
          <a:solidFill>
            <a:srgbClr val="2DF1F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1364" tIns="141364" rIns="141364" bIns="141364" numCol="1" spcCol="1270" anchor="ctr" anchorCtr="0">
            <a:noAutofit/>
          </a:bodyPr>
          <a:lstStyle/>
          <a:p>
            <a:pPr algn="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Processes</a:t>
            </a:r>
            <a:endParaRPr lang="en-US" sz="2800" kern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12D8F6-F1D0-4F4D-B03B-2E7989C9CD5C}"/>
              </a:ext>
            </a:extLst>
          </p:cNvPr>
          <p:cNvGrpSpPr/>
          <p:nvPr/>
        </p:nvGrpSpPr>
        <p:grpSpPr>
          <a:xfrm rot="5400000">
            <a:off x="2657241" y="137118"/>
            <a:ext cx="3192257" cy="7490030"/>
            <a:chOff x="3254972" y="2994977"/>
            <a:chExt cx="3753508" cy="901260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C59ED09-901E-4BAF-B401-9170E20FAF67}"/>
                </a:ext>
              </a:extLst>
            </p:cNvPr>
            <p:cNvSpPr/>
            <p:nvPr/>
          </p:nvSpPr>
          <p:spPr>
            <a:xfrm rot="16200000">
              <a:off x="-661479" y="6911428"/>
              <a:ext cx="8956823" cy="1123922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5F005E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Zones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DD9494F4-6102-4D4C-8396-A3FC590FA4F8}"/>
                </a:ext>
              </a:extLst>
            </p:cNvPr>
            <p:cNvSpPr/>
            <p:nvPr/>
          </p:nvSpPr>
          <p:spPr>
            <a:xfrm rot="16200000">
              <a:off x="633624" y="6831846"/>
              <a:ext cx="8956818" cy="1283085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308F01">
                <a:alpha val="8196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Uses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5AFB6200-AF6B-4BA7-825F-56ECED0DB9E6}"/>
                </a:ext>
              </a:extLst>
            </p:cNvPr>
            <p:cNvSpPr/>
            <p:nvPr/>
          </p:nvSpPr>
          <p:spPr>
            <a:xfrm rot="16200000">
              <a:off x="1936164" y="6935266"/>
              <a:ext cx="8954279" cy="1190353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610000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Standards</a:t>
              </a:r>
              <a:endParaRPr lang="en-US" sz="28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2998A02-8C4F-40C3-8264-90BD315C9115}"/>
              </a:ext>
            </a:extLst>
          </p:cNvPr>
          <p:cNvSpPr txBox="1">
            <a:spLocks/>
          </p:cNvSpPr>
          <p:nvPr/>
        </p:nvSpPr>
        <p:spPr>
          <a:xfrm>
            <a:off x="746095" y="1447800"/>
            <a:ext cx="4966282" cy="556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608A"/>
              </a:buClr>
              <a:buNone/>
              <a:defRPr/>
            </a:pPr>
            <a:endParaRPr lang="en-US" sz="1500" b="1" dirty="0">
              <a:solidFill>
                <a:srgbClr val="3E4042"/>
              </a:solidFill>
            </a:endParaRP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3E4042"/>
                </a:solidFill>
                <a:latin typeface="Arial Narrow" panose="020B0606020202030204" pitchFamily="34" charset="0"/>
              </a:rPr>
              <a:t>1.   	General Provisions</a:t>
            </a:r>
          </a:p>
          <a:p>
            <a:pPr marL="514350" indent="-514350">
              <a:spcBef>
                <a:spcPts val="1800"/>
              </a:spcBef>
              <a:buClr>
                <a:prstClr val="white"/>
              </a:buClr>
              <a:buFont typeface="Arial" pitchFamily="34" charset="0"/>
              <a:buAutoNum type="arabicPeriod" startAt="2"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Zone Districts</a:t>
            </a:r>
          </a:p>
          <a:p>
            <a:pPr marL="514350" indent="-514350">
              <a:spcBef>
                <a:spcPts val="1800"/>
              </a:spcBef>
              <a:buClr>
                <a:prstClr val="white"/>
              </a:buClr>
              <a:buFont typeface="Arial" pitchFamily="34" charset="0"/>
              <a:buAutoNum type="arabicPeriod" startAt="2"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Overlay Zones </a:t>
            </a: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4. 	Use Regulations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	Allowable Use Table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	Use-specific Standards</a:t>
            </a:r>
          </a:p>
          <a:p>
            <a:pPr marL="514350" indent="-514350">
              <a:spcBef>
                <a:spcPts val="1800"/>
              </a:spcBef>
              <a:buClr>
                <a:srgbClr val="FFFFFF"/>
              </a:buClr>
              <a:buFont typeface="Arial" pitchFamily="34" charset="0"/>
              <a:buAutoNum type="arabicPeriod" startAt="5"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Development Standards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Dimensional Standards Tables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General Regulations</a:t>
            </a:r>
          </a:p>
          <a:p>
            <a:pPr marL="514350" indent="-514350">
              <a:spcBef>
                <a:spcPts val="1800"/>
              </a:spcBef>
              <a:buClrTx/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6.   	Administration &amp;  Enforcement</a:t>
            </a: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3E4042"/>
                </a:solidFill>
                <a:latin typeface="Arial Narrow" panose="020B0606020202030204" pitchFamily="34" charset="0"/>
              </a:rPr>
              <a:t>7.   	Definitions &amp; Acronyms</a:t>
            </a:r>
          </a:p>
          <a:p>
            <a:pPr marL="0" indent="0">
              <a:buClr>
                <a:srgbClr val="00608A"/>
              </a:buClr>
              <a:buNone/>
              <a:defRPr/>
            </a:pP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5DDB9864-46C7-409D-9101-28CAF66F6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89" y="2743716"/>
            <a:ext cx="3449168" cy="2895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5DF29A-E1A7-470F-9DEF-412F550FB5D4}"/>
              </a:ext>
            </a:extLst>
          </p:cNvPr>
          <p:cNvSpPr txBox="1"/>
          <p:nvPr/>
        </p:nvSpPr>
        <p:spPr>
          <a:xfrm>
            <a:off x="8666571" y="2358691"/>
            <a:ext cx="312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DD80620A-28C0-431B-8C36-39657263A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3" y="4413045"/>
            <a:ext cx="2903349" cy="357468"/>
          </a:xfrm>
          <a:prstGeom prst="rect">
            <a:avLst/>
          </a:prstGeom>
        </p:spPr>
      </p:pic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EF2AD8E9-6EC0-4BAD-B5B5-CFD7AEB53FDB}"/>
              </a:ext>
            </a:extLst>
          </p:cNvPr>
          <p:cNvSpPr txBox="1"/>
          <p:nvPr/>
        </p:nvSpPr>
        <p:spPr>
          <a:xfrm>
            <a:off x="8592773" y="5639315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4A69D4-F257-450D-86CD-E9B0770F03CC}"/>
              </a:ext>
            </a:extLst>
          </p:cNvPr>
          <p:cNvSpPr/>
          <p:nvPr/>
        </p:nvSpPr>
        <p:spPr>
          <a:xfrm>
            <a:off x="9261756" y="1736917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6"/>
              </a:rPr>
              <a:t>https://abq-zone.com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28983E-6AEE-42CA-B0AA-8E160B2727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5039" y="245725"/>
            <a:ext cx="1423920" cy="1423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8A16653-70C5-4D41-99F9-9999C9E7D2D6}"/>
              </a:ext>
            </a:extLst>
          </p:cNvPr>
          <p:cNvSpPr txBox="1">
            <a:spLocks/>
          </p:cNvSpPr>
          <p:nvPr/>
        </p:nvSpPr>
        <p:spPr>
          <a:xfrm>
            <a:off x="2984406" y="718492"/>
            <a:ext cx="5874002" cy="94462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5400" dirty="0"/>
              <a:t>Due Diligence</a:t>
            </a:r>
            <a:endParaRPr lang="en-US" sz="5400" dirty="0">
              <a:latin typeface="Adobe Garamond Pro" pitchFamily="18" charset="0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7FF7024-6E64-4884-A44C-958A76060944}"/>
              </a:ext>
            </a:extLst>
          </p:cNvPr>
          <p:cNvSpPr/>
          <p:nvPr/>
        </p:nvSpPr>
        <p:spPr>
          <a:xfrm>
            <a:off x="135824" y="5523795"/>
            <a:ext cx="7441550" cy="1038846"/>
          </a:xfrm>
          <a:custGeom>
            <a:avLst/>
            <a:gdLst>
              <a:gd name="connsiteX0" fmla="*/ 0 w 1490987"/>
              <a:gd name="connsiteY0" fmla="*/ 248503 h 1959921"/>
              <a:gd name="connsiteX1" fmla="*/ 248503 w 1490987"/>
              <a:gd name="connsiteY1" fmla="*/ 0 h 1959921"/>
              <a:gd name="connsiteX2" fmla="*/ 1242484 w 1490987"/>
              <a:gd name="connsiteY2" fmla="*/ 0 h 1959921"/>
              <a:gd name="connsiteX3" fmla="*/ 1490987 w 1490987"/>
              <a:gd name="connsiteY3" fmla="*/ 248503 h 1959921"/>
              <a:gd name="connsiteX4" fmla="*/ 1490987 w 1490987"/>
              <a:gd name="connsiteY4" fmla="*/ 1711418 h 1959921"/>
              <a:gd name="connsiteX5" fmla="*/ 1242484 w 1490987"/>
              <a:gd name="connsiteY5" fmla="*/ 1959921 h 1959921"/>
              <a:gd name="connsiteX6" fmla="*/ 248503 w 1490987"/>
              <a:gd name="connsiteY6" fmla="*/ 1959921 h 1959921"/>
              <a:gd name="connsiteX7" fmla="*/ 0 w 1490987"/>
              <a:gd name="connsiteY7" fmla="*/ 1711418 h 1959921"/>
              <a:gd name="connsiteX8" fmla="*/ 0 w 1490987"/>
              <a:gd name="connsiteY8" fmla="*/ 248503 h 195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987" h="1959921">
                <a:moveTo>
                  <a:pt x="0" y="248503"/>
                </a:moveTo>
                <a:cubicBezTo>
                  <a:pt x="0" y="111259"/>
                  <a:pt x="111259" y="0"/>
                  <a:pt x="248503" y="0"/>
                </a:cubicBezTo>
                <a:lnTo>
                  <a:pt x="1242484" y="0"/>
                </a:lnTo>
                <a:cubicBezTo>
                  <a:pt x="1379728" y="0"/>
                  <a:pt x="1490987" y="111259"/>
                  <a:pt x="1490987" y="248503"/>
                </a:cubicBezTo>
                <a:lnTo>
                  <a:pt x="1490987" y="1711418"/>
                </a:lnTo>
                <a:cubicBezTo>
                  <a:pt x="1490987" y="1848662"/>
                  <a:pt x="1379728" y="1959921"/>
                  <a:pt x="1242484" y="1959921"/>
                </a:cubicBezTo>
                <a:lnTo>
                  <a:pt x="248503" y="1959921"/>
                </a:lnTo>
                <a:cubicBezTo>
                  <a:pt x="111259" y="1959921"/>
                  <a:pt x="0" y="1848662"/>
                  <a:pt x="0" y="1711418"/>
                </a:cubicBezTo>
                <a:lnTo>
                  <a:pt x="0" y="248503"/>
                </a:lnTo>
                <a:close/>
              </a:path>
            </a:pathLst>
          </a:custGeom>
          <a:solidFill>
            <a:srgbClr val="2DF1F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1364" tIns="141364" rIns="141364" bIns="141364" numCol="1" spcCol="1270" anchor="ctr" anchorCtr="0">
            <a:noAutofit/>
          </a:bodyPr>
          <a:lstStyle/>
          <a:p>
            <a:pPr algn="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Processes</a:t>
            </a:r>
            <a:endParaRPr lang="en-US" sz="2800" kern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12D8F6-F1D0-4F4D-B03B-2E7989C9CD5C}"/>
              </a:ext>
            </a:extLst>
          </p:cNvPr>
          <p:cNvGrpSpPr/>
          <p:nvPr/>
        </p:nvGrpSpPr>
        <p:grpSpPr>
          <a:xfrm rot="5400000">
            <a:off x="1936359" y="-174323"/>
            <a:ext cx="3815142" cy="7490030"/>
            <a:chOff x="3254972" y="2994977"/>
            <a:chExt cx="3753508" cy="901260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C59ED09-901E-4BAF-B401-9170E20FAF67}"/>
                </a:ext>
              </a:extLst>
            </p:cNvPr>
            <p:cNvSpPr/>
            <p:nvPr/>
          </p:nvSpPr>
          <p:spPr>
            <a:xfrm rot="16200000">
              <a:off x="-661479" y="6911428"/>
              <a:ext cx="8956823" cy="1123922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5F005E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Zones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DD9494F4-6102-4D4C-8396-A3FC590FA4F8}"/>
                </a:ext>
              </a:extLst>
            </p:cNvPr>
            <p:cNvSpPr/>
            <p:nvPr/>
          </p:nvSpPr>
          <p:spPr>
            <a:xfrm rot="16200000">
              <a:off x="633624" y="6831846"/>
              <a:ext cx="8956818" cy="1283085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308F01">
                <a:alpha val="8196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Uses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5AFB6200-AF6B-4BA7-825F-56ECED0DB9E6}"/>
                </a:ext>
              </a:extLst>
            </p:cNvPr>
            <p:cNvSpPr/>
            <p:nvPr/>
          </p:nvSpPr>
          <p:spPr>
            <a:xfrm rot="16200000">
              <a:off x="1936164" y="6935266"/>
              <a:ext cx="8954279" cy="1190353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610000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Standards</a:t>
              </a:r>
              <a:endParaRPr lang="en-US" sz="28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2998A02-8C4F-40C3-8264-90BD315C9115}"/>
              </a:ext>
            </a:extLst>
          </p:cNvPr>
          <p:cNvSpPr txBox="1">
            <a:spLocks/>
          </p:cNvSpPr>
          <p:nvPr/>
        </p:nvSpPr>
        <p:spPr>
          <a:xfrm>
            <a:off x="336654" y="1447800"/>
            <a:ext cx="5777536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608A"/>
              </a:buClr>
              <a:buNone/>
              <a:defRPr/>
            </a:pPr>
            <a:endParaRPr lang="en-US" sz="1200" b="1" dirty="0">
              <a:solidFill>
                <a:srgbClr val="3E4042"/>
              </a:solidFill>
            </a:endParaRPr>
          </a:p>
          <a:p>
            <a:pPr marL="0" indent="0">
              <a:spcBef>
                <a:spcPts val="1800"/>
              </a:spcBef>
              <a:buClr>
                <a:prstClr val="white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What’s the zoning on this property?</a:t>
            </a:r>
          </a:p>
          <a:p>
            <a:pPr marL="0" indent="0">
              <a:spcBef>
                <a:spcPts val="600"/>
              </a:spcBef>
              <a:buClr>
                <a:prstClr val="white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Is it in an overlay zone? </a:t>
            </a: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use or uses will be on this property?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Is the use allowed in this zone?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In this area? Any special regs?</a:t>
            </a:r>
          </a:p>
          <a:p>
            <a:pPr marL="0" indent="0">
              <a:spcBef>
                <a:spcPts val="1800"/>
              </a:spcBef>
              <a:buClr>
                <a:srgbClr val="FFFFFF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are the development standards?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 this zone?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 this area? Any special regs?</a:t>
            </a:r>
          </a:p>
          <a:p>
            <a:pPr marL="514350" indent="-514350">
              <a:spcBef>
                <a:spcPts val="1800"/>
              </a:spcBef>
              <a:buClrTx/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is the review/decision process?</a:t>
            </a:r>
          </a:p>
          <a:p>
            <a:pPr marL="0" indent="0">
              <a:spcBef>
                <a:spcPts val="600"/>
              </a:spcBef>
              <a:buClr>
                <a:srgbClr val="00608A"/>
              </a:buClr>
              <a:buNone/>
              <a:defRPr/>
            </a:pPr>
            <a:r>
              <a:rPr lang="en-US" sz="2400" b="1" dirty="0">
                <a:solidFill>
                  <a:srgbClr val="3E4042"/>
                </a:solidFill>
                <a:latin typeface="Arial Narrow" panose="020B0606020202030204" pitchFamily="34" charset="0"/>
              </a:rPr>
              <a:t>   	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 this area? Any special procedures?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5DDB9864-46C7-409D-9101-28CAF66F6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89" y="2743716"/>
            <a:ext cx="3449168" cy="2895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5DF29A-E1A7-470F-9DEF-412F550FB5D4}"/>
              </a:ext>
            </a:extLst>
          </p:cNvPr>
          <p:cNvSpPr txBox="1"/>
          <p:nvPr/>
        </p:nvSpPr>
        <p:spPr>
          <a:xfrm>
            <a:off x="8666571" y="2358691"/>
            <a:ext cx="312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DD80620A-28C0-431B-8C36-39657263A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3" y="4413045"/>
            <a:ext cx="2903349" cy="357468"/>
          </a:xfrm>
          <a:prstGeom prst="rect">
            <a:avLst/>
          </a:prstGeom>
        </p:spPr>
      </p:pic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EF2AD8E9-6EC0-4BAD-B5B5-CFD7AEB53FDB}"/>
              </a:ext>
            </a:extLst>
          </p:cNvPr>
          <p:cNvSpPr txBox="1"/>
          <p:nvPr/>
        </p:nvSpPr>
        <p:spPr>
          <a:xfrm>
            <a:off x="8592773" y="5639315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352CAA51-35CF-4BD4-954A-47C70DE984BB}"/>
              </a:ext>
            </a:extLst>
          </p:cNvPr>
          <p:cNvSpPr/>
          <p:nvPr/>
        </p:nvSpPr>
        <p:spPr>
          <a:xfrm flipH="1">
            <a:off x="7734409" y="1849936"/>
            <a:ext cx="845265" cy="84645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91A6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2/3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6364E3-3617-461E-BAE2-4830C0654A1B}"/>
              </a:ext>
            </a:extLst>
          </p:cNvPr>
          <p:cNvSpPr/>
          <p:nvPr/>
        </p:nvSpPr>
        <p:spPr>
          <a:xfrm flipH="1">
            <a:off x="7735693" y="3191189"/>
            <a:ext cx="845265" cy="84645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55A32F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4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3E9AF658-4926-413B-90EF-7479256B00E0}"/>
              </a:ext>
            </a:extLst>
          </p:cNvPr>
          <p:cNvSpPr/>
          <p:nvPr/>
        </p:nvSpPr>
        <p:spPr>
          <a:xfrm flipH="1">
            <a:off x="7708943" y="4518507"/>
            <a:ext cx="845265" cy="84645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7E2E2E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</a:t>
            </a:r>
            <a:r>
              <a:rPr lang="en-US" sz="20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A682ABA5-676E-4AB0-9C7E-7B68C10C7B1C}"/>
              </a:ext>
            </a:extLst>
          </p:cNvPr>
          <p:cNvSpPr/>
          <p:nvPr/>
        </p:nvSpPr>
        <p:spPr>
          <a:xfrm flipH="1">
            <a:off x="7722838" y="5664881"/>
            <a:ext cx="845265" cy="84645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2DF1F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6D5933-0033-4629-8EDC-73AADBC41388}"/>
              </a:ext>
            </a:extLst>
          </p:cNvPr>
          <p:cNvSpPr/>
          <p:nvPr/>
        </p:nvSpPr>
        <p:spPr>
          <a:xfrm>
            <a:off x="9783592" y="1762706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6"/>
              </a:rPr>
              <a:t>https://abq-zone.com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88E2FE-F6BC-4B37-B362-F04AC8A3C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5208" y="240886"/>
            <a:ext cx="1450952" cy="14509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7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5252"/>
            <a:ext cx="10495722" cy="1099413"/>
          </a:xfrm>
        </p:spPr>
        <p:txBody>
          <a:bodyPr>
            <a:noAutofit/>
          </a:bodyPr>
          <a:lstStyle/>
          <a:p>
            <a:r>
              <a:rPr lang="en-US" sz="5400" dirty="0"/>
              <a:t>Hierarchy of rules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489984" y="1094161"/>
          <a:ext cx="7272455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49" y="3608762"/>
            <a:ext cx="3449168" cy="2895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06003" y="3223737"/>
            <a:ext cx="210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5" name="Content Placeholder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03" y="5278091"/>
            <a:ext cx="2903349" cy="357468"/>
          </a:xfrm>
          <a:prstGeom prst="rect">
            <a:avLst/>
          </a:prstGeom>
        </p:spPr>
      </p:pic>
      <p:sp>
        <p:nvSpPr>
          <p:cNvPr id="10" name="TextBox 9">
            <a:hlinkClick r:id="rId10"/>
          </p:cNvPr>
          <p:cNvSpPr txBox="1"/>
          <p:nvPr/>
        </p:nvSpPr>
        <p:spPr>
          <a:xfrm>
            <a:off x="8454931" y="6304306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1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7AA0B9E9-9467-458D-8DBE-8B08DBA7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0281" y="1358165"/>
            <a:ext cx="1018887" cy="13164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528912-4100-4058-BE94-CE72ECA18E51}"/>
              </a:ext>
            </a:extLst>
          </p:cNvPr>
          <p:cNvSpPr/>
          <p:nvPr/>
        </p:nvSpPr>
        <p:spPr>
          <a:xfrm>
            <a:off x="8367249" y="2669615"/>
            <a:ext cx="347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13"/>
              </a:rPr>
              <a:t>https://tinyurl.com/CABQ-IDO-12-2022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2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B0067A-1046-4814-9CFF-141FF25B5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933" y="28972"/>
            <a:ext cx="9824186" cy="54009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C1713E-F055-41D6-9E45-79E1C572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overlay zones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36F8EC4-50CF-45FD-BF74-06A19880A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0" y="4830067"/>
            <a:ext cx="4865293" cy="599030"/>
          </a:xfrm>
          <a:prstGeom prst="rect">
            <a:avLst/>
          </a:prstGeom>
        </p:spPr>
      </p:pic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C97A1470-730E-4F22-9AB6-4026A437E8CD}"/>
              </a:ext>
            </a:extLst>
          </p:cNvPr>
          <p:cNvSpPr txBox="1"/>
          <p:nvPr/>
        </p:nvSpPr>
        <p:spPr>
          <a:xfrm>
            <a:off x="8073353" y="5429097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7601FB8E-8E1C-4CBC-8C3E-8CCFAA5194B2}"/>
              </a:ext>
            </a:extLst>
          </p:cNvPr>
          <p:cNvSpPr/>
          <p:nvPr/>
        </p:nvSpPr>
        <p:spPr>
          <a:xfrm flipH="1">
            <a:off x="1791598" y="1832454"/>
            <a:ext cx="1251642" cy="121074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91A6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3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A71FC5A5-DB46-4135-A890-C9AE6D4C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976" y="3112247"/>
            <a:ext cx="1018887" cy="13185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5ECC51D-76AF-4D22-A70A-F7C5E19EF13E}"/>
              </a:ext>
            </a:extLst>
          </p:cNvPr>
          <p:cNvSpPr/>
          <p:nvPr/>
        </p:nvSpPr>
        <p:spPr>
          <a:xfrm>
            <a:off x="1639933" y="4377146"/>
            <a:ext cx="1972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7" action="ppaction://hlinkfile"/>
              </a:rPr>
              <a:t>ido.abq-zone.com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5D6BD-754C-4610-BB36-965FBC0682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6659" y="393316"/>
            <a:ext cx="3343742" cy="2314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C7A98-3516-428C-B3D2-9E72A5A238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42" y="4709565"/>
            <a:ext cx="1184745" cy="11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6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/>
          <p:cNvSpPr txBox="1">
            <a:spLocks/>
          </p:cNvSpPr>
          <p:nvPr/>
        </p:nvSpPr>
        <p:spPr>
          <a:xfrm>
            <a:off x="1999060" y="1604963"/>
            <a:ext cx="386834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Myriad Pro Cond" pitchFamily="34" charset="0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96531" y="1139563"/>
            <a:ext cx="4016525" cy="428095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 Narrow" panose="020B0606020202030204" pitchFamily="34" charset="0"/>
              </a:rPr>
              <a:t>Incentives</a:t>
            </a:r>
            <a:r>
              <a:rPr lang="en-US" dirty="0">
                <a:latin typeface="Arial Narrow" panose="020B0606020202030204" pitchFamily="34" charset="0"/>
              </a:rPr>
              <a:t>:</a:t>
            </a:r>
          </a:p>
          <a:p>
            <a:r>
              <a:rPr lang="en-US" dirty="0">
                <a:latin typeface="Arial Narrow" panose="020B0606020202030204" pitchFamily="34" charset="0"/>
              </a:rPr>
              <a:t>Higher building heights</a:t>
            </a:r>
          </a:p>
          <a:p>
            <a:r>
              <a:rPr lang="en-US" dirty="0">
                <a:latin typeface="Arial Narrow" panose="020B0606020202030204" pitchFamily="34" charset="0"/>
              </a:rPr>
              <a:t>Lower parking requirements</a:t>
            </a:r>
          </a:p>
          <a:p>
            <a:pPr marL="0" indent="0">
              <a:buNone/>
            </a:pPr>
            <a:r>
              <a:rPr lang="en-US" b="1" dirty="0">
                <a:latin typeface="Arial Narrow" panose="020B0606020202030204" pitchFamily="34" charset="0"/>
              </a:rPr>
              <a:t>Development Standards</a:t>
            </a:r>
            <a:r>
              <a:rPr lang="en-US" dirty="0">
                <a:latin typeface="Arial Narrow" panose="020B0606020202030204" pitchFamily="34" charset="0"/>
              </a:rPr>
              <a:t>:</a:t>
            </a:r>
          </a:p>
          <a:p>
            <a:r>
              <a:rPr lang="en-US" dirty="0">
                <a:latin typeface="Arial Narrow" panose="020B0606020202030204" pitchFamily="34" charset="0"/>
              </a:rPr>
              <a:t>More building design &amp; buffering requirements</a:t>
            </a:r>
          </a:p>
          <a:p>
            <a:r>
              <a:rPr lang="en-US" dirty="0">
                <a:latin typeface="Arial Narrow" panose="020B0606020202030204" pitchFamily="34" charset="0"/>
              </a:rPr>
              <a:t>More walkable site design requirements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34783499-A611-408B-B1FD-6BA11F9AF629}"/>
              </a:ext>
            </a:extLst>
          </p:cNvPr>
          <p:cNvSpPr txBox="1">
            <a:spLocks/>
          </p:cNvSpPr>
          <p:nvPr/>
        </p:nvSpPr>
        <p:spPr>
          <a:xfrm>
            <a:off x="6641856" y="4726855"/>
            <a:ext cx="4762315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ctivity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BABC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Employment Center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</a:t>
            </a: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1B367195-D871-420A-ADD8-B6AB0D1AD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15497" y="5932762"/>
            <a:ext cx="356469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ight Arrow 29">
            <a:extLst>
              <a:ext uri="{FF2B5EF4-FFF2-40B4-BE49-F238E27FC236}">
                <a16:creationId xmlns:a16="http://schemas.microsoft.com/office/drawing/2014/main" id="{C2F4D529-B4B8-4CB8-9F3A-455A79F987DF}"/>
              </a:ext>
            </a:extLst>
          </p:cNvPr>
          <p:cNvSpPr/>
          <p:nvPr/>
        </p:nvSpPr>
        <p:spPr>
          <a:xfrm rot="10800000">
            <a:off x="10909055" y="6060223"/>
            <a:ext cx="609600" cy="430098"/>
          </a:xfrm>
          <a:prstGeom prst="rightArrow">
            <a:avLst>
              <a:gd name="adj1" fmla="val 50000"/>
              <a:gd name="adj2" fmla="val 477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968B513-64A2-4825-B81B-5E4E6ACB51D7}"/>
              </a:ext>
            </a:extLst>
          </p:cNvPr>
          <p:cNvSpPr/>
          <p:nvPr/>
        </p:nvSpPr>
        <p:spPr>
          <a:xfrm>
            <a:off x="6364177" y="6190108"/>
            <a:ext cx="152400" cy="152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Freeform 9">
            <a:extLst>
              <a:ext uri="{FF2B5EF4-FFF2-40B4-BE49-F238E27FC236}">
                <a16:creationId xmlns:a16="http://schemas.microsoft.com/office/drawing/2014/main" id="{2E9DD73D-0A66-4494-8AA4-5292B4E0632E}"/>
              </a:ext>
            </a:extLst>
          </p:cNvPr>
          <p:cNvSpPr/>
          <p:nvPr/>
        </p:nvSpPr>
        <p:spPr>
          <a:xfrm>
            <a:off x="6364177" y="4757852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8B4A82"/>
          </a:solidFill>
          <a:ln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35">
            <a:extLst>
              <a:ext uri="{FF2B5EF4-FFF2-40B4-BE49-F238E27FC236}">
                <a16:creationId xmlns:a16="http://schemas.microsoft.com/office/drawing/2014/main" id="{E0EE23EA-CAE7-4CE1-A0E1-0B85B3737EC9}"/>
              </a:ext>
            </a:extLst>
          </p:cNvPr>
          <p:cNvSpPr/>
          <p:nvPr/>
        </p:nvSpPr>
        <p:spPr>
          <a:xfrm>
            <a:off x="6364177" y="5312029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F3AB5F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reeform 36">
            <a:extLst>
              <a:ext uri="{FF2B5EF4-FFF2-40B4-BE49-F238E27FC236}">
                <a16:creationId xmlns:a16="http://schemas.microsoft.com/office/drawing/2014/main" id="{91B9C2E5-38D1-430D-A162-658CC48E48E0}"/>
              </a:ext>
            </a:extLst>
          </p:cNvPr>
          <p:cNvSpPr/>
          <p:nvPr/>
        </p:nvSpPr>
        <p:spPr>
          <a:xfrm>
            <a:off x="6364177" y="5570754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7BABC7"/>
          </a:solidFill>
          <a:ln w="19050">
            <a:solidFill>
              <a:srgbClr val="4E7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Freeform 37">
            <a:extLst>
              <a:ext uri="{FF2B5EF4-FFF2-40B4-BE49-F238E27FC236}">
                <a16:creationId xmlns:a16="http://schemas.microsoft.com/office/drawing/2014/main" id="{B1D65737-6F5C-47A7-A4CA-FE7ACB8BA25D}"/>
              </a:ext>
            </a:extLst>
          </p:cNvPr>
          <p:cNvSpPr/>
          <p:nvPr/>
        </p:nvSpPr>
        <p:spPr>
          <a:xfrm>
            <a:off x="6364177" y="5849432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EFB8FF"/>
          </a:solidFill>
          <a:ln w="19050">
            <a:solidFill>
              <a:srgbClr val="CC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reeform 40">
            <a:extLst>
              <a:ext uri="{FF2B5EF4-FFF2-40B4-BE49-F238E27FC236}">
                <a16:creationId xmlns:a16="http://schemas.microsoft.com/office/drawing/2014/main" id="{9B6E9215-B88A-4930-A18A-F6171CAC5BBA}"/>
              </a:ext>
            </a:extLst>
          </p:cNvPr>
          <p:cNvSpPr/>
          <p:nvPr/>
        </p:nvSpPr>
        <p:spPr>
          <a:xfrm>
            <a:off x="6364177" y="6401586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58E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Freeform 42">
            <a:extLst>
              <a:ext uri="{FF2B5EF4-FFF2-40B4-BE49-F238E27FC236}">
                <a16:creationId xmlns:a16="http://schemas.microsoft.com/office/drawing/2014/main" id="{DA575F7F-ED4E-442A-9D47-6309B4A27543}"/>
              </a:ext>
            </a:extLst>
          </p:cNvPr>
          <p:cNvSpPr/>
          <p:nvPr/>
        </p:nvSpPr>
        <p:spPr>
          <a:xfrm>
            <a:off x="6364177" y="5030639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A483BE"/>
          </a:solidFill>
          <a:ln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itle 4">
            <a:extLst>
              <a:ext uri="{FF2B5EF4-FFF2-40B4-BE49-F238E27FC236}">
                <a16:creationId xmlns:a16="http://schemas.microsoft.com/office/drawing/2014/main" id="{952FF31C-717D-429D-9ECA-62B02C81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55"/>
            <a:ext cx="12192000" cy="1013036"/>
          </a:xfrm>
        </p:spPr>
        <p:txBody>
          <a:bodyPr/>
          <a:lstStyle/>
          <a:p>
            <a:r>
              <a:rPr lang="en-US" sz="5400" dirty="0"/>
              <a:t>Implementing the Comp Plan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2745902D-F01C-4C99-8658-94B6EAF69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65309" y="2418063"/>
            <a:ext cx="2897092" cy="639762"/>
          </a:xfrm>
        </p:spPr>
        <p:txBody>
          <a:bodyPr/>
          <a:lstStyle/>
          <a:p>
            <a:r>
              <a:rPr lang="en-US" dirty="0"/>
              <a:t>Centers + </a:t>
            </a:r>
          </a:p>
          <a:p>
            <a:r>
              <a:rPr lang="en-US" dirty="0"/>
              <a:t>Corridors</a:t>
            </a:r>
          </a:p>
        </p:txBody>
      </p:sp>
      <p:sp>
        <p:nvSpPr>
          <p:cNvPr id="17" name="TextBox 16">
            <a:hlinkClick r:id="rId4"/>
            <a:extLst>
              <a:ext uri="{FF2B5EF4-FFF2-40B4-BE49-F238E27FC236}">
                <a16:creationId xmlns:a16="http://schemas.microsoft.com/office/drawing/2014/main" id="{C3374BE5-4638-457C-9FF7-0C9337DE376B}"/>
              </a:ext>
            </a:extLst>
          </p:cNvPr>
          <p:cNvSpPr txBox="1"/>
          <p:nvPr/>
        </p:nvSpPr>
        <p:spPr>
          <a:xfrm>
            <a:off x="8621241" y="4148704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ABD92A-04F0-4031-B67C-5D17C1A05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176" y="4588274"/>
            <a:ext cx="3239516" cy="22062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41A69C-2F52-46C8-9791-57944A33C84F}"/>
              </a:ext>
            </a:extLst>
          </p:cNvPr>
          <p:cNvSpPr/>
          <p:nvPr/>
        </p:nvSpPr>
        <p:spPr>
          <a:xfrm>
            <a:off x="1039275" y="5550324"/>
            <a:ext cx="3553318" cy="9597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Center/Corridor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72BB5305-478D-4D1F-9A6D-0D690E2B3350}"/>
              </a:ext>
            </a:extLst>
          </p:cNvPr>
          <p:cNvSpPr/>
          <p:nvPr/>
        </p:nvSpPr>
        <p:spPr>
          <a:xfrm>
            <a:off x="3832831" y="4148704"/>
            <a:ext cx="956425" cy="88193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III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D55C6A-AB8C-405D-AD15-2454AA1E1F23}"/>
              </a:ext>
            </a:extLst>
          </p:cNvPr>
          <p:cNvGrpSpPr/>
          <p:nvPr/>
        </p:nvGrpSpPr>
        <p:grpSpPr>
          <a:xfrm>
            <a:off x="5608831" y="1253951"/>
            <a:ext cx="4438124" cy="3652989"/>
            <a:chOff x="1243356" y="1317851"/>
            <a:chExt cx="4852644" cy="3994178"/>
          </a:xfrm>
        </p:grpSpPr>
        <p:pic>
          <p:nvPicPr>
            <p:cNvPr id="21" name="Content Placeholder 58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8BD2BC7A-A4A1-422F-9F7F-17A7556C82E5}"/>
                </a:ext>
              </a:extLst>
            </p:cNvPr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356" y="1317851"/>
              <a:ext cx="4852644" cy="3994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2DE84A-2CDB-4DA7-BFB0-14B9883A5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598" b="15423"/>
            <a:stretch/>
          </p:blipFill>
          <p:spPr>
            <a:xfrm>
              <a:off x="1666723" y="1634591"/>
              <a:ext cx="4086714" cy="251411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Content Placeholder 7">
              <a:extLst>
                <a:ext uri="{FF2B5EF4-FFF2-40B4-BE49-F238E27FC236}">
                  <a16:creationId xmlns:a16="http://schemas.microsoft.com/office/drawing/2014/main" id="{E91C0705-E0ED-4520-A43E-66B64274F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957" y="3698707"/>
              <a:ext cx="3618571" cy="44552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33E6DC2-2D6B-443E-B651-4FB8E1CE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841" y="3513919"/>
              <a:ext cx="12954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92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2.xml><?xml version="1.0" encoding="utf-8"?>
<a:theme xmlns:a="http://schemas.openxmlformats.org/drawingml/2006/main" name="1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3.xml><?xml version="1.0" encoding="utf-8"?>
<a:theme xmlns:a="http://schemas.openxmlformats.org/drawingml/2006/main" name="2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4.xml><?xml version="1.0" encoding="utf-8"?>
<a:theme xmlns:a="http://schemas.openxmlformats.org/drawingml/2006/main" name="3_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5.xml><?xml version="1.0" encoding="utf-8"?>
<a:theme xmlns:a="http://schemas.openxmlformats.org/drawingml/2006/main" name="4_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28078</TotalTime>
  <Words>2017</Words>
  <Application>Microsoft Office PowerPoint</Application>
  <PresentationFormat>Widescreen</PresentationFormat>
  <Paragraphs>478</Paragraphs>
  <Slides>29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Adobe Garamond Pro</vt:lpstr>
      <vt:lpstr>Arial</vt:lpstr>
      <vt:lpstr>Arial Narrow</vt:lpstr>
      <vt:lpstr>Calibri</vt:lpstr>
      <vt:lpstr>Cambria Math</vt:lpstr>
      <vt:lpstr>Courier New</vt:lpstr>
      <vt:lpstr>Myriad Pro Cond</vt:lpstr>
      <vt:lpstr>Publica Play</vt:lpstr>
      <vt:lpstr>Symbol</vt:lpstr>
      <vt:lpstr>Wingdings</vt:lpstr>
      <vt:lpstr>ONE ABQ PPT</vt:lpstr>
      <vt:lpstr>1_ONE ABQ PPT</vt:lpstr>
      <vt:lpstr>2_ONE ABQ PPT</vt:lpstr>
      <vt:lpstr>3_ONE ABQ PPT</vt:lpstr>
      <vt:lpstr>4_ONE ABQ PPT</vt:lpstr>
      <vt:lpstr>Integrated Development Ordinance</vt:lpstr>
      <vt:lpstr>Planning + Zoning</vt:lpstr>
      <vt:lpstr>Finding the balance</vt:lpstr>
      <vt:lpstr>Finding the balance</vt:lpstr>
      <vt:lpstr>PowerPoint Presentation</vt:lpstr>
      <vt:lpstr>PowerPoint Presentation</vt:lpstr>
      <vt:lpstr>Hierarchy of rules</vt:lpstr>
      <vt:lpstr>overlay zones</vt:lpstr>
      <vt:lpstr>Implementing the Comp Plan</vt:lpstr>
      <vt:lpstr>Zoning</vt:lpstr>
      <vt:lpstr>PowerPoint Presentation</vt:lpstr>
      <vt:lpstr>PowerPoint Presentation</vt:lpstr>
      <vt:lpstr>Limits on Density</vt:lpstr>
      <vt:lpstr>Dimensional Standard Tables: By Zone Categories</vt:lpstr>
      <vt:lpstr>exceptions</vt:lpstr>
      <vt:lpstr>Off-street parking</vt:lpstr>
      <vt:lpstr>Off-street parking</vt:lpstr>
      <vt:lpstr>standards</vt:lpstr>
      <vt:lpstr>Finding the Balance</vt:lpstr>
      <vt:lpstr>Review/decision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in the City Current and Future Action In Albuquerque</dc:title>
  <dc:creator>Rader, Kelsey</dc:creator>
  <cp:lastModifiedBy>Renz-Whitmore, Mikaela J.</cp:lastModifiedBy>
  <cp:revision>357</cp:revision>
  <dcterms:created xsi:type="dcterms:W3CDTF">2019-03-28T21:44:26Z</dcterms:created>
  <dcterms:modified xsi:type="dcterms:W3CDTF">2026-02-04T16:19:51Z</dcterms:modified>
</cp:coreProperties>
</file>