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2.xml" ContentType="application/vnd.openxmlformats-officedocument.them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6" r:id="rId2"/>
  </p:sldMasterIdLst>
  <p:notesMasterIdLst>
    <p:notesMasterId r:id="rId29"/>
  </p:notesMasterIdLst>
  <p:sldIdLst>
    <p:sldId id="257" r:id="rId3"/>
    <p:sldId id="1269" r:id="rId4"/>
    <p:sldId id="1176" r:id="rId5"/>
    <p:sldId id="812" r:id="rId6"/>
    <p:sldId id="1270" r:id="rId7"/>
    <p:sldId id="1317" r:id="rId8"/>
    <p:sldId id="358" r:id="rId9"/>
    <p:sldId id="359" r:id="rId10"/>
    <p:sldId id="1287" r:id="rId11"/>
    <p:sldId id="1273" r:id="rId12"/>
    <p:sldId id="1194" r:id="rId13"/>
    <p:sldId id="1316" r:id="rId14"/>
    <p:sldId id="1318" r:id="rId15"/>
    <p:sldId id="1274" r:id="rId16"/>
    <p:sldId id="1094" r:id="rId17"/>
    <p:sldId id="1275" r:id="rId18"/>
    <p:sldId id="1319" r:id="rId19"/>
    <p:sldId id="772" r:id="rId20"/>
    <p:sldId id="1276" r:id="rId21"/>
    <p:sldId id="1277" r:id="rId22"/>
    <p:sldId id="1320" r:id="rId23"/>
    <p:sldId id="1279" r:id="rId24"/>
    <p:sldId id="1393" r:id="rId25"/>
    <p:sldId id="1281" r:id="rId26"/>
    <p:sldId id="1322" r:id="rId27"/>
    <p:sldId id="1135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" id="{5BE4642B-87F0-409A-92AD-DC5F133E1CD5}">
          <p14:sldIdLst>
            <p14:sldId id="257"/>
            <p14:sldId id="1269"/>
            <p14:sldId id="1176"/>
            <p14:sldId id="812"/>
          </p14:sldIdLst>
        </p14:section>
        <p14:section name="Parts 1&amp;2 + Structure" id="{4F21BD27-A107-4A74-928F-6C598B5599FC}">
          <p14:sldIdLst>
            <p14:sldId id="1270"/>
            <p14:sldId id="1317"/>
            <p14:sldId id="358"/>
            <p14:sldId id="359"/>
            <p14:sldId id="1287"/>
            <p14:sldId id="1273"/>
          </p14:sldIdLst>
        </p14:section>
        <p14:section name="Part 1" id="{206AF017-B5CC-457C-A811-C2FE99668318}">
          <p14:sldIdLst>
            <p14:sldId id="1194"/>
          </p14:sldIdLst>
        </p14:section>
        <p14:section name="Part 2 + 3" id="{51EFB93B-F2E0-4E9D-853B-1240C67774B8}">
          <p14:sldIdLst>
            <p14:sldId id="1316"/>
            <p14:sldId id="1318"/>
          </p14:sldIdLst>
        </p14:section>
        <p14:section name="Part 4" id="{0115FCEE-F1EA-4E6E-BD4E-C2A85A1A320E}">
          <p14:sldIdLst>
            <p14:sldId id="1274"/>
            <p14:sldId id="1094"/>
          </p14:sldIdLst>
        </p14:section>
        <p14:section name="Part 5" id="{5E342E79-849D-4A6D-BAF9-3E91011CE452}">
          <p14:sldIdLst>
            <p14:sldId id="1275"/>
            <p14:sldId id="1319"/>
            <p14:sldId id="772"/>
            <p14:sldId id="1276"/>
            <p14:sldId id="1277"/>
            <p14:sldId id="1320"/>
          </p14:sldIdLst>
        </p14:section>
        <p14:section name="Part 6" id="{73458FA8-23A3-443B-B8F1-0ACF4B605561}">
          <p14:sldIdLst>
            <p14:sldId id="1279"/>
            <p14:sldId id="1393"/>
            <p14:sldId id="1281"/>
            <p14:sldId id="1322"/>
          </p14:sldIdLst>
        </p14:section>
        <p14:section name="Conclusion" id="{CC95EFF6-EEC0-472F-808D-8CC86B368E04}">
          <p14:sldIdLst>
            <p14:sldId id="113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eed, Terra L." initials="RTL" lastIdx="20" clrIdx="0">
    <p:extLst>
      <p:ext uri="{19B8F6BF-5375-455C-9EA6-DF929625EA0E}">
        <p15:presenceInfo xmlns:p15="http://schemas.microsoft.com/office/powerpoint/2012/main" userId="S-1-5-21-495126559-16604539-1757479407-42643" providerId="AD"/>
      </p:ext>
    </p:extLst>
  </p:cmAuthor>
  <p:cmAuthor id="2" name="Bolen, Rebecca A." initials="BRA" lastIdx="4" clrIdx="1">
    <p:extLst>
      <p:ext uri="{19B8F6BF-5375-455C-9EA6-DF929625EA0E}">
        <p15:presenceInfo xmlns:p15="http://schemas.microsoft.com/office/powerpoint/2012/main" userId="S-1-5-21-495126559-16604539-1757479407-62890" providerId="AD"/>
      </p:ext>
    </p:extLst>
  </p:cmAuthor>
  <p:cmAuthor id="3" name="Barkhurst, Kathryn Carrie" initials="BKC" lastIdx="7" clrIdx="2">
    <p:extLst>
      <p:ext uri="{19B8F6BF-5375-455C-9EA6-DF929625EA0E}">
        <p15:presenceInfo xmlns:p15="http://schemas.microsoft.com/office/powerpoint/2012/main" userId="S-1-5-21-495126559-16604539-1757479407-2417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7C1A6"/>
    <a:srgbClr val="55A32F"/>
    <a:srgbClr val="7E2E2E"/>
    <a:srgbClr val="2DF1F1"/>
    <a:srgbClr val="982828"/>
    <a:srgbClr val="691A66"/>
    <a:srgbClr val="682562"/>
    <a:srgbClr val="651763"/>
    <a:srgbClr val="7C2E7B"/>
    <a:srgbClr val="CC2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40" autoAdjust="0"/>
    <p:restoredTop sz="95322" autoAdjust="0"/>
  </p:normalViewPr>
  <p:slideViewPr>
    <p:cSldViewPr snapToGrid="0">
      <p:cViewPr varScale="1">
        <p:scale>
          <a:sx n="120" d="100"/>
          <a:sy n="120" d="100"/>
        </p:scale>
        <p:origin x="120" y="3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commentAuthors" Target="commentAuthors.xml"/><Relationship Id="rId8" Type="http://schemas.openxmlformats.org/officeDocument/2006/relationships/slide" Target="slides/slide6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cap="all" spc="0" baseline="0">
              <a:solidFill>
                <a:schemeClr val="tx1">
                  <a:lumMod val="85000"/>
                  <a:lumOff val="1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F5A-43B7-BB2A-E0FFCD3F808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rgbClr val="57C1A6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F5A-43B7-BB2A-E0FFCD3F808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F5A-43B7-BB2A-E0FFCD3F808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37033216"/>
        <c:axId val="137034752"/>
      </c:barChart>
      <c:catAx>
        <c:axId val="1370332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7034752"/>
        <c:crosses val="autoZero"/>
        <c:auto val="1"/>
        <c:lblAlgn val="ctr"/>
        <c:lblOffset val="100"/>
        <c:noMultiLvlLbl val="0"/>
      </c:catAx>
      <c:valAx>
        <c:axId val="137034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7033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85000"/>
                  <a:lumOff val="1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bg1"/>
          </a:solidFill>
        </a:defRPr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cap="all" spc="0" baseline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title>
    <c:autoTitleDeleted val="0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2871-4C85-A71B-9D8CF8C76247}"/>
              </c:ext>
            </c:extLst>
          </c:dPt>
          <c:dPt>
            <c:idx val="1"/>
            <c:bubble3D val="0"/>
            <c:spPr>
              <a:solidFill>
                <a:srgbClr val="57C1A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2871-4C85-A71B-9D8CF8C76247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2871-4C85-A71B-9D8CF8C76247}"/>
              </c:ext>
            </c:extLst>
          </c:dPt>
          <c:dPt>
            <c:idx val="3"/>
            <c:bubble3D val="0"/>
            <c:spPr>
              <a:solidFill>
                <a:srgbClr val="FFC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2871-4C85-A71B-9D8CF8C76247}"/>
              </c:ext>
            </c:extLst>
          </c:dPt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871-4C85-A71B-9D8CF8C7624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bg1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cap="all" spc="0" baseline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title>
    <c:autoTitleDeleted val="0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rgbClr val="31D3AE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2871-4C85-A71B-9D8CF8C76247}"/>
              </c:ext>
            </c:extLst>
          </c:dPt>
          <c:dPt>
            <c:idx val="1"/>
            <c:bubble3D val="0"/>
            <c:spPr>
              <a:solidFill>
                <a:srgbClr val="CC993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2871-4C85-A71B-9D8CF8C76247}"/>
              </c:ext>
            </c:extLst>
          </c:dPt>
          <c:dPt>
            <c:idx val="2"/>
            <c:bubble3D val="0"/>
            <c:spPr>
              <a:solidFill>
                <a:schemeClr val="tx1">
                  <a:lumMod val="85000"/>
                  <a:lumOff val="1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2871-4C85-A71B-9D8CF8C76247}"/>
              </c:ext>
            </c:extLst>
          </c:dPt>
          <c:dPt>
            <c:idx val="3"/>
            <c:bubble3D val="0"/>
            <c:spPr>
              <a:solidFill>
                <a:schemeClr val="bg1">
                  <a:lumMod val="6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2871-4C85-A71B-9D8CF8C76247}"/>
              </c:ext>
            </c:extLst>
          </c:dPt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871-4C85-A71B-9D8CF8C7624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bg1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E2BB892-40E4-4E06-B8E2-8BD2390530A4}" type="doc">
      <dgm:prSet loTypeId="urn:microsoft.com/office/officeart/2005/8/layout/vList6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3DA317D-1848-47BE-B997-2DC073B39E47}">
      <dgm:prSet phldrT="[Text]" custT="1"/>
      <dgm:spPr>
        <a:solidFill>
          <a:srgbClr val="600060">
            <a:alpha val="81961"/>
          </a:srgbClr>
        </a:solidFill>
        <a:ln>
          <a:noFill/>
        </a:ln>
      </dgm:spPr>
      <dgm:t>
        <a:bodyPr/>
        <a:lstStyle/>
        <a:p>
          <a:r>
            <a:rPr lang="en-US" sz="3200" dirty="0">
              <a:latin typeface="Arial Narrow" panose="020B0606020202030204" pitchFamily="34" charset="0"/>
            </a:rPr>
            <a:t>Overlay Zones</a:t>
          </a:r>
        </a:p>
      </dgm:t>
    </dgm:pt>
    <dgm:pt modelId="{1E95DBA2-F535-4CB8-A1EF-20A30C52D532}" type="parTrans" cxnId="{04A4441E-B7B6-41F0-8020-A26824BAB591}">
      <dgm:prSet/>
      <dgm:spPr/>
      <dgm:t>
        <a:bodyPr/>
        <a:lstStyle/>
        <a:p>
          <a:endParaRPr lang="en-US" sz="1600">
            <a:latin typeface="Arial Narrow" panose="020B0606020202030204" pitchFamily="34" charset="0"/>
          </a:endParaRPr>
        </a:p>
      </dgm:t>
    </dgm:pt>
    <dgm:pt modelId="{4A9A2332-F4DD-4D00-9663-541D01D5DC18}" type="sibTrans" cxnId="{04A4441E-B7B6-41F0-8020-A26824BAB591}">
      <dgm:prSet/>
      <dgm:spPr/>
      <dgm:t>
        <a:bodyPr/>
        <a:lstStyle/>
        <a:p>
          <a:endParaRPr lang="en-US" sz="1600">
            <a:latin typeface="Arial Narrow" panose="020B0606020202030204" pitchFamily="34" charset="0"/>
          </a:endParaRPr>
        </a:p>
      </dgm:t>
    </dgm:pt>
    <dgm:pt modelId="{EB5C38AD-D29E-4DA6-95A0-3BAA9A439F07}">
      <dgm:prSet phldrT="[Text]" custT="1"/>
      <dgm:spPr>
        <a:solidFill>
          <a:schemeClr val="bg1">
            <a:alpha val="90000"/>
          </a:schemeClr>
        </a:solidFill>
        <a:ln>
          <a:solidFill>
            <a:srgbClr val="600060"/>
          </a:solidFill>
        </a:ln>
      </dgm:spPr>
      <dgm:t>
        <a:bodyPr anchor="ctr"/>
        <a:lstStyle/>
        <a:p>
          <a:r>
            <a:rPr lang="en-US" sz="2000" dirty="0">
              <a:solidFill>
                <a:schemeClr val="tx1"/>
              </a:solidFill>
              <a:latin typeface="Arial Narrow" panose="020B0606020202030204" pitchFamily="34" charset="0"/>
            </a:rPr>
            <a:t>Character, Historic, View Protections</a:t>
          </a:r>
        </a:p>
      </dgm:t>
    </dgm:pt>
    <dgm:pt modelId="{C8EDB251-C1C1-4CA8-94C3-2B3EFF64ED49}" type="parTrans" cxnId="{6BB3C2C0-C071-4034-95AE-AD7825623B57}">
      <dgm:prSet/>
      <dgm:spPr/>
      <dgm:t>
        <a:bodyPr/>
        <a:lstStyle/>
        <a:p>
          <a:endParaRPr lang="en-US" sz="1600">
            <a:latin typeface="Arial Narrow" panose="020B0606020202030204" pitchFamily="34" charset="0"/>
          </a:endParaRPr>
        </a:p>
      </dgm:t>
    </dgm:pt>
    <dgm:pt modelId="{1FB5ACC9-01E9-4B72-819F-5A2862E48B17}" type="sibTrans" cxnId="{6BB3C2C0-C071-4034-95AE-AD7825623B57}">
      <dgm:prSet/>
      <dgm:spPr/>
      <dgm:t>
        <a:bodyPr/>
        <a:lstStyle/>
        <a:p>
          <a:endParaRPr lang="en-US" sz="1600">
            <a:latin typeface="Arial Narrow" panose="020B0606020202030204" pitchFamily="34" charset="0"/>
          </a:endParaRPr>
        </a:p>
      </dgm:t>
    </dgm:pt>
    <dgm:pt modelId="{CDFD8ED2-4C7A-4A5B-97D1-772F738105A3}">
      <dgm:prSet phldrT="[Text]" custT="1"/>
      <dgm:spPr>
        <a:solidFill>
          <a:srgbClr val="610000">
            <a:alpha val="81961"/>
          </a:srgbClr>
        </a:solidFill>
        <a:ln>
          <a:noFill/>
        </a:ln>
      </dgm:spPr>
      <dgm:t>
        <a:bodyPr/>
        <a:lstStyle/>
        <a:p>
          <a:r>
            <a:rPr lang="en-US" sz="3200" dirty="0">
              <a:latin typeface="Arial Narrow" panose="020B0606020202030204" pitchFamily="34" charset="0"/>
            </a:rPr>
            <a:t>Context</a:t>
          </a:r>
          <a:endParaRPr lang="en-US" sz="2400" dirty="0">
            <a:latin typeface="Arial Narrow" panose="020B0606020202030204" pitchFamily="34" charset="0"/>
          </a:endParaRPr>
        </a:p>
      </dgm:t>
    </dgm:pt>
    <dgm:pt modelId="{AAB11BD2-46C8-4FD4-A88D-C69E52F89DDA}" type="parTrans" cxnId="{0401382E-E9C2-4FE0-AE02-EA31804CD935}">
      <dgm:prSet/>
      <dgm:spPr/>
      <dgm:t>
        <a:bodyPr/>
        <a:lstStyle/>
        <a:p>
          <a:endParaRPr lang="en-US" sz="1600">
            <a:latin typeface="Arial Narrow" panose="020B0606020202030204" pitchFamily="34" charset="0"/>
          </a:endParaRPr>
        </a:p>
      </dgm:t>
    </dgm:pt>
    <dgm:pt modelId="{E9D8CB72-2DBB-4D29-864A-C80D8F41D213}" type="sibTrans" cxnId="{0401382E-E9C2-4FE0-AE02-EA31804CD935}">
      <dgm:prSet/>
      <dgm:spPr/>
      <dgm:t>
        <a:bodyPr/>
        <a:lstStyle/>
        <a:p>
          <a:endParaRPr lang="en-US" sz="1600">
            <a:latin typeface="Arial Narrow" panose="020B0606020202030204" pitchFamily="34" charset="0"/>
          </a:endParaRPr>
        </a:p>
      </dgm:t>
    </dgm:pt>
    <dgm:pt modelId="{7D1511D7-23E6-45B1-9CA5-CF7BC22223A2}">
      <dgm:prSet phldrT="[Text]" custT="1"/>
      <dgm:spPr>
        <a:solidFill>
          <a:schemeClr val="bg1">
            <a:alpha val="90000"/>
          </a:schemeClr>
        </a:solidFill>
        <a:ln>
          <a:solidFill>
            <a:srgbClr val="F05E01"/>
          </a:solidFill>
        </a:ln>
      </dgm:spPr>
      <dgm:t>
        <a:bodyPr anchor="ctr"/>
        <a:lstStyle/>
        <a:p>
          <a:r>
            <a:rPr lang="en-US" sz="2000" dirty="0">
              <a:latin typeface="Arial Narrow" panose="020B0606020202030204" pitchFamily="34" charset="0"/>
            </a:rPr>
            <a:t>Incentives</a:t>
          </a:r>
        </a:p>
      </dgm:t>
    </dgm:pt>
    <dgm:pt modelId="{1543C3F7-E0BA-4B2F-9709-055F2F52C4F2}" type="parTrans" cxnId="{823AC4C4-C71E-4F45-9151-04C408ABB164}">
      <dgm:prSet/>
      <dgm:spPr/>
      <dgm:t>
        <a:bodyPr/>
        <a:lstStyle/>
        <a:p>
          <a:endParaRPr lang="en-US" sz="1600">
            <a:latin typeface="Arial Narrow" panose="020B0606020202030204" pitchFamily="34" charset="0"/>
          </a:endParaRPr>
        </a:p>
      </dgm:t>
    </dgm:pt>
    <dgm:pt modelId="{424276BC-51A8-46FA-ACAC-FEB78C389EAB}" type="sibTrans" cxnId="{823AC4C4-C71E-4F45-9151-04C408ABB164}">
      <dgm:prSet/>
      <dgm:spPr/>
      <dgm:t>
        <a:bodyPr/>
        <a:lstStyle/>
        <a:p>
          <a:endParaRPr lang="en-US" sz="1600">
            <a:latin typeface="Arial Narrow" panose="020B0606020202030204" pitchFamily="34" charset="0"/>
          </a:endParaRPr>
        </a:p>
      </dgm:t>
    </dgm:pt>
    <dgm:pt modelId="{D6DC28A7-0230-48DD-A01B-11F4A351D1EA}">
      <dgm:prSet phldrT="[Text]" custT="1"/>
      <dgm:spPr>
        <a:solidFill>
          <a:srgbClr val="2E9191"/>
        </a:solidFill>
        <a:ln>
          <a:noFill/>
        </a:ln>
      </dgm:spPr>
      <dgm:t>
        <a:bodyPr/>
        <a:lstStyle/>
        <a:p>
          <a:r>
            <a:rPr lang="en-US" sz="3200" dirty="0">
              <a:latin typeface="Arial Narrow" panose="020B0606020202030204" pitchFamily="34" charset="0"/>
            </a:rPr>
            <a:t>Zoning</a:t>
          </a:r>
          <a:endParaRPr lang="en-US" sz="2400" dirty="0">
            <a:latin typeface="Arial Narrow" panose="020B0606020202030204" pitchFamily="34" charset="0"/>
          </a:endParaRPr>
        </a:p>
      </dgm:t>
    </dgm:pt>
    <dgm:pt modelId="{134015DF-B5CB-4CF4-AFDA-1503184BA22F}" type="parTrans" cxnId="{D692F9EC-2495-40A1-9A86-A3DE8F1B3E1A}">
      <dgm:prSet/>
      <dgm:spPr/>
      <dgm:t>
        <a:bodyPr/>
        <a:lstStyle/>
        <a:p>
          <a:endParaRPr lang="en-US" sz="1600">
            <a:latin typeface="Arial Narrow" panose="020B0606020202030204" pitchFamily="34" charset="0"/>
          </a:endParaRPr>
        </a:p>
      </dgm:t>
    </dgm:pt>
    <dgm:pt modelId="{00FE6564-41C9-4D93-A0E7-BE6EBD1D678D}" type="sibTrans" cxnId="{D692F9EC-2495-40A1-9A86-A3DE8F1B3E1A}">
      <dgm:prSet/>
      <dgm:spPr/>
      <dgm:t>
        <a:bodyPr/>
        <a:lstStyle/>
        <a:p>
          <a:endParaRPr lang="en-US" sz="1600">
            <a:latin typeface="Arial Narrow" panose="020B0606020202030204" pitchFamily="34" charset="0"/>
          </a:endParaRPr>
        </a:p>
      </dgm:t>
    </dgm:pt>
    <dgm:pt modelId="{70C1C70D-2C97-4B86-8C20-238BC3838622}">
      <dgm:prSet phldrT="[Text]" custT="1"/>
      <dgm:spPr>
        <a:solidFill>
          <a:schemeClr val="bg1">
            <a:alpha val="90000"/>
          </a:schemeClr>
        </a:solidFill>
        <a:ln>
          <a:solidFill>
            <a:srgbClr val="2E9191"/>
          </a:solidFill>
        </a:ln>
      </dgm:spPr>
      <dgm:t>
        <a:bodyPr anchor="ctr"/>
        <a:lstStyle/>
        <a:p>
          <a:pPr>
            <a:spcAft>
              <a:spcPts val="0"/>
            </a:spcAft>
          </a:pPr>
          <a:r>
            <a:rPr lang="en-US" sz="2000" dirty="0">
              <a:latin typeface="Arial Narrow" panose="020B0606020202030204" pitchFamily="34" charset="0"/>
            </a:rPr>
            <a:t>Residential</a:t>
          </a:r>
        </a:p>
      </dgm:t>
    </dgm:pt>
    <dgm:pt modelId="{03EDE429-B55C-4026-B873-4BBDE6D89B4A}" type="parTrans" cxnId="{D0EB94FB-6F0E-4EEA-9180-AC84E37DCF5F}">
      <dgm:prSet/>
      <dgm:spPr/>
      <dgm:t>
        <a:bodyPr/>
        <a:lstStyle/>
        <a:p>
          <a:endParaRPr lang="en-US" sz="1600">
            <a:latin typeface="Arial Narrow" panose="020B0606020202030204" pitchFamily="34" charset="0"/>
          </a:endParaRPr>
        </a:p>
      </dgm:t>
    </dgm:pt>
    <dgm:pt modelId="{F6009A5D-E555-4292-A02E-55CCA50C010F}" type="sibTrans" cxnId="{D0EB94FB-6F0E-4EEA-9180-AC84E37DCF5F}">
      <dgm:prSet/>
      <dgm:spPr/>
      <dgm:t>
        <a:bodyPr/>
        <a:lstStyle/>
        <a:p>
          <a:endParaRPr lang="en-US" sz="1600">
            <a:latin typeface="Arial Narrow" panose="020B0606020202030204" pitchFamily="34" charset="0"/>
          </a:endParaRPr>
        </a:p>
      </dgm:t>
    </dgm:pt>
    <dgm:pt modelId="{F1A6BD54-E23F-4F79-9A5E-9E0F5127A661}">
      <dgm:prSet phldrT="[Text]" custT="1"/>
      <dgm:spPr>
        <a:solidFill>
          <a:schemeClr val="bg1">
            <a:alpha val="90000"/>
          </a:schemeClr>
        </a:solidFill>
        <a:ln>
          <a:solidFill>
            <a:srgbClr val="2E9191"/>
          </a:solidFill>
        </a:ln>
      </dgm:spPr>
      <dgm:t>
        <a:bodyPr anchor="ctr"/>
        <a:lstStyle/>
        <a:p>
          <a:pPr>
            <a:spcAft>
              <a:spcPts val="0"/>
            </a:spcAft>
          </a:pPr>
          <a:r>
            <a:rPr lang="en-US" sz="2000" dirty="0">
              <a:latin typeface="Arial Narrow" panose="020B0606020202030204" pitchFamily="34" charset="0"/>
            </a:rPr>
            <a:t>Mixed-use</a:t>
          </a:r>
        </a:p>
      </dgm:t>
    </dgm:pt>
    <dgm:pt modelId="{938FBFE1-4E62-4DB1-B6D0-299E9BB1A213}" type="parTrans" cxnId="{3A56F3A3-88D1-4476-B54F-EFE7A29DB24F}">
      <dgm:prSet/>
      <dgm:spPr/>
      <dgm:t>
        <a:bodyPr/>
        <a:lstStyle/>
        <a:p>
          <a:endParaRPr lang="en-US" sz="1600">
            <a:latin typeface="Arial Narrow" panose="020B0606020202030204" pitchFamily="34" charset="0"/>
          </a:endParaRPr>
        </a:p>
      </dgm:t>
    </dgm:pt>
    <dgm:pt modelId="{6B7E4012-4EEF-4B5B-BFBB-55726ABB706C}" type="sibTrans" cxnId="{3A56F3A3-88D1-4476-B54F-EFE7A29DB24F}">
      <dgm:prSet/>
      <dgm:spPr/>
      <dgm:t>
        <a:bodyPr/>
        <a:lstStyle/>
        <a:p>
          <a:endParaRPr lang="en-US" sz="1600">
            <a:latin typeface="Arial Narrow" panose="020B0606020202030204" pitchFamily="34" charset="0"/>
          </a:endParaRPr>
        </a:p>
      </dgm:t>
    </dgm:pt>
    <dgm:pt modelId="{3E527AD4-2B94-4AF7-8AB0-FB4DA6111FFC}">
      <dgm:prSet phldrT="[Text]" custT="1"/>
      <dgm:spPr>
        <a:solidFill>
          <a:schemeClr val="bg1">
            <a:alpha val="90000"/>
          </a:schemeClr>
        </a:solidFill>
        <a:ln>
          <a:solidFill>
            <a:srgbClr val="2E9191"/>
          </a:solidFill>
        </a:ln>
      </dgm:spPr>
      <dgm:t>
        <a:bodyPr anchor="ctr"/>
        <a:lstStyle/>
        <a:p>
          <a:pPr>
            <a:spcAft>
              <a:spcPts val="0"/>
            </a:spcAft>
          </a:pPr>
          <a:r>
            <a:rPr lang="en-US" sz="2000" dirty="0">
              <a:latin typeface="Arial Narrow" panose="020B0606020202030204" pitchFamily="34" charset="0"/>
            </a:rPr>
            <a:t>Non-residential</a:t>
          </a:r>
        </a:p>
      </dgm:t>
    </dgm:pt>
    <dgm:pt modelId="{A489F857-A0C2-41A3-BBF5-B546E259A695}" type="parTrans" cxnId="{C3C5307B-9EA8-44A8-A44B-606FA8D47C41}">
      <dgm:prSet/>
      <dgm:spPr/>
      <dgm:t>
        <a:bodyPr/>
        <a:lstStyle/>
        <a:p>
          <a:endParaRPr lang="en-US" sz="1600">
            <a:latin typeface="Arial Narrow" panose="020B0606020202030204" pitchFamily="34" charset="0"/>
          </a:endParaRPr>
        </a:p>
      </dgm:t>
    </dgm:pt>
    <dgm:pt modelId="{5FB0EB63-6A41-4979-913F-E9C8DBF69808}" type="sibTrans" cxnId="{C3C5307B-9EA8-44A8-A44B-606FA8D47C41}">
      <dgm:prSet/>
      <dgm:spPr/>
      <dgm:t>
        <a:bodyPr/>
        <a:lstStyle/>
        <a:p>
          <a:endParaRPr lang="en-US" sz="1600">
            <a:latin typeface="Arial Narrow" panose="020B0606020202030204" pitchFamily="34" charset="0"/>
          </a:endParaRPr>
        </a:p>
      </dgm:t>
    </dgm:pt>
    <dgm:pt modelId="{227F7F1C-9691-4B41-82ED-678200B2563C}">
      <dgm:prSet phldrT="[Text]" custT="1"/>
      <dgm:spPr>
        <a:solidFill>
          <a:schemeClr val="bg1"/>
        </a:solidFill>
        <a:ln>
          <a:solidFill>
            <a:srgbClr val="610000"/>
          </a:solidFill>
        </a:ln>
      </dgm:spPr>
      <dgm:t>
        <a:bodyPr anchor="ctr"/>
        <a:lstStyle/>
        <a:p>
          <a:r>
            <a:rPr lang="en-US" sz="2000" dirty="0">
              <a:latin typeface="Arial Narrow" panose="020B0606020202030204" pitchFamily="34" charset="0"/>
            </a:rPr>
            <a:t>Edge buffers</a:t>
          </a:r>
        </a:p>
      </dgm:t>
    </dgm:pt>
    <dgm:pt modelId="{AE941BE7-846A-4EFB-AE46-DEEF448B0EBC}" type="parTrans" cxnId="{DBE6D7E5-04DD-4942-A61D-988FF5FF92BE}">
      <dgm:prSet/>
      <dgm:spPr/>
      <dgm:t>
        <a:bodyPr/>
        <a:lstStyle/>
        <a:p>
          <a:endParaRPr lang="en-US" sz="1600"/>
        </a:p>
      </dgm:t>
    </dgm:pt>
    <dgm:pt modelId="{63FC01DD-2C05-4426-B39B-022CF827287E}" type="sibTrans" cxnId="{DBE6D7E5-04DD-4942-A61D-988FF5FF92BE}">
      <dgm:prSet/>
      <dgm:spPr/>
      <dgm:t>
        <a:bodyPr/>
        <a:lstStyle/>
        <a:p>
          <a:endParaRPr lang="en-US" sz="1600"/>
        </a:p>
      </dgm:t>
    </dgm:pt>
    <dgm:pt modelId="{B4447DED-F327-4632-8597-2B9BFA4D9138}">
      <dgm:prSet phldrT="[Text]" custT="1"/>
      <dgm:spPr>
        <a:solidFill>
          <a:srgbClr val="F05E01">
            <a:alpha val="81961"/>
          </a:srgbClr>
        </a:solidFill>
        <a:ln>
          <a:noFill/>
        </a:ln>
      </dgm:spPr>
      <dgm:t>
        <a:bodyPr/>
        <a:lstStyle/>
        <a:p>
          <a:r>
            <a:rPr lang="en-US" sz="3200" dirty="0">
              <a:latin typeface="Arial Narrow" panose="020B0606020202030204" pitchFamily="34" charset="0"/>
            </a:rPr>
            <a:t>Centers &amp;  Corridors</a:t>
          </a:r>
          <a:endParaRPr lang="en-US" sz="3200" dirty="0"/>
        </a:p>
      </dgm:t>
    </dgm:pt>
    <dgm:pt modelId="{0C56AE30-93B3-4DCF-BCBB-2652DFC20717}" type="parTrans" cxnId="{5D30CC9D-8963-4A0E-AEBF-33E5719E0213}">
      <dgm:prSet/>
      <dgm:spPr/>
      <dgm:t>
        <a:bodyPr/>
        <a:lstStyle/>
        <a:p>
          <a:endParaRPr lang="en-US" sz="1600"/>
        </a:p>
      </dgm:t>
    </dgm:pt>
    <dgm:pt modelId="{4CFB5B5D-5C39-487D-8C07-E407507C1A4B}" type="sibTrans" cxnId="{5D30CC9D-8963-4A0E-AEBF-33E5719E0213}">
      <dgm:prSet/>
      <dgm:spPr/>
      <dgm:t>
        <a:bodyPr/>
        <a:lstStyle/>
        <a:p>
          <a:endParaRPr lang="en-US" sz="1600"/>
        </a:p>
      </dgm:t>
    </dgm:pt>
    <dgm:pt modelId="{4030E1D8-00AF-4640-B09D-B16CDA847E67}">
      <dgm:prSet phldrT="[Text]" custT="1"/>
      <dgm:spPr>
        <a:solidFill>
          <a:schemeClr val="bg1"/>
        </a:solidFill>
        <a:ln>
          <a:solidFill>
            <a:srgbClr val="610000"/>
          </a:solidFill>
        </a:ln>
      </dgm:spPr>
      <dgm:t>
        <a:bodyPr anchor="ctr"/>
        <a:lstStyle/>
        <a:p>
          <a:r>
            <a:rPr lang="en-US" sz="2000" dirty="0">
              <a:latin typeface="Arial Narrow" panose="020B0606020202030204" pitchFamily="34" charset="0"/>
            </a:rPr>
            <a:t>Small-area &amp; Area of Consistency rules</a:t>
          </a:r>
        </a:p>
      </dgm:t>
    </dgm:pt>
    <dgm:pt modelId="{A8CA7F1D-1864-4351-B99C-173201ECEC39}" type="parTrans" cxnId="{41951E14-DFE4-4727-9EDA-430DEF434AE9}">
      <dgm:prSet/>
      <dgm:spPr/>
      <dgm:t>
        <a:bodyPr/>
        <a:lstStyle/>
        <a:p>
          <a:endParaRPr lang="en-US" sz="1600"/>
        </a:p>
      </dgm:t>
    </dgm:pt>
    <dgm:pt modelId="{1A8AFAE2-0F3D-4140-A687-A53735743516}" type="sibTrans" cxnId="{41951E14-DFE4-4727-9EDA-430DEF434AE9}">
      <dgm:prSet/>
      <dgm:spPr/>
      <dgm:t>
        <a:bodyPr/>
        <a:lstStyle/>
        <a:p>
          <a:endParaRPr lang="en-US" sz="1600"/>
        </a:p>
      </dgm:t>
    </dgm:pt>
    <dgm:pt modelId="{7BD25923-6441-4430-BDBB-CB7FBA76370C}">
      <dgm:prSet phldrT="[Text]" custT="1"/>
      <dgm:spPr>
        <a:solidFill>
          <a:schemeClr val="bg1"/>
        </a:solidFill>
        <a:ln>
          <a:solidFill>
            <a:srgbClr val="610000"/>
          </a:solidFill>
        </a:ln>
      </dgm:spPr>
      <dgm:t>
        <a:bodyPr anchor="ctr"/>
        <a:lstStyle/>
        <a:p>
          <a:r>
            <a:rPr lang="en-US" sz="2000" dirty="0">
              <a:latin typeface="Arial Narrow" panose="020B0606020202030204" pitchFamily="34" charset="0"/>
            </a:rPr>
            <a:t>Distance separations</a:t>
          </a:r>
        </a:p>
      </dgm:t>
    </dgm:pt>
    <dgm:pt modelId="{F7A62F58-B6F7-4FC1-9022-7AD08F9AC48B}" type="parTrans" cxnId="{0F8591B7-2466-4AF1-8FB8-5052651E71CA}">
      <dgm:prSet/>
      <dgm:spPr/>
      <dgm:t>
        <a:bodyPr/>
        <a:lstStyle/>
        <a:p>
          <a:endParaRPr lang="en-US" sz="1600"/>
        </a:p>
      </dgm:t>
    </dgm:pt>
    <dgm:pt modelId="{0EDDBD63-C550-4239-9AD1-8056BB1752F9}" type="sibTrans" cxnId="{0F8591B7-2466-4AF1-8FB8-5052651E71CA}">
      <dgm:prSet/>
      <dgm:spPr/>
      <dgm:t>
        <a:bodyPr/>
        <a:lstStyle/>
        <a:p>
          <a:endParaRPr lang="en-US" sz="1600"/>
        </a:p>
      </dgm:t>
    </dgm:pt>
    <dgm:pt modelId="{F981CFC3-58EA-4D6C-9733-56F0491C1500}">
      <dgm:prSet phldrT="[Text]" custT="1"/>
      <dgm:spPr>
        <a:solidFill>
          <a:schemeClr val="bg1"/>
        </a:solidFill>
        <a:ln>
          <a:solidFill>
            <a:srgbClr val="610000"/>
          </a:solidFill>
        </a:ln>
      </dgm:spPr>
      <dgm:t>
        <a:bodyPr anchor="ctr"/>
        <a:lstStyle/>
        <a:p>
          <a:r>
            <a:rPr lang="en-US" sz="2000" dirty="0">
              <a:latin typeface="Arial Narrow" panose="020B0606020202030204" pitchFamily="34" charset="0"/>
            </a:rPr>
            <a:t>Proximity to residential</a:t>
          </a:r>
        </a:p>
      </dgm:t>
    </dgm:pt>
    <dgm:pt modelId="{10600214-22A2-4FB1-A46A-A2DA19B04402}" type="parTrans" cxnId="{ABF76B4D-B827-4AB8-A770-50B7970307A6}">
      <dgm:prSet/>
      <dgm:spPr/>
      <dgm:t>
        <a:bodyPr/>
        <a:lstStyle/>
        <a:p>
          <a:endParaRPr lang="en-US" sz="1600"/>
        </a:p>
      </dgm:t>
    </dgm:pt>
    <dgm:pt modelId="{CD84104D-CAD4-46C9-97AD-A6E1D58AD255}" type="sibTrans" cxnId="{ABF76B4D-B827-4AB8-A770-50B7970307A6}">
      <dgm:prSet/>
      <dgm:spPr/>
      <dgm:t>
        <a:bodyPr/>
        <a:lstStyle/>
        <a:p>
          <a:endParaRPr lang="en-US" sz="1600"/>
        </a:p>
      </dgm:t>
    </dgm:pt>
    <dgm:pt modelId="{A5545C5D-5604-4499-B504-5D0D534E91FA}">
      <dgm:prSet phldrT="[Text]" custT="1"/>
      <dgm:spPr>
        <a:solidFill>
          <a:schemeClr val="bg1">
            <a:alpha val="90000"/>
          </a:schemeClr>
        </a:solidFill>
        <a:ln>
          <a:solidFill>
            <a:srgbClr val="2E9191"/>
          </a:solidFill>
        </a:ln>
      </dgm:spPr>
      <dgm:t>
        <a:bodyPr anchor="ctr"/>
        <a:lstStyle/>
        <a:p>
          <a:pPr>
            <a:spcAft>
              <a:spcPts val="0"/>
            </a:spcAft>
          </a:pPr>
          <a:r>
            <a:rPr lang="en-US" sz="2000" dirty="0">
              <a:latin typeface="Arial Narrow" panose="020B0606020202030204" pitchFamily="34" charset="0"/>
            </a:rPr>
            <a:t>Planned Development</a:t>
          </a:r>
        </a:p>
      </dgm:t>
    </dgm:pt>
    <dgm:pt modelId="{4B5B4096-44DA-4778-BD40-C4E0C451B7C6}" type="parTrans" cxnId="{3549FB38-D456-4E71-9403-6AF2A15EA336}">
      <dgm:prSet/>
      <dgm:spPr/>
      <dgm:t>
        <a:bodyPr/>
        <a:lstStyle/>
        <a:p>
          <a:endParaRPr lang="en-US" sz="1600"/>
        </a:p>
      </dgm:t>
    </dgm:pt>
    <dgm:pt modelId="{D8F0EB32-6003-454F-A485-569866A55A32}" type="sibTrans" cxnId="{3549FB38-D456-4E71-9403-6AF2A15EA336}">
      <dgm:prSet/>
      <dgm:spPr/>
      <dgm:t>
        <a:bodyPr/>
        <a:lstStyle/>
        <a:p>
          <a:endParaRPr lang="en-US" sz="1600"/>
        </a:p>
      </dgm:t>
    </dgm:pt>
    <dgm:pt modelId="{0FCCABE7-20F9-42ED-9D1A-EDEED3E00209}">
      <dgm:prSet phldrT="[Text]" custT="1"/>
      <dgm:spPr>
        <a:solidFill>
          <a:schemeClr val="bg1"/>
        </a:solidFill>
        <a:ln>
          <a:solidFill>
            <a:srgbClr val="610000"/>
          </a:solidFill>
        </a:ln>
      </dgm:spPr>
      <dgm:t>
        <a:bodyPr anchor="ctr"/>
        <a:lstStyle/>
        <a:p>
          <a:r>
            <a:rPr lang="en-US" sz="2000" dirty="0">
              <a:latin typeface="Arial Narrow" panose="020B0606020202030204" pitchFamily="34" charset="0"/>
            </a:rPr>
            <a:t>Development types</a:t>
          </a:r>
        </a:p>
      </dgm:t>
    </dgm:pt>
    <dgm:pt modelId="{478FBDE5-48AE-463C-8E01-470468FBD412}" type="parTrans" cxnId="{03FDCE18-CD76-4A82-AFB5-73E9F0DC36D7}">
      <dgm:prSet/>
      <dgm:spPr/>
      <dgm:t>
        <a:bodyPr/>
        <a:lstStyle/>
        <a:p>
          <a:endParaRPr lang="en-US"/>
        </a:p>
      </dgm:t>
    </dgm:pt>
    <dgm:pt modelId="{B02998B5-F979-4CB4-88A2-143658C273F2}" type="sibTrans" cxnId="{03FDCE18-CD76-4A82-AFB5-73E9F0DC36D7}">
      <dgm:prSet/>
      <dgm:spPr/>
      <dgm:t>
        <a:bodyPr/>
        <a:lstStyle/>
        <a:p>
          <a:endParaRPr lang="en-US"/>
        </a:p>
      </dgm:t>
    </dgm:pt>
    <dgm:pt modelId="{2C105D8D-4FBE-4AC5-8120-806403525C1F}">
      <dgm:prSet phldrT="[Text]" custT="1"/>
      <dgm:spPr>
        <a:solidFill>
          <a:schemeClr val="bg1"/>
        </a:solidFill>
        <a:ln>
          <a:solidFill>
            <a:srgbClr val="610000"/>
          </a:solidFill>
        </a:ln>
      </dgm:spPr>
      <dgm:t>
        <a:bodyPr anchor="ctr"/>
        <a:lstStyle/>
        <a:p>
          <a:r>
            <a:rPr lang="en-US" sz="2000" dirty="0">
              <a:latin typeface="Arial Narrow" panose="020B0606020202030204" pitchFamily="34" charset="0"/>
            </a:rPr>
            <a:t>Uses</a:t>
          </a:r>
        </a:p>
      </dgm:t>
    </dgm:pt>
    <dgm:pt modelId="{FA9714C8-D12D-4E31-90E8-B9CA7CFBBD80}" type="parTrans" cxnId="{CC501185-4D4B-402A-A81F-C6905D3652AC}">
      <dgm:prSet/>
      <dgm:spPr/>
      <dgm:t>
        <a:bodyPr/>
        <a:lstStyle/>
        <a:p>
          <a:endParaRPr lang="en-US"/>
        </a:p>
      </dgm:t>
    </dgm:pt>
    <dgm:pt modelId="{77382229-720E-4975-818E-DAD5BAF4D437}" type="sibTrans" cxnId="{CC501185-4D4B-402A-A81F-C6905D3652AC}">
      <dgm:prSet/>
      <dgm:spPr/>
      <dgm:t>
        <a:bodyPr/>
        <a:lstStyle/>
        <a:p>
          <a:endParaRPr lang="en-US"/>
        </a:p>
      </dgm:t>
    </dgm:pt>
    <dgm:pt modelId="{2996C66E-2280-45BF-ADB4-A08536A5F165}">
      <dgm:prSet phldrT="[Text]" custT="1"/>
      <dgm:spPr>
        <a:solidFill>
          <a:schemeClr val="bg1">
            <a:alpha val="90000"/>
          </a:schemeClr>
        </a:solidFill>
        <a:ln>
          <a:solidFill>
            <a:srgbClr val="F05E01"/>
          </a:solidFill>
        </a:ln>
      </dgm:spPr>
      <dgm:t>
        <a:bodyPr anchor="ctr"/>
        <a:lstStyle/>
        <a:p>
          <a:r>
            <a:rPr lang="en-US" sz="2000" dirty="0">
              <a:latin typeface="Arial Narrow" panose="020B0606020202030204" pitchFamily="34" charset="0"/>
            </a:rPr>
            <a:t>Building design standards</a:t>
          </a:r>
        </a:p>
      </dgm:t>
    </dgm:pt>
    <dgm:pt modelId="{FEEF6E3A-4691-4E0D-8D07-341F23762BAC}" type="parTrans" cxnId="{558BE5FA-EA53-40ED-B839-E3AC1CBD5D40}">
      <dgm:prSet/>
      <dgm:spPr/>
      <dgm:t>
        <a:bodyPr/>
        <a:lstStyle/>
        <a:p>
          <a:endParaRPr lang="en-US"/>
        </a:p>
      </dgm:t>
    </dgm:pt>
    <dgm:pt modelId="{D08F38AB-C942-4B2E-95E1-3F8982F0D0C2}" type="sibTrans" cxnId="{558BE5FA-EA53-40ED-B839-E3AC1CBD5D40}">
      <dgm:prSet/>
      <dgm:spPr/>
      <dgm:t>
        <a:bodyPr/>
        <a:lstStyle/>
        <a:p>
          <a:endParaRPr lang="en-US"/>
        </a:p>
      </dgm:t>
    </dgm:pt>
    <dgm:pt modelId="{B03196E0-E781-4FC7-A5E9-F6C40ECE839A}">
      <dgm:prSet phldrT="[Text]" custT="1"/>
      <dgm:spPr>
        <a:solidFill>
          <a:schemeClr val="bg1">
            <a:alpha val="90000"/>
          </a:schemeClr>
        </a:solidFill>
        <a:ln>
          <a:solidFill>
            <a:srgbClr val="F05E01"/>
          </a:solidFill>
        </a:ln>
      </dgm:spPr>
      <dgm:t>
        <a:bodyPr anchor="ctr"/>
        <a:lstStyle/>
        <a:p>
          <a:r>
            <a:rPr lang="en-US" sz="2000" dirty="0">
              <a:latin typeface="Arial Narrow" panose="020B0606020202030204" pitchFamily="34" charset="0"/>
            </a:rPr>
            <a:t>Edge buffers</a:t>
          </a:r>
        </a:p>
      </dgm:t>
    </dgm:pt>
    <dgm:pt modelId="{1490BD8C-A279-4EF4-A83D-18CFC875D79D}" type="parTrans" cxnId="{555F778F-82A5-4C9E-98B1-D2520BF50A1E}">
      <dgm:prSet/>
      <dgm:spPr/>
      <dgm:t>
        <a:bodyPr/>
        <a:lstStyle/>
        <a:p>
          <a:endParaRPr lang="en-US"/>
        </a:p>
      </dgm:t>
    </dgm:pt>
    <dgm:pt modelId="{4778F97D-1219-4641-8758-59AEE489FF90}" type="sibTrans" cxnId="{555F778F-82A5-4C9E-98B1-D2520BF50A1E}">
      <dgm:prSet/>
      <dgm:spPr/>
      <dgm:t>
        <a:bodyPr/>
        <a:lstStyle/>
        <a:p>
          <a:endParaRPr lang="en-US"/>
        </a:p>
      </dgm:t>
    </dgm:pt>
    <dgm:pt modelId="{ADA5FCCE-A210-491F-BD0E-0683FDF303E2}" type="pres">
      <dgm:prSet presAssocID="{AE2BB892-40E4-4E06-B8E2-8BD2390530A4}" presName="Name0" presStyleCnt="0">
        <dgm:presLayoutVars>
          <dgm:dir/>
          <dgm:animLvl val="lvl"/>
          <dgm:resizeHandles/>
        </dgm:presLayoutVars>
      </dgm:prSet>
      <dgm:spPr/>
    </dgm:pt>
    <dgm:pt modelId="{337AF081-9141-4DF1-B519-D8368362B446}" type="pres">
      <dgm:prSet presAssocID="{B3DA317D-1848-47BE-B997-2DC073B39E47}" presName="linNode" presStyleCnt="0"/>
      <dgm:spPr/>
    </dgm:pt>
    <dgm:pt modelId="{61F73227-A1E2-43E4-B03B-DE8F62751157}" type="pres">
      <dgm:prSet presAssocID="{B3DA317D-1848-47BE-B997-2DC073B39E47}" presName="parentShp" presStyleLbl="node1" presStyleIdx="0" presStyleCnt="4" custLinFactNeighborX="-6007">
        <dgm:presLayoutVars>
          <dgm:bulletEnabled val="1"/>
        </dgm:presLayoutVars>
      </dgm:prSet>
      <dgm:spPr/>
    </dgm:pt>
    <dgm:pt modelId="{9F396F3D-2C26-4EE8-95CE-701A6A5583BD}" type="pres">
      <dgm:prSet presAssocID="{B3DA317D-1848-47BE-B997-2DC073B39E47}" presName="childShp" presStyleLbl="bgAccFollowNode1" presStyleIdx="0" presStyleCnt="4" custScaleX="94412" custScaleY="88087" custLinFactNeighborX="3840">
        <dgm:presLayoutVars>
          <dgm:bulletEnabled val="1"/>
        </dgm:presLayoutVars>
      </dgm:prSet>
      <dgm:spPr>
        <a:prstGeom prst="roundRect">
          <a:avLst/>
        </a:prstGeom>
      </dgm:spPr>
    </dgm:pt>
    <dgm:pt modelId="{0E84C36C-3DD6-4F6F-A71E-A4B05F6745B5}" type="pres">
      <dgm:prSet presAssocID="{4A9A2332-F4DD-4D00-9663-541D01D5DC18}" presName="spacing" presStyleCnt="0"/>
      <dgm:spPr/>
    </dgm:pt>
    <dgm:pt modelId="{13D879B4-A3D6-4CF8-984D-DE430D84EDE4}" type="pres">
      <dgm:prSet presAssocID="{CDFD8ED2-4C7A-4A5B-97D1-772F738105A3}" presName="linNode" presStyleCnt="0"/>
      <dgm:spPr/>
    </dgm:pt>
    <dgm:pt modelId="{56E8D545-3920-484F-AC4F-133E3BA7598B}" type="pres">
      <dgm:prSet presAssocID="{CDFD8ED2-4C7A-4A5B-97D1-772F738105A3}" presName="parentShp" presStyleLbl="node1" presStyleIdx="1" presStyleCnt="4" custScaleY="195484" custLinFactNeighborX="-6674">
        <dgm:presLayoutVars>
          <dgm:bulletEnabled val="1"/>
        </dgm:presLayoutVars>
      </dgm:prSet>
      <dgm:spPr/>
    </dgm:pt>
    <dgm:pt modelId="{A93EE4DF-F0B4-4190-8FB0-B75FCEEFCE6A}" type="pres">
      <dgm:prSet presAssocID="{CDFD8ED2-4C7A-4A5B-97D1-772F738105A3}" presName="childShp" presStyleLbl="bgAccFollowNode1" presStyleIdx="1" presStyleCnt="4" custScaleX="95128" custScaleY="192073" custLinFactNeighborX="2962">
        <dgm:presLayoutVars>
          <dgm:bulletEnabled val="1"/>
        </dgm:presLayoutVars>
      </dgm:prSet>
      <dgm:spPr>
        <a:prstGeom prst="roundRect">
          <a:avLst/>
        </a:prstGeom>
      </dgm:spPr>
    </dgm:pt>
    <dgm:pt modelId="{1976A0BC-62D9-47A5-946A-A2DE236EB4CB}" type="pres">
      <dgm:prSet presAssocID="{E9D8CB72-2DBB-4D29-864A-C80D8F41D213}" presName="spacing" presStyleCnt="0"/>
      <dgm:spPr/>
    </dgm:pt>
    <dgm:pt modelId="{85BF5870-3AEE-489F-8E7A-0E91A9BF7088}" type="pres">
      <dgm:prSet presAssocID="{B4447DED-F327-4632-8597-2B9BFA4D9138}" presName="linNode" presStyleCnt="0"/>
      <dgm:spPr/>
    </dgm:pt>
    <dgm:pt modelId="{EAA10C2F-B7CD-4014-A54A-FB1A66BE3BC2}" type="pres">
      <dgm:prSet presAssocID="{B4447DED-F327-4632-8597-2B9BFA4D9138}" presName="parentShp" presStyleLbl="node1" presStyleIdx="2" presStyleCnt="4" custLinFactNeighborX="-6592">
        <dgm:presLayoutVars>
          <dgm:bulletEnabled val="1"/>
        </dgm:presLayoutVars>
      </dgm:prSet>
      <dgm:spPr/>
    </dgm:pt>
    <dgm:pt modelId="{9875930E-C9CD-4ADF-A001-DD0941D574DD}" type="pres">
      <dgm:prSet presAssocID="{B4447DED-F327-4632-8597-2B9BFA4D9138}" presName="childShp" presStyleLbl="bgAccFollowNode1" presStyleIdx="2" presStyleCnt="4" custScaleX="95128" custLinFactNeighborX="3773" custLinFactNeighborY="-980">
        <dgm:presLayoutVars>
          <dgm:bulletEnabled val="1"/>
        </dgm:presLayoutVars>
      </dgm:prSet>
      <dgm:spPr>
        <a:prstGeom prst="roundRect">
          <a:avLst/>
        </a:prstGeom>
      </dgm:spPr>
    </dgm:pt>
    <dgm:pt modelId="{068F7DF6-AA3E-4988-84A4-499F9F39DB9D}" type="pres">
      <dgm:prSet presAssocID="{4CFB5B5D-5C39-487D-8C07-E407507C1A4B}" presName="spacing" presStyleCnt="0"/>
      <dgm:spPr/>
    </dgm:pt>
    <dgm:pt modelId="{9D63C946-E0FA-49EC-BAB3-1EDD1C3C041A}" type="pres">
      <dgm:prSet presAssocID="{D6DC28A7-0230-48DD-A01B-11F4A351D1EA}" presName="linNode" presStyleCnt="0"/>
      <dgm:spPr/>
    </dgm:pt>
    <dgm:pt modelId="{A1877073-10AC-4228-8B67-B8177AD4751F}" type="pres">
      <dgm:prSet presAssocID="{D6DC28A7-0230-48DD-A01B-11F4A351D1EA}" presName="parentShp" presStyleLbl="node1" presStyleIdx="3" presStyleCnt="4" custScaleY="130487" custLinFactNeighborX="-6674">
        <dgm:presLayoutVars>
          <dgm:bulletEnabled val="1"/>
        </dgm:presLayoutVars>
      </dgm:prSet>
      <dgm:spPr/>
    </dgm:pt>
    <dgm:pt modelId="{E52727E0-2C6B-46C7-A8B3-DD12F7B0B5AB}" type="pres">
      <dgm:prSet presAssocID="{D6DC28A7-0230-48DD-A01B-11F4A351D1EA}" presName="childShp" presStyleLbl="bgAccFollowNode1" presStyleIdx="3" presStyleCnt="4" custScaleX="95128" custScaleY="119729" custLinFactNeighborX="3906">
        <dgm:presLayoutVars>
          <dgm:bulletEnabled val="1"/>
        </dgm:presLayoutVars>
      </dgm:prSet>
      <dgm:spPr>
        <a:prstGeom prst="roundRect">
          <a:avLst/>
        </a:prstGeom>
      </dgm:spPr>
    </dgm:pt>
  </dgm:ptLst>
  <dgm:cxnLst>
    <dgm:cxn modelId="{41951E14-DFE4-4727-9EDA-430DEF434AE9}" srcId="{CDFD8ED2-4C7A-4A5B-97D1-772F738105A3}" destId="{4030E1D8-00AF-4640-B09D-B16CDA847E67}" srcOrd="1" destOrd="0" parTransId="{A8CA7F1D-1864-4351-B99C-173201ECEC39}" sibTransId="{1A8AFAE2-0F3D-4140-A687-A53735743516}"/>
    <dgm:cxn modelId="{21168A17-2681-42BF-B103-4B4126A1B55C}" type="presOf" srcId="{3E527AD4-2B94-4AF7-8AB0-FB4DA6111FFC}" destId="{E52727E0-2C6B-46C7-A8B3-DD12F7B0B5AB}" srcOrd="0" destOrd="2" presId="urn:microsoft.com/office/officeart/2005/8/layout/vList6"/>
    <dgm:cxn modelId="{03FDCE18-CD76-4A82-AFB5-73E9F0DC36D7}" srcId="{CDFD8ED2-4C7A-4A5B-97D1-772F738105A3}" destId="{0FCCABE7-20F9-42ED-9D1A-EDEED3E00209}" srcOrd="5" destOrd="0" parTransId="{478FBDE5-48AE-463C-8E01-470468FBD412}" sibTransId="{B02998B5-F979-4CB4-88A2-143658C273F2}"/>
    <dgm:cxn modelId="{BBB67E19-5913-49C4-9887-6171780AAB54}" type="presOf" srcId="{2996C66E-2280-45BF-ADB4-A08536A5F165}" destId="{9875930E-C9CD-4ADF-A001-DD0941D574DD}" srcOrd="0" destOrd="1" presId="urn:microsoft.com/office/officeart/2005/8/layout/vList6"/>
    <dgm:cxn modelId="{B03C3E1A-D151-4FC6-BD3E-13910D42C32A}" type="presOf" srcId="{2C105D8D-4FBE-4AC5-8120-806403525C1F}" destId="{A93EE4DF-F0B4-4190-8FB0-B75FCEEFCE6A}" srcOrd="0" destOrd="4" presId="urn:microsoft.com/office/officeart/2005/8/layout/vList6"/>
    <dgm:cxn modelId="{04A4441E-B7B6-41F0-8020-A26824BAB591}" srcId="{AE2BB892-40E4-4E06-B8E2-8BD2390530A4}" destId="{B3DA317D-1848-47BE-B997-2DC073B39E47}" srcOrd="0" destOrd="0" parTransId="{1E95DBA2-F535-4CB8-A1EF-20A30C52D532}" sibTransId="{4A9A2332-F4DD-4D00-9663-541D01D5DC18}"/>
    <dgm:cxn modelId="{A27BDF20-7F4D-436D-916D-7CF9BC115885}" type="presOf" srcId="{D6DC28A7-0230-48DD-A01B-11F4A351D1EA}" destId="{A1877073-10AC-4228-8B67-B8177AD4751F}" srcOrd="0" destOrd="0" presId="urn:microsoft.com/office/officeart/2005/8/layout/vList6"/>
    <dgm:cxn modelId="{0401382E-E9C2-4FE0-AE02-EA31804CD935}" srcId="{AE2BB892-40E4-4E06-B8E2-8BD2390530A4}" destId="{CDFD8ED2-4C7A-4A5B-97D1-772F738105A3}" srcOrd="1" destOrd="0" parTransId="{AAB11BD2-46C8-4FD4-A88D-C69E52F89DDA}" sibTransId="{E9D8CB72-2DBB-4D29-864A-C80D8F41D213}"/>
    <dgm:cxn modelId="{9EB14831-9516-4FD7-BBC4-0326C217ABE1}" type="presOf" srcId="{AE2BB892-40E4-4E06-B8E2-8BD2390530A4}" destId="{ADA5FCCE-A210-491F-BD0E-0683FDF303E2}" srcOrd="0" destOrd="0" presId="urn:microsoft.com/office/officeart/2005/8/layout/vList6"/>
    <dgm:cxn modelId="{3549FB38-D456-4E71-9403-6AF2A15EA336}" srcId="{D6DC28A7-0230-48DD-A01B-11F4A351D1EA}" destId="{A5545C5D-5604-4499-B504-5D0D534E91FA}" srcOrd="3" destOrd="0" parTransId="{4B5B4096-44DA-4778-BD40-C4E0C451B7C6}" sibTransId="{D8F0EB32-6003-454F-A485-569866A55A32}"/>
    <dgm:cxn modelId="{45177F43-5D55-4574-8438-10D93213084A}" type="presOf" srcId="{B3DA317D-1848-47BE-B997-2DC073B39E47}" destId="{61F73227-A1E2-43E4-B03B-DE8F62751157}" srcOrd="0" destOrd="0" presId="urn:microsoft.com/office/officeart/2005/8/layout/vList6"/>
    <dgm:cxn modelId="{ABF76B4D-B827-4AB8-A770-50B7970307A6}" srcId="{CDFD8ED2-4C7A-4A5B-97D1-772F738105A3}" destId="{F981CFC3-58EA-4D6C-9733-56F0491C1500}" srcOrd="3" destOrd="0" parTransId="{10600214-22A2-4FB1-A46A-A2DA19B04402}" sibTransId="{CD84104D-CAD4-46C9-97AD-A6E1D58AD255}"/>
    <dgm:cxn modelId="{351F0F72-4892-408E-A852-C1D5958D85AC}" type="presOf" srcId="{7BD25923-6441-4430-BDBB-CB7FBA76370C}" destId="{A93EE4DF-F0B4-4190-8FB0-B75FCEEFCE6A}" srcOrd="0" destOrd="2" presId="urn:microsoft.com/office/officeart/2005/8/layout/vList6"/>
    <dgm:cxn modelId="{6CF37056-08C6-4308-9C17-58D7B2DB8C19}" type="presOf" srcId="{B03196E0-E781-4FC7-A5E9-F6C40ECE839A}" destId="{9875930E-C9CD-4ADF-A001-DD0941D574DD}" srcOrd="0" destOrd="2" presId="urn:microsoft.com/office/officeart/2005/8/layout/vList6"/>
    <dgm:cxn modelId="{0D178177-5DCB-47C5-A5AA-77D407873FBE}" type="presOf" srcId="{227F7F1C-9691-4B41-82ED-678200B2563C}" destId="{A93EE4DF-F0B4-4190-8FB0-B75FCEEFCE6A}" srcOrd="0" destOrd="0" presId="urn:microsoft.com/office/officeart/2005/8/layout/vList6"/>
    <dgm:cxn modelId="{C3C5307B-9EA8-44A8-A44B-606FA8D47C41}" srcId="{D6DC28A7-0230-48DD-A01B-11F4A351D1EA}" destId="{3E527AD4-2B94-4AF7-8AB0-FB4DA6111FFC}" srcOrd="2" destOrd="0" parTransId="{A489F857-A0C2-41A3-BBF5-B546E259A695}" sibTransId="{5FB0EB63-6A41-4979-913F-E9C8DBF69808}"/>
    <dgm:cxn modelId="{1535737D-2C66-4F0D-A088-34632B4BF4BB}" type="presOf" srcId="{70C1C70D-2C97-4B86-8C20-238BC3838622}" destId="{E52727E0-2C6B-46C7-A8B3-DD12F7B0B5AB}" srcOrd="0" destOrd="0" presId="urn:microsoft.com/office/officeart/2005/8/layout/vList6"/>
    <dgm:cxn modelId="{CC501185-4D4B-402A-A81F-C6905D3652AC}" srcId="{CDFD8ED2-4C7A-4A5B-97D1-772F738105A3}" destId="{2C105D8D-4FBE-4AC5-8120-806403525C1F}" srcOrd="4" destOrd="0" parTransId="{FA9714C8-D12D-4E31-90E8-B9CA7CFBBD80}" sibTransId="{77382229-720E-4975-818E-DAD5BAF4D437}"/>
    <dgm:cxn modelId="{555F778F-82A5-4C9E-98B1-D2520BF50A1E}" srcId="{B4447DED-F327-4632-8597-2B9BFA4D9138}" destId="{B03196E0-E781-4FC7-A5E9-F6C40ECE839A}" srcOrd="2" destOrd="0" parTransId="{1490BD8C-A279-4EF4-A83D-18CFC875D79D}" sibTransId="{4778F97D-1219-4641-8758-59AEE489FF90}"/>
    <dgm:cxn modelId="{CC407597-E69A-4AA1-8A24-609565667467}" type="presOf" srcId="{A5545C5D-5604-4499-B504-5D0D534E91FA}" destId="{E52727E0-2C6B-46C7-A8B3-DD12F7B0B5AB}" srcOrd="0" destOrd="3" presId="urn:microsoft.com/office/officeart/2005/8/layout/vList6"/>
    <dgm:cxn modelId="{5D30CC9D-8963-4A0E-AEBF-33E5719E0213}" srcId="{AE2BB892-40E4-4E06-B8E2-8BD2390530A4}" destId="{B4447DED-F327-4632-8597-2B9BFA4D9138}" srcOrd="2" destOrd="0" parTransId="{0C56AE30-93B3-4DCF-BCBB-2652DFC20717}" sibTransId="{4CFB5B5D-5C39-487D-8C07-E407507C1A4B}"/>
    <dgm:cxn modelId="{3A56F3A3-88D1-4476-B54F-EFE7A29DB24F}" srcId="{D6DC28A7-0230-48DD-A01B-11F4A351D1EA}" destId="{F1A6BD54-E23F-4F79-9A5E-9E0F5127A661}" srcOrd="1" destOrd="0" parTransId="{938FBFE1-4E62-4DB1-B6D0-299E9BB1A213}" sibTransId="{6B7E4012-4EEF-4B5B-BFBB-55726ABB706C}"/>
    <dgm:cxn modelId="{F299CAA4-5701-431D-BAE2-8B84E5C3C575}" type="presOf" srcId="{B4447DED-F327-4632-8597-2B9BFA4D9138}" destId="{EAA10C2F-B7CD-4014-A54A-FB1A66BE3BC2}" srcOrd="0" destOrd="0" presId="urn:microsoft.com/office/officeart/2005/8/layout/vList6"/>
    <dgm:cxn modelId="{0F8591B7-2466-4AF1-8FB8-5052651E71CA}" srcId="{CDFD8ED2-4C7A-4A5B-97D1-772F738105A3}" destId="{7BD25923-6441-4430-BDBB-CB7FBA76370C}" srcOrd="2" destOrd="0" parTransId="{F7A62F58-B6F7-4FC1-9022-7AD08F9AC48B}" sibTransId="{0EDDBD63-C550-4239-9AD1-8056BB1752F9}"/>
    <dgm:cxn modelId="{6BB3C2C0-C071-4034-95AE-AD7825623B57}" srcId="{B3DA317D-1848-47BE-B997-2DC073B39E47}" destId="{EB5C38AD-D29E-4DA6-95A0-3BAA9A439F07}" srcOrd="0" destOrd="0" parTransId="{C8EDB251-C1C1-4CA8-94C3-2B3EFF64ED49}" sibTransId="{1FB5ACC9-01E9-4B72-819F-5A2862E48B17}"/>
    <dgm:cxn modelId="{823AC4C4-C71E-4F45-9151-04C408ABB164}" srcId="{B4447DED-F327-4632-8597-2B9BFA4D9138}" destId="{7D1511D7-23E6-45B1-9CA5-CF7BC22223A2}" srcOrd="0" destOrd="0" parTransId="{1543C3F7-E0BA-4B2F-9709-055F2F52C4F2}" sibTransId="{424276BC-51A8-46FA-ACAC-FEB78C389EAB}"/>
    <dgm:cxn modelId="{8245D2C7-6D7E-40ED-BC8F-84F92642D0FF}" type="presOf" srcId="{CDFD8ED2-4C7A-4A5B-97D1-772F738105A3}" destId="{56E8D545-3920-484F-AC4F-133E3BA7598B}" srcOrd="0" destOrd="0" presId="urn:microsoft.com/office/officeart/2005/8/layout/vList6"/>
    <dgm:cxn modelId="{58F46ACD-5B8E-4EF8-86AA-B23798321298}" type="presOf" srcId="{7D1511D7-23E6-45B1-9CA5-CF7BC22223A2}" destId="{9875930E-C9CD-4ADF-A001-DD0941D574DD}" srcOrd="0" destOrd="0" presId="urn:microsoft.com/office/officeart/2005/8/layout/vList6"/>
    <dgm:cxn modelId="{49EFCDD5-0C95-4102-9555-49C27E73E480}" type="presOf" srcId="{4030E1D8-00AF-4640-B09D-B16CDA847E67}" destId="{A93EE4DF-F0B4-4190-8FB0-B75FCEEFCE6A}" srcOrd="0" destOrd="1" presId="urn:microsoft.com/office/officeart/2005/8/layout/vList6"/>
    <dgm:cxn modelId="{DBE6D7E5-04DD-4942-A61D-988FF5FF92BE}" srcId="{CDFD8ED2-4C7A-4A5B-97D1-772F738105A3}" destId="{227F7F1C-9691-4B41-82ED-678200B2563C}" srcOrd="0" destOrd="0" parTransId="{AE941BE7-846A-4EFB-AE46-DEEF448B0EBC}" sibTransId="{63FC01DD-2C05-4426-B39B-022CF827287E}"/>
    <dgm:cxn modelId="{D692F9EC-2495-40A1-9A86-A3DE8F1B3E1A}" srcId="{AE2BB892-40E4-4E06-B8E2-8BD2390530A4}" destId="{D6DC28A7-0230-48DD-A01B-11F4A351D1EA}" srcOrd="3" destOrd="0" parTransId="{134015DF-B5CB-4CF4-AFDA-1503184BA22F}" sibTransId="{00FE6564-41C9-4D93-A0E7-BE6EBD1D678D}"/>
    <dgm:cxn modelId="{EADF56F2-585A-44F1-A9E0-DC53BE3A9CE6}" type="presOf" srcId="{F1A6BD54-E23F-4F79-9A5E-9E0F5127A661}" destId="{E52727E0-2C6B-46C7-A8B3-DD12F7B0B5AB}" srcOrd="0" destOrd="1" presId="urn:microsoft.com/office/officeart/2005/8/layout/vList6"/>
    <dgm:cxn modelId="{2432F6F8-6E44-4724-8A9E-FCAC2EDF23B3}" type="presOf" srcId="{EB5C38AD-D29E-4DA6-95A0-3BAA9A439F07}" destId="{9F396F3D-2C26-4EE8-95CE-701A6A5583BD}" srcOrd="0" destOrd="0" presId="urn:microsoft.com/office/officeart/2005/8/layout/vList6"/>
    <dgm:cxn modelId="{6AB0A9FA-7200-4C12-AB65-6D38288BC107}" type="presOf" srcId="{0FCCABE7-20F9-42ED-9D1A-EDEED3E00209}" destId="{A93EE4DF-F0B4-4190-8FB0-B75FCEEFCE6A}" srcOrd="0" destOrd="5" presId="urn:microsoft.com/office/officeart/2005/8/layout/vList6"/>
    <dgm:cxn modelId="{558BE5FA-EA53-40ED-B839-E3AC1CBD5D40}" srcId="{B4447DED-F327-4632-8597-2B9BFA4D9138}" destId="{2996C66E-2280-45BF-ADB4-A08536A5F165}" srcOrd="1" destOrd="0" parTransId="{FEEF6E3A-4691-4E0D-8D07-341F23762BAC}" sibTransId="{D08F38AB-C942-4B2E-95E1-3F8982F0D0C2}"/>
    <dgm:cxn modelId="{D0EB94FB-6F0E-4EEA-9180-AC84E37DCF5F}" srcId="{D6DC28A7-0230-48DD-A01B-11F4A351D1EA}" destId="{70C1C70D-2C97-4B86-8C20-238BC3838622}" srcOrd="0" destOrd="0" parTransId="{03EDE429-B55C-4026-B873-4BBDE6D89B4A}" sibTransId="{F6009A5D-E555-4292-A02E-55CCA50C010F}"/>
    <dgm:cxn modelId="{8220D8FD-473B-41BA-A228-39BE2B530263}" type="presOf" srcId="{F981CFC3-58EA-4D6C-9733-56F0491C1500}" destId="{A93EE4DF-F0B4-4190-8FB0-B75FCEEFCE6A}" srcOrd="0" destOrd="3" presId="urn:microsoft.com/office/officeart/2005/8/layout/vList6"/>
    <dgm:cxn modelId="{1D80DB9C-B33A-4D58-96D5-B2E8A833A572}" type="presParOf" srcId="{ADA5FCCE-A210-491F-BD0E-0683FDF303E2}" destId="{337AF081-9141-4DF1-B519-D8368362B446}" srcOrd="0" destOrd="0" presId="urn:microsoft.com/office/officeart/2005/8/layout/vList6"/>
    <dgm:cxn modelId="{9FFD0887-7F0B-47DB-9A40-5D68B52F7179}" type="presParOf" srcId="{337AF081-9141-4DF1-B519-D8368362B446}" destId="{61F73227-A1E2-43E4-B03B-DE8F62751157}" srcOrd="0" destOrd="0" presId="urn:microsoft.com/office/officeart/2005/8/layout/vList6"/>
    <dgm:cxn modelId="{3BDE852B-CD20-4561-A354-80BCEDB7195D}" type="presParOf" srcId="{337AF081-9141-4DF1-B519-D8368362B446}" destId="{9F396F3D-2C26-4EE8-95CE-701A6A5583BD}" srcOrd="1" destOrd="0" presId="urn:microsoft.com/office/officeart/2005/8/layout/vList6"/>
    <dgm:cxn modelId="{A7925EC4-6E71-430C-831B-767ADF85FCA6}" type="presParOf" srcId="{ADA5FCCE-A210-491F-BD0E-0683FDF303E2}" destId="{0E84C36C-3DD6-4F6F-A71E-A4B05F6745B5}" srcOrd="1" destOrd="0" presId="urn:microsoft.com/office/officeart/2005/8/layout/vList6"/>
    <dgm:cxn modelId="{876176B9-A829-4757-94F5-E8C7C30A76FE}" type="presParOf" srcId="{ADA5FCCE-A210-491F-BD0E-0683FDF303E2}" destId="{13D879B4-A3D6-4CF8-984D-DE430D84EDE4}" srcOrd="2" destOrd="0" presId="urn:microsoft.com/office/officeart/2005/8/layout/vList6"/>
    <dgm:cxn modelId="{903F5FC9-38C7-403A-9B72-B3F7F330C076}" type="presParOf" srcId="{13D879B4-A3D6-4CF8-984D-DE430D84EDE4}" destId="{56E8D545-3920-484F-AC4F-133E3BA7598B}" srcOrd="0" destOrd="0" presId="urn:microsoft.com/office/officeart/2005/8/layout/vList6"/>
    <dgm:cxn modelId="{A047DE15-3E2A-4033-9E04-F8B585D1D761}" type="presParOf" srcId="{13D879B4-A3D6-4CF8-984D-DE430D84EDE4}" destId="{A93EE4DF-F0B4-4190-8FB0-B75FCEEFCE6A}" srcOrd="1" destOrd="0" presId="urn:microsoft.com/office/officeart/2005/8/layout/vList6"/>
    <dgm:cxn modelId="{3E3BA7F5-1FF6-4FD0-8EB8-1F57BAA2F7DC}" type="presParOf" srcId="{ADA5FCCE-A210-491F-BD0E-0683FDF303E2}" destId="{1976A0BC-62D9-47A5-946A-A2DE236EB4CB}" srcOrd="3" destOrd="0" presId="urn:microsoft.com/office/officeart/2005/8/layout/vList6"/>
    <dgm:cxn modelId="{CB4EBBCC-EEEE-48FD-AAA3-B4D959793B84}" type="presParOf" srcId="{ADA5FCCE-A210-491F-BD0E-0683FDF303E2}" destId="{85BF5870-3AEE-489F-8E7A-0E91A9BF7088}" srcOrd="4" destOrd="0" presId="urn:microsoft.com/office/officeart/2005/8/layout/vList6"/>
    <dgm:cxn modelId="{20F463FB-FF92-4ABC-A178-0A551BF75D8F}" type="presParOf" srcId="{85BF5870-3AEE-489F-8E7A-0E91A9BF7088}" destId="{EAA10C2F-B7CD-4014-A54A-FB1A66BE3BC2}" srcOrd="0" destOrd="0" presId="urn:microsoft.com/office/officeart/2005/8/layout/vList6"/>
    <dgm:cxn modelId="{3ABEF355-FCC2-4428-9013-801D30B59C89}" type="presParOf" srcId="{85BF5870-3AEE-489F-8E7A-0E91A9BF7088}" destId="{9875930E-C9CD-4ADF-A001-DD0941D574DD}" srcOrd="1" destOrd="0" presId="urn:microsoft.com/office/officeart/2005/8/layout/vList6"/>
    <dgm:cxn modelId="{2AE43728-A256-411B-8637-6F5FFE398063}" type="presParOf" srcId="{ADA5FCCE-A210-491F-BD0E-0683FDF303E2}" destId="{068F7DF6-AA3E-4988-84A4-499F9F39DB9D}" srcOrd="5" destOrd="0" presId="urn:microsoft.com/office/officeart/2005/8/layout/vList6"/>
    <dgm:cxn modelId="{3A4A5AA6-9523-455D-83CF-AA64FB820202}" type="presParOf" srcId="{ADA5FCCE-A210-491F-BD0E-0683FDF303E2}" destId="{9D63C946-E0FA-49EC-BAB3-1EDD1C3C041A}" srcOrd="6" destOrd="0" presId="urn:microsoft.com/office/officeart/2005/8/layout/vList6"/>
    <dgm:cxn modelId="{C5C1E554-ECF1-40AD-8493-920A6C4D4B78}" type="presParOf" srcId="{9D63C946-E0FA-49EC-BAB3-1EDD1C3C041A}" destId="{A1877073-10AC-4228-8B67-B8177AD4751F}" srcOrd="0" destOrd="0" presId="urn:microsoft.com/office/officeart/2005/8/layout/vList6"/>
    <dgm:cxn modelId="{B5A79F7E-58EF-40CD-B452-8434F52F557B}" type="presParOf" srcId="{9D63C946-E0FA-49EC-BAB3-1EDD1C3C041A}" destId="{E52727E0-2C6B-46C7-A8B3-DD12F7B0B5AB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F396F3D-2C26-4EE8-95CE-701A6A5583BD}">
      <dsp:nvSpPr>
        <dsp:cNvPr id="0" name=""/>
        <dsp:cNvSpPr/>
      </dsp:nvSpPr>
      <dsp:spPr>
        <a:xfrm>
          <a:off x="3142602" y="60582"/>
          <a:ext cx="4119642" cy="856333"/>
        </a:xfrm>
        <a:prstGeom prst="roundRect">
          <a:avLst/>
        </a:prstGeom>
        <a:solidFill>
          <a:schemeClr val="bg1">
            <a:alpha val="90000"/>
          </a:schemeClr>
        </a:solidFill>
        <a:ln w="25400" cap="flat" cmpd="sng" algn="ctr">
          <a:solidFill>
            <a:srgbClr val="60006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>
              <a:solidFill>
                <a:schemeClr val="tx1"/>
              </a:solidFill>
              <a:latin typeface="Arial Narrow" panose="020B0606020202030204" pitchFamily="34" charset="0"/>
            </a:rPr>
            <a:t>Character, Historic, View Protections</a:t>
          </a:r>
        </a:p>
      </dsp:txBody>
      <dsp:txXfrm>
        <a:off x="3184405" y="102385"/>
        <a:ext cx="4036036" cy="772727"/>
      </dsp:txXfrm>
    </dsp:sp>
    <dsp:sp modelId="{61F73227-A1E2-43E4-B03B-DE8F62751157}">
      <dsp:nvSpPr>
        <dsp:cNvPr id="0" name=""/>
        <dsp:cNvSpPr/>
      </dsp:nvSpPr>
      <dsp:spPr>
        <a:xfrm>
          <a:off x="0" y="2676"/>
          <a:ext cx="2908982" cy="972145"/>
        </a:xfrm>
        <a:prstGeom prst="roundRect">
          <a:avLst/>
        </a:prstGeom>
        <a:solidFill>
          <a:srgbClr val="600060">
            <a:alpha val="81961"/>
          </a:srgb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60960" rIns="121920" bIns="6096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>
              <a:latin typeface="Arial Narrow" panose="020B0606020202030204" pitchFamily="34" charset="0"/>
            </a:rPr>
            <a:t>Overlay Zones</a:t>
          </a:r>
        </a:p>
      </dsp:txBody>
      <dsp:txXfrm>
        <a:off x="47456" y="50132"/>
        <a:ext cx="2814070" cy="877233"/>
      </dsp:txXfrm>
    </dsp:sp>
    <dsp:sp modelId="{A93EE4DF-F0B4-4190-8FB0-B75FCEEFCE6A}">
      <dsp:nvSpPr>
        <dsp:cNvPr id="0" name=""/>
        <dsp:cNvSpPr/>
      </dsp:nvSpPr>
      <dsp:spPr>
        <a:xfrm>
          <a:off x="3101962" y="1088616"/>
          <a:ext cx="4146830" cy="1867228"/>
        </a:xfrm>
        <a:prstGeom prst="roundRect">
          <a:avLst/>
        </a:prstGeom>
        <a:solidFill>
          <a:schemeClr val="bg1"/>
        </a:solidFill>
        <a:ln w="25400" cap="flat" cmpd="sng" algn="ctr">
          <a:solidFill>
            <a:srgbClr val="61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>
              <a:latin typeface="Arial Narrow" panose="020B0606020202030204" pitchFamily="34" charset="0"/>
            </a:rPr>
            <a:t>Edge buffers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>
              <a:latin typeface="Arial Narrow" panose="020B0606020202030204" pitchFamily="34" charset="0"/>
            </a:rPr>
            <a:t>Small-area &amp; Area of Consistency rules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>
              <a:latin typeface="Arial Narrow" panose="020B0606020202030204" pitchFamily="34" charset="0"/>
            </a:rPr>
            <a:t>Distance separations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>
              <a:latin typeface="Arial Narrow" panose="020B0606020202030204" pitchFamily="34" charset="0"/>
            </a:rPr>
            <a:t>Proximity to residential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>
              <a:latin typeface="Arial Narrow" panose="020B0606020202030204" pitchFamily="34" charset="0"/>
            </a:rPr>
            <a:t>Uses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>
              <a:latin typeface="Arial Narrow" panose="020B0606020202030204" pitchFamily="34" charset="0"/>
            </a:rPr>
            <a:t>Development types</a:t>
          </a:r>
        </a:p>
      </dsp:txBody>
      <dsp:txXfrm>
        <a:off x="3193113" y="1179767"/>
        <a:ext cx="3964528" cy="1684926"/>
      </dsp:txXfrm>
    </dsp:sp>
    <dsp:sp modelId="{56E8D545-3920-484F-AC4F-133E3BA7598B}">
      <dsp:nvSpPr>
        <dsp:cNvPr id="0" name=""/>
        <dsp:cNvSpPr/>
      </dsp:nvSpPr>
      <dsp:spPr>
        <a:xfrm>
          <a:off x="0" y="1072036"/>
          <a:ext cx="2906141" cy="1900388"/>
        </a:xfrm>
        <a:prstGeom prst="roundRect">
          <a:avLst/>
        </a:prstGeom>
        <a:solidFill>
          <a:srgbClr val="610000">
            <a:alpha val="81961"/>
          </a:srgb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60960" rIns="121920" bIns="6096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>
              <a:latin typeface="Arial Narrow" panose="020B0606020202030204" pitchFamily="34" charset="0"/>
            </a:rPr>
            <a:t>Context</a:t>
          </a:r>
          <a:endParaRPr lang="en-US" sz="2400" kern="1200" dirty="0">
            <a:latin typeface="Arial Narrow" panose="020B0606020202030204" pitchFamily="34" charset="0"/>
          </a:endParaRPr>
        </a:p>
      </dsp:txBody>
      <dsp:txXfrm>
        <a:off x="92769" y="1164805"/>
        <a:ext cx="2720603" cy="1714850"/>
      </dsp:txXfrm>
    </dsp:sp>
    <dsp:sp modelId="{9875930E-C9CD-4ADF-A001-DD0941D574DD}">
      <dsp:nvSpPr>
        <dsp:cNvPr id="0" name=""/>
        <dsp:cNvSpPr/>
      </dsp:nvSpPr>
      <dsp:spPr>
        <a:xfrm>
          <a:off x="3121570" y="3060112"/>
          <a:ext cx="4150884" cy="972145"/>
        </a:xfrm>
        <a:prstGeom prst="roundRect">
          <a:avLst/>
        </a:prstGeom>
        <a:solidFill>
          <a:schemeClr val="bg1">
            <a:alpha val="90000"/>
          </a:schemeClr>
        </a:solidFill>
        <a:ln w="25400" cap="flat" cmpd="sng" algn="ctr">
          <a:solidFill>
            <a:srgbClr val="F05E0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>
              <a:latin typeface="Arial Narrow" panose="020B0606020202030204" pitchFamily="34" charset="0"/>
            </a:rPr>
            <a:t>Incentives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>
              <a:latin typeface="Arial Narrow" panose="020B0606020202030204" pitchFamily="34" charset="0"/>
            </a:rPr>
            <a:t>Building design standards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>
              <a:latin typeface="Arial Narrow" panose="020B0606020202030204" pitchFamily="34" charset="0"/>
            </a:rPr>
            <a:t>Edge buffers</a:t>
          </a:r>
        </a:p>
      </dsp:txBody>
      <dsp:txXfrm>
        <a:off x="3169026" y="3107568"/>
        <a:ext cx="4055972" cy="877233"/>
      </dsp:txXfrm>
    </dsp:sp>
    <dsp:sp modelId="{EAA10C2F-B7CD-4014-A54A-FB1A66BE3BC2}">
      <dsp:nvSpPr>
        <dsp:cNvPr id="0" name=""/>
        <dsp:cNvSpPr/>
      </dsp:nvSpPr>
      <dsp:spPr>
        <a:xfrm>
          <a:off x="0" y="3069639"/>
          <a:ext cx="2908982" cy="972145"/>
        </a:xfrm>
        <a:prstGeom prst="roundRect">
          <a:avLst/>
        </a:prstGeom>
        <a:solidFill>
          <a:srgbClr val="F05E01">
            <a:alpha val="81961"/>
          </a:srgb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60960" rIns="121920" bIns="6096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>
              <a:latin typeface="Arial Narrow" panose="020B0606020202030204" pitchFamily="34" charset="0"/>
            </a:rPr>
            <a:t>Centers &amp;  Corridors</a:t>
          </a:r>
          <a:endParaRPr lang="en-US" sz="3200" kern="1200" dirty="0"/>
        </a:p>
      </dsp:txBody>
      <dsp:txXfrm>
        <a:off x="47456" y="3117095"/>
        <a:ext cx="2814070" cy="877233"/>
      </dsp:txXfrm>
    </dsp:sp>
    <dsp:sp modelId="{E52727E0-2C6B-46C7-A8B3-DD12F7B0B5AB}">
      <dsp:nvSpPr>
        <dsp:cNvPr id="0" name=""/>
        <dsp:cNvSpPr/>
      </dsp:nvSpPr>
      <dsp:spPr>
        <a:xfrm>
          <a:off x="3125624" y="4191291"/>
          <a:ext cx="4146830" cy="1163939"/>
        </a:xfrm>
        <a:prstGeom prst="roundRect">
          <a:avLst/>
        </a:prstGeom>
        <a:solidFill>
          <a:schemeClr val="bg1">
            <a:alpha val="90000"/>
          </a:schemeClr>
        </a:solidFill>
        <a:ln w="25400" cap="flat" cmpd="sng" algn="ctr">
          <a:solidFill>
            <a:srgbClr val="2E919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ts val="0"/>
            </a:spcAft>
            <a:buChar char="•"/>
          </a:pPr>
          <a:r>
            <a:rPr lang="en-US" sz="2000" kern="1200" dirty="0">
              <a:latin typeface="Arial Narrow" panose="020B0606020202030204" pitchFamily="34" charset="0"/>
            </a:rPr>
            <a:t>Residential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ts val="0"/>
            </a:spcAft>
            <a:buChar char="•"/>
          </a:pPr>
          <a:r>
            <a:rPr lang="en-US" sz="2000" kern="1200" dirty="0">
              <a:latin typeface="Arial Narrow" panose="020B0606020202030204" pitchFamily="34" charset="0"/>
            </a:rPr>
            <a:t>Mixed-use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ts val="0"/>
            </a:spcAft>
            <a:buChar char="•"/>
          </a:pPr>
          <a:r>
            <a:rPr lang="en-US" sz="2000" kern="1200" dirty="0">
              <a:latin typeface="Arial Narrow" panose="020B0606020202030204" pitchFamily="34" charset="0"/>
            </a:rPr>
            <a:t>Non-residential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ts val="0"/>
            </a:spcAft>
            <a:buChar char="•"/>
          </a:pPr>
          <a:r>
            <a:rPr lang="en-US" sz="2000" kern="1200" dirty="0">
              <a:latin typeface="Arial Narrow" panose="020B0606020202030204" pitchFamily="34" charset="0"/>
            </a:rPr>
            <a:t>Planned Development</a:t>
          </a:r>
        </a:p>
      </dsp:txBody>
      <dsp:txXfrm>
        <a:off x="3182443" y="4248110"/>
        <a:ext cx="4033192" cy="1050301"/>
      </dsp:txXfrm>
    </dsp:sp>
    <dsp:sp modelId="{A1877073-10AC-4228-8B67-B8177AD4751F}">
      <dsp:nvSpPr>
        <dsp:cNvPr id="0" name=""/>
        <dsp:cNvSpPr/>
      </dsp:nvSpPr>
      <dsp:spPr>
        <a:xfrm>
          <a:off x="0" y="4138999"/>
          <a:ext cx="2906141" cy="1268523"/>
        </a:xfrm>
        <a:prstGeom prst="roundRect">
          <a:avLst/>
        </a:prstGeom>
        <a:solidFill>
          <a:srgbClr val="2E9191"/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60960" rIns="121920" bIns="6096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>
              <a:latin typeface="Arial Narrow" panose="020B0606020202030204" pitchFamily="34" charset="0"/>
            </a:rPr>
            <a:t>Zoning</a:t>
          </a:r>
          <a:endParaRPr lang="en-US" sz="2400" kern="1200" dirty="0">
            <a:latin typeface="Arial Narrow" panose="020B0606020202030204" pitchFamily="34" charset="0"/>
          </a:endParaRPr>
        </a:p>
      </dsp:txBody>
      <dsp:txXfrm>
        <a:off x="61924" y="4200923"/>
        <a:ext cx="2782293" cy="114467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B48CCD-5887-4D9A-A01E-06F12D827352}" type="datetimeFigureOut">
              <a:rPr lang="en-US" smtClean="0"/>
              <a:t>10/15/2024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A638CE-7E76-407E-B835-9648AD79A8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4703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WHY and the HOW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D4F462A-7526-4808-AA2F-A4BEE113ED6A}" type="slidenum">
              <a:rPr kumimoji="0" lang="en-US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36271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Improved description of how rules are applied in Part 1. (Section 14-16-1-8)</a:t>
            </a:r>
          </a:p>
          <a:p>
            <a:endParaRPr lang="en-US" dirty="0"/>
          </a:p>
          <a:p>
            <a:r>
              <a:rPr lang="en-US" dirty="0"/>
              <a:t>Any update to improve quality</a:t>
            </a:r>
            <a:r>
              <a:rPr lang="en-US" baseline="0" dirty="0"/>
              <a:t> standard citywide WON’T apply to tailored standard. (Sometimes that’s good, sometimes that’s not. Need to review carefully!)</a:t>
            </a:r>
          </a:p>
          <a:p>
            <a:endParaRPr lang="en-US" baseline="0" dirty="0"/>
          </a:p>
          <a:p>
            <a:r>
              <a:rPr lang="en-US" baseline="0" dirty="0"/>
              <a:t>Tradeoff is additional complexity for extra protections.</a:t>
            </a:r>
          </a:p>
          <a:p>
            <a:endParaRPr lang="en-US" baseline="0" dirty="0"/>
          </a:p>
          <a:p>
            <a:r>
              <a:rPr lang="en-US" baseline="0" dirty="0"/>
              <a:t>Zoning is not easy, but it IS more predictable now under the IDO.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F6AEFA7-ECF7-4785-B191-0454C34AD83A}" type="slidenum">
              <a:rPr kumimoji="0" lang="en-US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81268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7AC0089-2DF2-4D8A-A7E0-DDA90A5D0EB9}" type="datetime1">
              <a:rPr kumimoji="0" lang="en-US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10/15/2024</a:t>
            </a:fld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EPC Study Session #2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408368D-D5A1-4AA8-876C-52C477933D31}" type="slidenum">
              <a:rPr kumimoji="0" lang="en-US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90776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F6AEFA7-ECF7-4785-B191-0454C34AD83A}" type="slidenum">
              <a:rPr kumimoji="0" lang="en-US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12618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en-US" sz="2000" b="1" dirty="0">
                <a:latin typeface="Arial Narrow" panose="020B0606020202030204" pitchFamily="34" charset="0"/>
              </a:rPr>
              <a:t>Between uses</a:t>
            </a:r>
            <a:r>
              <a:rPr lang="en-US" sz="2000" dirty="0">
                <a:latin typeface="Arial Narrow" panose="020B0606020202030204" pitchFamily="34" charset="0"/>
              </a:rPr>
              <a:t>:                 Group Homes, Pawn Shops, Bail Bonds, Payday Loans, etc.</a:t>
            </a:r>
          </a:p>
          <a:p>
            <a:pPr lvl="1"/>
            <a:r>
              <a:rPr lang="en-US" sz="2000" b="1" dirty="0">
                <a:latin typeface="Arial Narrow" panose="020B0606020202030204" pitchFamily="34" charset="0"/>
              </a:rPr>
              <a:t>From Residential Uses</a:t>
            </a:r>
            <a:r>
              <a:rPr lang="en-US" sz="2000" dirty="0">
                <a:latin typeface="Arial Narrow" panose="020B0606020202030204" pitchFamily="34" charset="0"/>
              </a:rPr>
              <a:t>: Retail Liquor, Heavy/Special Manufacturing, Auto repair, etc.</a:t>
            </a:r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8518FE4-E55B-4D2F-95C8-EF4DCD45C693}" type="datetime3">
              <a:rPr kumimoji="0" lang="en-US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15 October 2024</a:t>
            </a:fld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EPC Study Session #2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408368D-D5A1-4AA8-876C-52C477933D31}" type="slidenum">
              <a:rPr kumimoji="0" lang="en-US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25751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Delete USS in bottom of table</a:t>
            </a:r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F6AEFA7-ECF7-4785-B191-0454C34AD83A}" type="slidenum">
              <a:rPr lang="en-US" smtClean="0">
                <a:solidFill>
                  <a:prstClr val="black"/>
                </a:solidFill>
              </a:rPr>
              <a:pPr/>
              <a:t>15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99822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en-US" sz="2000" b="1" dirty="0">
                <a:latin typeface="Arial Narrow" panose="020B0606020202030204" pitchFamily="34" charset="0"/>
              </a:rPr>
              <a:t>Between uses</a:t>
            </a:r>
            <a:r>
              <a:rPr lang="en-US" sz="2000" dirty="0">
                <a:latin typeface="Arial Narrow" panose="020B0606020202030204" pitchFamily="34" charset="0"/>
              </a:rPr>
              <a:t>:                 Group Homes, Pawn Shops, Bail Bonds, Payday Loans, etc.</a:t>
            </a:r>
          </a:p>
          <a:p>
            <a:pPr lvl="1"/>
            <a:r>
              <a:rPr lang="en-US" sz="2000" b="1" dirty="0">
                <a:latin typeface="Arial Narrow" panose="020B0606020202030204" pitchFamily="34" charset="0"/>
              </a:rPr>
              <a:t>From Residential Uses</a:t>
            </a:r>
            <a:r>
              <a:rPr lang="en-US" sz="2000" dirty="0">
                <a:latin typeface="Arial Narrow" panose="020B0606020202030204" pitchFamily="34" charset="0"/>
              </a:rPr>
              <a:t>: Retail Liquor, Heavy/Special Manufacturing, Auto repair, etc.</a:t>
            </a:r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8518FE4-E55B-4D2F-95C8-EF4DCD45C693}" type="datetime3">
              <a:rPr kumimoji="0" lang="en-US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15 October 2024</a:t>
            </a:fld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EPC Study Session #2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408368D-D5A1-4AA8-876C-52C477933D31}" type="slidenum">
              <a:rPr kumimoji="0" lang="en-US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647812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Areas of Change and Consistency for Edge Buffers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D4F462A-7526-4808-AA2F-A4BEE113ED6A}" type="slidenum">
              <a:rPr kumimoji="0" lang="en-US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165768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 ready to define terms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6AEFA7-ECF7-4785-B191-0454C34AD83A}" type="slidenum">
              <a:rPr lang="en-US" smtClean="0"/>
              <a:t>18</a:t>
            </a:fld>
            <a:endParaRPr lang="en-US" dirty="0"/>
          </a:p>
        </p:txBody>
      </p:sp>
      <p:sp>
        <p:nvSpPr>
          <p:cNvPr id="6" name="Header Placeholder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221566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Find chart. Make handout.</a:t>
            </a:r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Shared Active Transportation Programs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9E48168-20A3-4437-B8CC-0954121EB0D3}" type="datetime3">
              <a:rPr kumimoji="0" lang="en-US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15 October 2024</a:t>
            </a:fld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CABQ Planning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B92F4C0-A8AD-4EFC-8749-D500CF508503}" type="slidenum">
              <a:rPr kumimoji="0" lang="en-US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580067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Handout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D4F462A-7526-4808-AA2F-A4BEE113ED6A}" type="slidenum">
              <a:rPr kumimoji="0" lang="en-US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743395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F6AEFA7-ECF7-4785-B191-0454C34AD83A}" type="slidenum">
              <a:rPr kumimoji="0" lang="en-US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19219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0.png"/></Relationships>
</file>

<file path=ppt/slideLayouts/_rels/slideLayout2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2.png"/></Relationships>
</file>

<file path=ppt/slideLayouts/_rels/slideLayout21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2.png"/></Relationships>
</file>

<file path=ppt/slideLayouts/_rels/slideLayout24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2.png"/></Relationships>
</file>

<file path=ppt/slideLayouts/_rels/slideLayout25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2.png"/></Relationships>
</file>

<file path=ppt/slideLayouts/_rels/slideLayout26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2.png"/></Relationships>
</file>

<file path=ppt/slideLayouts/_rels/slideLayout27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0.png"/></Relationships>
</file>

<file path=ppt/slideLayouts/_rels/slideLayout28.xml.rels><?xml version="1.0" encoding="UTF-8" standalone="yes"?>
<Relationships xmlns="http://schemas.openxmlformats.org/package/2006/relationships"><Relationship Id="rId3" Type="http://schemas.microsoft.com/office/2007/relationships/hdphoto" Target="../media/hdphoto10.wdp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0.png"/></Relationships>
</file>

<file path=ppt/slideLayouts/_rels/slideLayout29.xml.rels><?xml version="1.0" encoding="UTF-8" standalone="yes"?>
<Relationships xmlns="http://schemas.openxmlformats.org/package/2006/relationships"><Relationship Id="rId3" Type="http://schemas.microsoft.com/office/2007/relationships/hdphoto" Target="../media/hdphoto10.wdp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0.png"/></Relationships>
</file>

<file path=ppt/slideLayouts/_rels/slideLayout30.xml.rels><?xml version="1.0" encoding="UTF-8" standalone="yes"?>
<Relationships xmlns="http://schemas.openxmlformats.org/package/2006/relationships"><Relationship Id="rId3" Type="http://schemas.microsoft.com/office/2007/relationships/hdphoto" Target="../media/hdphoto11.wdp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0.png"/></Relationships>
</file>

<file path=ppt/slideLayouts/_rels/slideLayout31.xml.rels><?xml version="1.0" encoding="UTF-8" standalone="yes"?>
<Relationships xmlns="http://schemas.openxmlformats.org/package/2006/relationships"><Relationship Id="rId3" Type="http://schemas.microsoft.com/office/2007/relationships/hdphoto" Target="../media/hdphoto11.wdp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0.png"/><Relationship Id="rId4" Type="http://schemas.openxmlformats.org/officeDocument/2006/relationships/chart" Target="../charts/chart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24EB0350-F24E-5C49-A2FC-4CCB9019CDA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04800" y="228600"/>
            <a:ext cx="5791200" cy="1266918"/>
          </a:xfrm>
        </p:spPr>
        <p:txBody>
          <a:bodyPr/>
          <a:lstStyle>
            <a:lvl1pPr>
              <a:defRPr sz="6600" b="1" i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sz="6000" dirty="0">
                <a:latin typeface="Arial" panose="020B0604020202020204" pitchFamily="34" charset="0"/>
                <a:cs typeface="Arial" panose="020B0604020202020204" pitchFamily="34" charset="0"/>
              </a:rPr>
              <a:t>TITLE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800" y="1595106"/>
            <a:ext cx="7518400" cy="1757694"/>
          </a:xfrm>
        </p:spPr>
        <p:txBody>
          <a:bodyPr/>
          <a:lstStyle>
            <a:lvl1pPr marL="0" indent="0" algn="ctr">
              <a:buNone/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3AFBC7-7F1F-41AC-9A3F-F3519996FD2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58400" y="228601"/>
            <a:ext cx="1524000" cy="365125"/>
          </a:xfrm>
        </p:spPr>
        <p:txBody>
          <a:bodyPr/>
          <a:lstStyle>
            <a:lvl1pPr algn="r">
              <a:defRPr sz="15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7E97D895-4EC0-4B38-A7C2-C350561D1C50}" type="datetimeFigureOut">
              <a:rPr lang="en-US" smtClean="0"/>
              <a:pPr>
                <a:defRPr/>
              </a:pPr>
              <a:t>10/15/2024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AD2470-4DCB-411D-A134-3CA500AEB6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9600" y="6356351"/>
            <a:ext cx="7416800" cy="365125"/>
          </a:xfrm>
        </p:spPr>
        <p:txBody>
          <a:bodyPr/>
          <a:lstStyle>
            <a:lvl1pPr>
              <a:defRPr sz="15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1D4C4D-FAE3-4BD3-B6E3-4282DF6083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5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C991D505-0F99-4C94-BF15-BBFDB8B6134E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F7D7440-FC00-244F-B0FB-AC19117B9EC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9443" y="2473953"/>
            <a:ext cx="3993114" cy="5167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3304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5C73BDA4-88E2-A147-BA43-95321348F32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04800" y="228600"/>
            <a:ext cx="5791200" cy="1266918"/>
          </a:xfrm>
        </p:spPr>
        <p:txBody>
          <a:bodyPr/>
          <a:lstStyle>
            <a:lvl1pPr>
              <a:defRPr sz="6600" b="1" i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sz="6000" dirty="0">
                <a:latin typeface="Arial" panose="020B0604020202020204" pitchFamily="34" charset="0"/>
                <a:cs typeface="Arial" panose="020B0604020202020204" pitchFamily="34" charset="0"/>
              </a:rPr>
              <a:t>TITLE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800" y="1595106"/>
            <a:ext cx="7518400" cy="1757694"/>
          </a:xfrm>
        </p:spPr>
        <p:txBody>
          <a:bodyPr/>
          <a:lstStyle>
            <a:lvl1pPr marL="0" indent="0" algn="ctr">
              <a:buNone/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3AFBC7-7F1F-41AC-9A3F-F3519996FD2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58400" y="228601"/>
            <a:ext cx="1524000" cy="365125"/>
          </a:xfrm>
        </p:spPr>
        <p:txBody>
          <a:bodyPr/>
          <a:lstStyle>
            <a:lvl1pPr algn="r">
              <a:defRPr sz="15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7E97D895-4EC0-4B38-A7C2-C350561D1C50}" type="datetimeFigureOut">
              <a:rPr lang="en-US" smtClean="0"/>
              <a:pPr>
                <a:defRPr/>
              </a:pPr>
              <a:t>10/15/2024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AD2470-4DCB-411D-A134-3CA500AEB6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9600" y="6356351"/>
            <a:ext cx="5486400" cy="365125"/>
          </a:xfrm>
        </p:spPr>
        <p:txBody>
          <a:bodyPr/>
          <a:lstStyle>
            <a:lvl1pPr>
              <a:defRPr sz="15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1D4C4D-FAE3-4BD3-B6E3-4282DF6083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02400" y="6356351"/>
            <a:ext cx="2844800" cy="365125"/>
          </a:xfrm>
        </p:spPr>
        <p:txBody>
          <a:bodyPr/>
          <a:lstStyle>
            <a:lvl1pPr>
              <a:defRPr sz="15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C991D505-0F99-4C94-BF15-BBFDB8B6134E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890508E-961D-6144-A07F-80B8D890BCF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37" t="30489" r="24536" b="33236"/>
          <a:stretch/>
        </p:blipFill>
        <p:spPr>
          <a:xfrm>
            <a:off x="9785678" y="5486400"/>
            <a:ext cx="2204241" cy="1235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4067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165A5BB0-E006-924D-9DAB-60BB02C356A2}"/>
              </a:ext>
            </a:extLst>
          </p:cNvPr>
          <p:cNvSpPr/>
          <p:nvPr userDrawn="1"/>
        </p:nvSpPr>
        <p:spPr>
          <a:xfrm>
            <a:off x="0" y="1"/>
            <a:ext cx="1625600" cy="6858000"/>
          </a:xfrm>
          <a:prstGeom prst="rect">
            <a:avLst/>
          </a:prstGeom>
          <a:solidFill>
            <a:srgbClr val="57C1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 rot="16200000">
            <a:off x="-2428875" y="2667000"/>
            <a:ext cx="6584949" cy="1524000"/>
          </a:xfrm>
        </p:spPr>
        <p:txBody>
          <a:bodyPr/>
          <a:lstStyle>
            <a:lvl1pPr>
              <a:defRPr sz="6600" b="1" i="0" cap="all" baseline="0">
                <a:solidFill>
                  <a:schemeClr val="bg1"/>
                </a:solidFill>
                <a:latin typeface="Publica Play" pitchFamily="2" charset="77"/>
                <a:cs typeface="Arial" panose="020B0604020202020204" pitchFamily="34" charset="0"/>
              </a:defRPr>
            </a:lvl1pPr>
          </a:lstStyle>
          <a:p>
            <a:r>
              <a:rPr lang="en-US" dirty="0"/>
              <a:t>Master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1930400" y="228600"/>
            <a:ext cx="8128000" cy="5980588"/>
          </a:xfr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3200" b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buFont typeface="Arial" panose="020B0604020202020204" pitchFamily="34" charset="0"/>
              <a:buChar char="•"/>
              <a:defRPr sz="28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Arial" panose="020B0604020202020204" pitchFamily="34" charset="0"/>
              <a:buChar char="•"/>
              <a:defRPr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Arial" panose="020B0604020202020204" pitchFamily="34" charset="0"/>
              <a:buChar char="•"/>
              <a:defRPr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Arial" panose="020B0604020202020204" pitchFamily="34" charset="0"/>
              <a:buChar char="•"/>
              <a:defRPr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42A2E3-5467-4748-AE9A-41F97216CD1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58400" y="228601"/>
            <a:ext cx="1524000" cy="365125"/>
          </a:xfrm>
        </p:spPr>
        <p:txBody>
          <a:bodyPr/>
          <a:lstStyle>
            <a:lvl1pPr algn="r">
              <a:defRPr sz="15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DEE4325D-8EF1-4822-BC3C-E32EBAF3AE9B}" type="datetimeFigureOut">
              <a:rPr lang="en-US" smtClean="0"/>
              <a:pPr>
                <a:defRPr/>
              </a:pPr>
              <a:t>10/15/2024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921568-C98D-4978-9619-0AB2639935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30400" y="6356351"/>
            <a:ext cx="6096000" cy="365125"/>
          </a:xfrm>
        </p:spPr>
        <p:txBody>
          <a:bodyPr/>
          <a:lstStyle>
            <a:lvl1pPr>
              <a:defRPr sz="15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C790F-1DB3-40BD-9475-1A44EE25F5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5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B136C50-C513-4335-B3B7-DE19EF8D9116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334892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6600" b="1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Master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400" b="1" i="0" cap="all" baseline="0">
                <a:solidFill>
                  <a:srgbClr val="5571B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2352A9-C242-427E-B1C8-A9548051DF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58400" y="228601"/>
            <a:ext cx="1524000" cy="365125"/>
          </a:xfrm>
        </p:spPr>
        <p:txBody>
          <a:bodyPr/>
          <a:lstStyle>
            <a:lvl1pPr algn="r">
              <a:defRPr sz="15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6AB6BB9C-9F97-44EA-BCFC-D1437F8533DF}" type="datetimeFigureOut">
              <a:rPr lang="en-US" smtClean="0"/>
              <a:pPr>
                <a:defRPr/>
              </a:pPr>
              <a:t>10/15/2024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F3FDED-50D6-46D6-AE55-EB6660DD35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9600" y="6356351"/>
            <a:ext cx="7416800" cy="365125"/>
          </a:xfrm>
        </p:spPr>
        <p:txBody>
          <a:bodyPr/>
          <a:lstStyle>
            <a:lvl1pPr>
              <a:defRPr sz="15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FDDCD2-743D-4EDF-BB72-7F8581458E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5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1C1E663E-8CB3-4B4D-BE61-B8ACD4ABDA42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028889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sz="6600" b="1" i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Master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  <a:noFill/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86F6E51E-9CA1-4092-998C-9E9D889AA6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951513-5607-4B2C-BC9F-AB0B702FAC73}" type="datetimeFigureOut">
              <a:rPr lang="en-US"/>
              <a:pPr>
                <a:defRPr/>
              </a:pPr>
              <a:t>10/15/2024</a:t>
            </a:fld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74C481B9-A73B-4974-A627-B2D26B315C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8A510149-D117-4E9E-A9AB-A6B79396B5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56FF04B-F0DC-4DEB-ACBB-0DF947279AF2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174720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Master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 algn="ctr">
              <a:buNone/>
              <a:defRPr sz="2400" b="1" cap="all" baseline="0">
                <a:solidFill>
                  <a:srgbClr val="5571B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 algn="ctr">
              <a:buNone/>
              <a:defRPr sz="2400" b="1" cap="all" baseline="0">
                <a:solidFill>
                  <a:srgbClr val="5571B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3ECAC019-8430-4C23-A16C-B4E55F74CF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96D59F-D235-4E85-B48F-771857550E86}" type="datetimeFigureOut">
              <a:rPr lang="en-US"/>
              <a:pPr>
                <a:defRPr/>
              </a:pPr>
              <a:t>10/15/2024</a:t>
            </a:fld>
            <a:endParaRPr lang="en-US" dirty="0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EB3887BC-0EB8-4D74-B79B-3AE90029A3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4053FA8D-DF64-4C75-BFB4-19FF16E7A8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A56AA7-FA10-42EB-B11F-25AFD29AA184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846694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9600" y="1371600"/>
            <a:ext cx="10972800" cy="1143000"/>
          </a:xfrm>
        </p:spPr>
        <p:txBody>
          <a:bodyPr/>
          <a:lstStyle/>
          <a:p>
            <a:r>
              <a:rPr lang="en-US" dirty="0"/>
              <a:t>Master title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A3F8F4DD-29EB-4D24-A1C9-2855744C65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58400" y="350839"/>
            <a:ext cx="1524000" cy="365125"/>
          </a:xfrm>
        </p:spPr>
        <p:txBody>
          <a:bodyPr/>
          <a:lstStyle>
            <a:lvl1pPr algn="r">
              <a:defRPr/>
            </a:lvl1pPr>
          </a:lstStyle>
          <a:p>
            <a:pPr>
              <a:defRPr/>
            </a:pPr>
            <a:fld id="{B5975414-CBD0-43C7-BFB7-9D156A039269}" type="datetimeFigureOut">
              <a:rPr lang="en-US" smtClean="0"/>
              <a:pPr>
                <a:defRPr/>
              </a:pPr>
              <a:t>10/15/2024</a:t>
            </a:fld>
            <a:endParaRPr lang="en-US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1DD8C748-6F40-4AEE-80E1-D43CEC976B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9600" y="6356351"/>
            <a:ext cx="7416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4448F580-0626-402F-97AB-5281941359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443654-B582-4327-B741-61DA5765CD02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362962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9600" y="1371600"/>
            <a:ext cx="10972800" cy="1143000"/>
          </a:xfrm>
        </p:spPr>
        <p:txBody>
          <a:bodyPr/>
          <a:lstStyle/>
          <a:p>
            <a:r>
              <a:rPr lang="en-US" dirty="0"/>
              <a:t>Master title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A3F8F4DD-29EB-4D24-A1C9-2855744C65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58400" y="350839"/>
            <a:ext cx="1524000" cy="365125"/>
          </a:xfrm>
        </p:spPr>
        <p:txBody>
          <a:bodyPr/>
          <a:lstStyle>
            <a:lvl1pPr algn="r">
              <a:defRPr/>
            </a:lvl1pPr>
          </a:lstStyle>
          <a:p>
            <a:pPr>
              <a:defRPr/>
            </a:pPr>
            <a:fld id="{B5975414-CBD0-43C7-BFB7-9D156A039269}" type="datetimeFigureOut">
              <a:rPr lang="en-US" smtClean="0"/>
              <a:pPr>
                <a:defRPr/>
              </a:pPr>
              <a:t>10/15/2024</a:t>
            </a:fld>
            <a:endParaRPr lang="en-US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1DD8C748-6F40-4AEE-80E1-D43CEC976B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9600" y="6356351"/>
            <a:ext cx="7416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4448F580-0626-402F-97AB-5281941359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443654-B582-4327-B741-61DA5765CD02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796783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C994CB81-6759-4D49-AFC7-0C42231E2F4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58400" y="381001"/>
            <a:ext cx="1524000" cy="365125"/>
          </a:xfrm>
        </p:spPr>
        <p:txBody>
          <a:bodyPr/>
          <a:lstStyle>
            <a:lvl1pPr algn="r">
              <a:defRPr/>
            </a:lvl1pPr>
          </a:lstStyle>
          <a:p>
            <a:pPr>
              <a:defRPr/>
            </a:pPr>
            <a:fld id="{DBA12AA5-AC7D-4FFB-A064-F9C1AAA65AD2}" type="datetimeFigureOut">
              <a:rPr lang="en-US" smtClean="0"/>
              <a:pPr>
                <a:defRPr/>
              </a:pPr>
              <a:t>10/15/2024</a:t>
            </a:fld>
            <a:endParaRPr lang="en-US" dirty="0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8730F103-F462-49F9-BD5B-1640FE53B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1200" y="6356351"/>
            <a:ext cx="73152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B3DAC21A-37D2-483E-B51D-2A87BADF82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471BA2-E43B-4870-9DDD-211C47887B01}" type="slidenum">
              <a:rPr lang="en-US" altLang="en-US"/>
              <a:pPr/>
              <a:t>‹#›</a:t>
            </a:fld>
            <a:endParaRPr lang="en-US" alt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021188B-67D0-FA48-B18D-6778570B223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9080" y="-1105534"/>
            <a:ext cx="4792532" cy="3703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902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C994CB81-6759-4D49-AFC7-0C42231E2F4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58400" y="381001"/>
            <a:ext cx="1524000" cy="365125"/>
          </a:xfrm>
        </p:spPr>
        <p:txBody>
          <a:bodyPr/>
          <a:lstStyle>
            <a:lvl1pPr algn="r">
              <a:defRPr/>
            </a:lvl1pPr>
          </a:lstStyle>
          <a:p>
            <a:pPr>
              <a:defRPr/>
            </a:pPr>
            <a:fld id="{DBA12AA5-AC7D-4FFB-A064-F9C1AAA65AD2}" type="datetimeFigureOut">
              <a:rPr lang="en-US" smtClean="0"/>
              <a:pPr>
                <a:defRPr/>
              </a:pPr>
              <a:t>10/15/2024</a:t>
            </a:fld>
            <a:endParaRPr lang="en-US" dirty="0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8730F103-F462-49F9-BD5B-1640FE53B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1200" y="6356351"/>
            <a:ext cx="73152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B3DAC21A-37D2-483E-B51D-2A87BADF82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471BA2-E43B-4870-9DDD-211C47887B01}" type="slidenum">
              <a:rPr lang="en-US" altLang="en-US"/>
              <a:pPr/>
              <a:t>‹#›</a:t>
            </a:fld>
            <a:endParaRPr lang="en-US" alt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8AF49B0-BADC-8149-9263-587BB3F5E0F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9080" y="-1105534"/>
            <a:ext cx="4792532" cy="3703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6567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 baseline="0">
                <a:solidFill>
                  <a:srgbClr val="48609B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50884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5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23423FF-B7FB-42AA-BC5F-D4708D6E620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58400" y="366713"/>
            <a:ext cx="1524000" cy="365125"/>
          </a:xfrm>
        </p:spPr>
        <p:txBody>
          <a:bodyPr/>
          <a:lstStyle>
            <a:lvl1pPr algn="r">
              <a:defRPr/>
            </a:lvl1pPr>
          </a:lstStyle>
          <a:p>
            <a:pPr>
              <a:defRPr/>
            </a:pPr>
            <a:fld id="{1BD7691F-A5D5-49CF-93DC-CAFD98F4E2AB}" type="datetimeFigureOut">
              <a:rPr lang="en-US" smtClean="0"/>
              <a:pPr>
                <a:defRPr/>
              </a:pPr>
              <a:t>10/15/2024</a:t>
            </a:fld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D597CE16-3B8A-4A9C-883A-B642230056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9600" y="6356351"/>
            <a:ext cx="7416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D8C27BC0-7CE8-4845-871B-71F10146F8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825CD8C-D00B-4AF3-AA29-B158885D016E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7419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>
                <a:solidFill>
                  <a:srgbClr val="5571B6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5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C0714A5F-BA8C-4B10-955B-6AF43B31983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956800" y="357188"/>
            <a:ext cx="1625600" cy="365125"/>
          </a:xfrm>
        </p:spPr>
        <p:txBody>
          <a:bodyPr/>
          <a:lstStyle>
            <a:lvl1pPr algn="r">
              <a:defRPr/>
            </a:lvl1pPr>
          </a:lstStyle>
          <a:p>
            <a:pPr>
              <a:defRPr/>
            </a:pPr>
            <a:fld id="{E1AABF6F-22C4-4FEC-8813-392ED3301245}" type="datetimeFigureOut">
              <a:rPr lang="en-US" smtClean="0"/>
              <a:pPr>
                <a:defRPr/>
              </a:pPr>
              <a:t>10/15/2024</a:t>
            </a:fld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DA763036-EED3-4E4C-B92F-5489873193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9600" y="6356351"/>
            <a:ext cx="7416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9C57B957-59C1-46AD-AA5B-1799645589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6B91338-2059-493C-9FB3-5F62D80AD1EB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188757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1421" y="4800600"/>
            <a:ext cx="8455379" cy="566738"/>
          </a:xfrm>
        </p:spPr>
        <p:txBody>
          <a:bodyPr anchor="b"/>
          <a:lstStyle>
            <a:lvl1pPr algn="l">
              <a:defRPr sz="2000" b="1">
                <a:solidFill>
                  <a:srgbClr val="5571B6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01421" y="5367338"/>
            <a:ext cx="8455379" cy="804862"/>
          </a:xfrm>
        </p:spPr>
        <p:txBody>
          <a:bodyPr/>
          <a:lstStyle>
            <a:lvl1pPr marL="0" indent="0">
              <a:buNone/>
              <a:defRPr sz="15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C0714A5F-BA8C-4B10-955B-6AF43B31983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956800" y="357188"/>
            <a:ext cx="1625600" cy="365125"/>
          </a:xfrm>
        </p:spPr>
        <p:txBody>
          <a:bodyPr/>
          <a:lstStyle>
            <a:lvl1pPr algn="r">
              <a:defRPr/>
            </a:lvl1pPr>
          </a:lstStyle>
          <a:p>
            <a:pPr>
              <a:defRPr/>
            </a:pPr>
            <a:fld id="{E1AABF6F-22C4-4FEC-8813-392ED3301245}" type="datetimeFigureOut">
              <a:rPr lang="en-US" smtClean="0"/>
              <a:pPr>
                <a:defRPr/>
              </a:pPr>
              <a:t>10/15/2024</a:t>
            </a:fld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DA763036-EED3-4E4C-B92F-5489873193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9600" y="6356351"/>
            <a:ext cx="7416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9C57B957-59C1-46AD-AA5B-1799645589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6B91338-2059-493C-9FB3-5F62D80AD1EB}" type="slidenum">
              <a:rPr lang="en-US" altLang="en-US"/>
              <a:pPr/>
              <a:t>‹#›</a:t>
            </a:fld>
            <a:endParaRPr lang="en-US" altLang="en-US" dirty="0"/>
          </a:p>
        </p:txBody>
      </p:sp>
      <p:sp>
        <p:nvSpPr>
          <p:cNvPr id="10" name="Media Placeholder 12">
            <a:extLst>
              <a:ext uri="{FF2B5EF4-FFF2-40B4-BE49-F238E27FC236}">
                <a16:creationId xmlns:a16="http://schemas.microsoft.com/office/drawing/2014/main" id="{3FB0F2B2-057D-42B4-AAA9-48F6EC61D550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500717" y="1143000"/>
            <a:ext cx="8455379" cy="3429000"/>
          </a:xfrm>
        </p:spPr>
        <p:txBody>
          <a:bodyPr/>
          <a:lstStyle/>
          <a:p>
            <a:r>
              <a:rPr lang="en-US" dirty="0"/>
              <a:t>Click icon to add media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BC58E2C-E7C8-4F0B-8680-DB3D190C3781}"/>
              </a:ext>
            </a:extLst>
          </p:cNvPr>
          <p:cNvSpPr/>
          <p:nvPr userDrawn="1"/>
        </p:nvSpPr>
        <p:spPr>
          <a:xfrm>
            <a:off x="1501421" y="1143000"/>
            <a:ext cx="8455379" cy="3429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435987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 rot="16200000">
            <a:off x="-2530476" y="2667000"/>
            <a:ext cx="6584952" cy="1524000"/>
          </a:xfrm>
        </p:spPr>
        <p:txBody>
          <a:bodyPr/>
          <a:lstStyle/>
          <a:p>
            <a:r>
              <a:rPr lang="en-US" dirty="0"/>
              <a:t>Master title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47E44B-B8AA-4783-8708-5FAE0DB5626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60242" y="317155"/>
            <a:ext cx="1524004" cy="365125"/>
          </a:xfrm>
        </p:spPr>
        <p:txBody>
          <a:bodyPr/>
          <a:lstStyle>
            <a:lvl1pPr algn="r">
              <a:defRPr/>
            </a:lvl1pPr>
          </a:lstStyle>
          <a:p>
            <a:pPr>
              <a:defRPr/>
            </a:pPr>
            <a:fld id="{E34D5DCE-D5D6-4C61-81B3-06F87F1D9141}" type="datetimeFigureOut">
              <a:rPr lang="en-US" smtClean="0"/>
              <a:pPr>
                <a:defRPr/>
              </a:pPr>
              <a:t>10/15/2024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799EEE-40D1-4953-A47D-BFDC83DF79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31760" y="6356351"/>
            <a:ext cx="5894641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4C1007-31A2-49C0-BF34-A4268DE4E6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246A34B-83CC-40DC-BA46-63B827245A3F}" type="slidenum">
              <a:rPr lang="en-US" altLang="en-US"/>
              <a:pPr/>
              <a:t>‹#›</a:t>
            </a:fld>
            <a:endParaRPr lang="en-US" altLang="en-US" dirty="0"/>
          </a:p>
        </p:txBody>
      </p:sp>
      <p:graphicFrame>
        <p:nvGraphicFramePr>
          <p:cNvPr id="12" name="Chart 11">
            <a:extLst>
              <a:ext uri="{FF2B5EF4-FFF2-40B4-BE49-F238E27FC236}">
                <a16:creationId xmlns:a16="http://schemas.microsoft.com/office/drawing/2014/main" id="{87B3AA06-2F0C-413C-8C45-78881D6AF42D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1534417390"/>
              </p:ext>
            </p:extLst>
          </p:nvPr>
        </p:nvGraphicFramePr>
        <p:xfrm>
          <a:off x="2032000" y="1219200"/>
          <a:ext cx="7406468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147731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 rot="16200000">
            <a:off x="-2530476" y="2667000"/>
            <a:ext cx="6584952" cy="1524000"/>
          </a:xfrm>
        </p:spPr>
        <p:txBody>
          <a:bodyPr/>
          <a:lstStyle/>
          <a:p>
            <a:r>
              <a:rPr lang="en-US" dirty="0"/>
              <a:t>Master title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47E44B-B8AA-4783-8708-5FAE0DB5626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60242" y="317155"/>
            <a:ext cx="1524004" cy="365125"/>
          </a:xfrm>
        </p:spPr>
        <p:txBody>
          <a:bodyPr/>
          <a:lstStyle>
            <a:lvl1pPr algn="r">
              <a:defRPr/>
            </a:lvl1pPr>
          </a:lstStyle>
          <a:p>
            <a:pPr>
              <a:defRPr/>
            </a:pPr>
            <a:fld id="{E34D5DCE-D5D6-4C61-81B3-06F87F1D9141}" type="datetimeFigureOut">
              <a:rPr lang="en-US" smtClean="0"/>
              <a:pPr>
                <a:defRPr/>
              </a:pPr>
              <a:t>10/15/2024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799EEE-40D1-4953-A47D-BFDC83DF79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31760" y="6356351"/>
            <a:ext cx="5894641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4C1007-31A2-49C0-BF34-A4268DE4E6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246A34B-83CC-40DC-BA46-63B827245A3F}" type="slidenum">
              <a:rPr lang="en-US" altLang="en-US"/>
              <a:pPr/>
              <a:t>‹#›</a:t>
            </a:fld>
            <a:endParaRPr lang="en-US" altLang="en-US" dirty="0"/>
          </a:p>
        </p:txBody>
      </p:sp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6E813A55-ACDF-4C56-B493-97F941DD8ABA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2058626931"/>
              </p:ext>
            </p:extLst>
          </p:nvPr>
        </p:nvGraphicFramePr>
        <p:xfrm>
          <a:off x="2032000" y="1092200"/>
          <a:ext cx="8534400" cy="447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84824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B42A9538-5EF8-4BB4-8B1D-1FCFF1C56E8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389"/>
            <a:ext cx="12192000" cy="68579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04800" y="228600"/>
            <a:ext cx="5791200" cy="1266918"/>
          </a:xfrm>
        </p:spPr>
        <p:txBody>
          <a:bodyPr/>
          <a:lstStyle>
            <a:lvl1pPr>
              <a:defRPr sz="6600" b="1" i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sz="6000" dirty="0">
                <a:latin typeface="Arial" panose="020B0604020202020204" pitchFamily="34" charset="0"/>
                <a:cs typeface="Arial" panose="020B0604020202020204" pitchFamily="34" charset="0"/>
              </a:rPr>
              <a:t>TITLE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800" y="1595106"/>
            <a:ext cx="7518400" cy="1757694"/>
          </a:xfrm>
        </p:spPr>
        <p:txBody>
          <a:bodyPr/>
          <a:lstStyle>
            <a:lvl1pPr marL="0" indent="0" algn="ctr">
              <a:buNone/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3AFBC7-7F1F-41AC-9A3F-F3519996FD2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58400" y="228601"/>
            <a:ext cx="1524000" cy="365125"/>
          </a:xfrm>
        </p:spPr>
        <p:txBody>
          <a:bodyPr/>
          <a:lstStyle>
            <a:lvl1pPr algn="r">
              <a:defRPr sz="15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7E97D895-4EC0-4B38-A7C2-C350561D1C50}" type="datetimeFigureOut">
              <a:rPr lang="en-US" smtClean="0"/>
              <a:pPr>
                <a:defRPr/>
              </a:pPr>
              <a:t>10/15/2024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AD2470-4DCB-411D-A134-3CA500AEB6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9600" y="6356351"/>
            <a:ext cx="7416800" cy="365125"/>
          </a:xfrm>
        </p:spPr>
        <p:txBody>
          <a:bodyPr/>
          <a:lstStyle>
            <a:lvl1pPr>
              <a:defRPr sz="15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1D4C4D-FAE3-4BD3-B6E3-4282DF6083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5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C991D505-0F99-4C94-BF15-BBFDB8B6134E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7993F12-18E6-4408-B524-04134C3D78E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8969" y="3420610"/>
            <a:ext cx="1291862" cy="3367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9098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B42A9538-5EF8-4BB4-8B1D-1FCFF1C56E8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5835"/>
            <a:ext cx="12192000" cy="68579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04800" y="228600"/>
            <a:ext cx="5791200" cy="1266918"/>
          </a:xfrm>
        </p:spPr>
        <p:txBody>
          <a:bodyPr/>
          <a:lstStyle>
            <a:lvl1pPr>
              <a:defRPr sz="6600" b="1" i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sz="6000" dirty="0">
                <a:latin typeface="Arial" panose="020B0604020202020204" pitchFamily="34" charset="0"/>
                <a:cs typeface="Arial" panose="020B0604020202020204" pitchFamily="34" charset="0"/>
              </a:rPr>
              <a:t>TITLE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800" y="1595106"/>
            <a:ext cx="7518400" cy="1757694"/>
          </a:xfrm>
        </p:spPr>
        <p:txBody>
          <a:bodyPr/>
          <a:lstStyle>
            <a:lvl1pPr marL="0" indent="0" algn="ctr">
              <a:buNone/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3AFBC7-7F1F-41AC-9A3F-F3519996FD2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58400" y="228601"/>
            <a:ext cx="1524000" cy="365125"/>
          </a:xfrm>
        </p:spPr>
        <p:txBody>
          <a:bodyPr/>
          <a:lstStyle>
            <a:lvl1pPr algn="r">
              <a:defRPr sz="15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7E97D895-4EC0-4B38-A7C2-C350561D1C50}" type="datetimeFigureOut">
              <a:rPr lang="en-US" smtClean="0"/>
              <a:pPr>
                <a:defRPr/>
              </a:pPr>
              <a:t>10/15/2024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AD2470-4DCB-411D-A134-3CA500AEB6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9600" y="6356351"/>
            <a:ext cx="5486400" cy="365125"/>
          </a:xfrm>
        </p:spPr>
        <p:txBody>
          <a:bodyPr/>
          <a:lstStyle>
            <a:lvl1pPr>
              <a:defRPr sz="15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1D4C4D-FAE3-4BD3-B6E3-4282DF6083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02400" y="6356351"/>
            <a:ext cx="2844800" cy="365125"/>
          </a:xfrm>
        </p:spPr>
        <p:txBody>
          <a:bodyPr/>
          <a:lstStyle>
            <a:lvl1pPr>
              <a:defRPr sz="15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C991D505-0F99-4C94-BF15-BBFDB8B6134E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2465DEA-915E-49DC-AFD4-9A9E68FB8B7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2400" y="5117246"/>
            <a:ext cx="2811658" cy="1512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9363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B42A9538-5EF8-4BB4-8B1D-1FCFF1C56E8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5835"/>
            <a:ext cx="12192000" cy="68579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04800" y="228600"/>
            <a:ext cx="5791200" cy="1266918"/>
          </a:xfrm>
        </p:spPr>
        <p:txBody>
          <a:bodyPr/>
          <a:lstStyle>
            <a:lvl1pPr>
              <a:defRPr sz="6600" b="1" i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sz="6000" dirty="0">
                <a:latin typeface="Arial" panose="020B0604020202020204" pitchFamily="34" charset="0"/>
                <a:cs typeface="Arial" panose="020B0604020202020204" pitchFamily="34" charset="0"/>
              </a:rPr>
              <a:t>TITLE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800" y="1595106"/>
            <a:ext cx="7518400" cy="1757694"/>
          </a:xfrm>
        </p:spPr>
        <p:txBody>
          <a:bodyPr/>
          <a:lstStyle>
            <a:lvl1pPr marL="0" indent="0" algn="ctr">
              <a:buNone/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3AFBC7-7F1F-41AC-9A3F-F3519996FD2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58400" y="228601"/>
            <a:ext cx="1524000" cy="365125"/>
          </a:xfrm>
        </p:spPr>
        <p:txBody>
          <a:bodyPr/>
          <a:lstStyle>
            <a:lvl1pPr algn="r">
              <a:defRPr sz="15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7E97D895-4EC0-4B38-A7C2-C350561D1C50}" type="datetimeFigureOut">
              <a:rPr lang="en-US" smtClean="0"/>
              <a:pPr>
                <a:defRPr/>
              </a:pPr>
              <a:t>10/15/2024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AD2470-4DCB-411D-A134-3CA500AEB6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9600" y="6356351"/>
            <a:ext cx="5486400" cy="365125"/>
          </a:xfrm>
        </p:spPr>
        <p:txBody>
          <a:bodyPr/>
          <a:lstStyle>
            <a:lvl1pPr>
              <a:defRPr sz="15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1D4C4D-FAE3-4BD3-B6E3-4282DF6083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02400" y="6356351"/>
            <a:ext cx="2844800" cy="365125"/>
          </a:xfrm>
        </p:spPr>
        <p:txBody>
          <a:bodyPr/>
          <a:lstStyle>
            <a:lvl1pPr>
              <a:defRPr sz="15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C991D505-0F99-4C94-BF15-BBFDB8B6134E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18" t="33333" r="26818" b="33333"/>
          <a:stretch/>
        </p:blipFill>
        <p:spPr>
          <a:xfrm>
            <a:off x="9034273" y="4763192"/>
            <a:ext cx="2917781" cy="1620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5253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F895863D-A570-4405-8C67-9B95E531A3C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-177"/>
          <a:stretch/>
        </p:blipFill>
        <p:spPr>
          <a:xfrm>
            <a:off x="0" y="-10637"/>
            <a:ext cx="12192000" cy="6868637"/>
          </a:xfrm>
          <a:prstGeom prst="rect">
            <a:avLst/>
          </a:prstGeom>
          <a:effectLst/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 rot="16200000">
            <a:off x="-2428875" y="2667000"/>
            <a:ext cx="6584949" cy="1524000"/>
          </a:xfrm>
        </p:spPr>
        <p:txBody>
          <a:bodyPr/>
          <a:lstStyle>
            <a:lvl1pPr>
              <a:defRPr sz="6600" b="1" i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Master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1930400" y="228600"/>
            <a:ext cx="8128000" cy="5980588"/>
          </a:xfr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3200" b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buFont typeface="Arial" panose="020B0604020202020204" pitchFamily="34" charset="0"/>
              <a:buChar char="•"/>
              <a:defRPr sz="28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Arial" panose="020B0604020202020204" pitchFamily="34" charset="0"/>
              <a:buChar char="•"/>
              <a:defRPr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Arial" panose="020B0604020202020204" pitchFamily="34" charset="0"/>
              <a:buChar char="•"/>
              <a:defRPr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Arial" panose="020B0604020202020204" pitchFamily="34" charset="0"/>
              <a:buChar char="•"/>
              <a:defRPr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42A2E3-5467-4748-AE9A-41F97216CD1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58400" y="228601"/>
            <a:ext cx="1524000" cy="365125"/>
          </a:xfrm>
        </p:spPr>
        <p:txBody>
          <a:bodyPr/>
          <a:lstStyle>
            <a:lvl1pPr algn="r">
              <a:defRPr sz="15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DEE4325D-8EF1-4822-BC3C-E32EBAF3AE9B}" type="datetimeFigureOut">
              <a:rPr lang="en-US" smtClean="0"/>
              <a:pPr>
                <a:defRPr/>
              </a:pPr>
              <a:t>10/15/2024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921568-C98D-4978-9619-0AB2639935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30400" y="6356351"/>
            <a:ext cx="6096000" cy="365125"/>
          </a:xfrm>
        </p:spPr>
        <p:txBody>
          <a:bodyPr/>
          <a:lstStyle>
            <a:lvl1pPr>
              <a:defRPr sz="15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C790F-1DB3-40BD-9475-1A44EE25F5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5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B136C50-C513-4335-B3B7-DE19EF8D9116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745" t="22222" r="37059" b="17777"/>
          <a:stretch/>
        </p:blipFill>
        <p:spPr>
          <a:xfrm>
            <a:off x="10841746" y="3384883"/>
            <a:ext cx="1350254" cy="3473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097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3E3BE246-8BBD-4E22-B3B1-63F8DDD7ED1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8772"/>
                    </a14:imgEffect>
                    <a14:imgEffect>
                      <a14:saturation sat="0"/>
                    </a14:imgEffect>
                    <a14:imgEffect>
                      <a14:brightnessContrast bright="-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6600" b="1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Master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400" b="1" i="0" cap="all" baseline="0">
                <a:solidFill>
                  <a:srgbClr val="57C1A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2352A9-C242-427E-B1C8-A9548051DF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58400" y="228601"/>
            <a:ext cx="1524000" cy="365125"/>
          </a:xfrm>
        </p:spPr>
        <p:txBody>
          <a:bodyPr/>
          <a:lstStyle>
            <a:lvl1pPr algn="r">
              <a:defRPr sz="15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6AB6BB9C-9F97-44EA-BCFC-D1437F8533DF}" type="datetimeFigureOut">
              <a:rPr lang="en-US" smtClean="0"/>
              <a:pPr>
                <a:defRPr/>
              </a:pPr>
              <a:t>10/15/2024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F3FDED-50D6-46D6-AE55-EB6660DD35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9600" y="6356351"/>
            <a:ext cx="7416800" cy="365125"/>
          </a:xfrm>
        </p:spPr>
        <p:txBody>
          <a:bodyPr/>
          <a:lstStyle>
            <a:lvl1pPr>
              <a:defRPr sz="15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FDDCD2-743D-4EDF-BB72-7F8581458E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5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1C1E663E-8CB3-4B4D-BE61-B8ACD4ABDA42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18" t="33333" r="26818" b="33333"/>
          <a:stretch/>
        </p:blipFill>
        <p:spPr>
          <a:xfrm>
            <a:off x="313246" y="343216"/>
            <a:ext cx="2615065" cy="1453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5594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50C2134F-77D7-412F-921C-AF459DD517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bright="-10000" contrast="-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25400"/>
            <a:ext cx="12192000" cy="68834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sz="6600" b="1" i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Master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  <a:noFill/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86F6E51E-9CA1-4092-998C-9E9D889AA6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951513-5607-4B2C-BC9F-AB0B702FAC73}" type="datetimeFigureOut">
              <a:rPr lang="en-US"/>
              <a:pPr>
                <a:defRPr/>
              </a:pPr>
              <a:t>10/15/2024</a:t>
            </a:fld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74C481B9-A73B-4974-A627-B2D26B315C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8A510149-D117-4E9E-A9AB-A6B79396B5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56FF04B-F0DC-4DEB-ACBB-0DF947279AF2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041787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28E2D9B2-306E-4D03-BB33-1DF6F77C2EA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bright="-10000" contrast="3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Master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 algn="ctr">
              <a:buNone/>
              <a:defRPr sz="2400" b="1" cap="all" baseline="0">
                <a:solidFill>
                  <a:srgbClr val="57C1A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 algn="ctr">
              <a:buNone/>
              <a:defRPr sz="2400" b="1" cap="all" baseline="0">
                <a:solidFill>
                  <a:srgbClr val="57C1A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3ECAC019-8430-4C23-A16C-B4E55F74CF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96D59F-D235-4E85-B48F-771857550E86}" type="datetimeFigureOut">
              <a:rPr lang="en-US"/>
              <a:pPr>
                <a:defRPr/>
              </a:pPr>
              <a:t>10/15/2024</a:t>
            </a:fld>
            <a:endParaRPr lang="en-US" dirty="0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EB3887BC-0EB8-4D74-B79B-3AE90029A3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4053FA8D-DF64-4C75-BFB4-19FF16E7A8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A56AA7-FA10-42EB-B11F-25AFD29AA184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683464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1126B66B-DBBD-4FC3-A63B-0C27E8C22E2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bright="-27000" contrast="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9600" y="1371600"/>
            <a:ext cx="10972800" cy="1143000"/>
          </a:xfrm>
        </p:spPr>
        <p:txBody>
          <a:bodyPr/>
          <a:lstStyle/>
          <a:p>
            <a:r>
              <a:rPr lang="en-US" dirty="0"/>
              <a:t>Master title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A3F8F4DD-29EB-4D24-A1C9-2855744C65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58400" y="350839"/>
            <a:ext cx="1524000" cy="365125"/>
          </a:xfrm>
        </p:spPr>
        <p:txBody>
          <a:bodyPr/>
          <a:lstStyle>
            <a:lvl1pPr algn="r">
              <a:defRPr/>
            </a:lvl1pPr>
          </a:lstStyle>
          <a:p>
            <a:pPr>
              <a:defRPr/>
            </a:pPr>
            <a:fld id="{B5975414-CBD0-43C7-BFB7-9D156A039269}" type="datetimeFigureOut">
              <a:rPr lang="en-US" smtClean="0"/>
              <a:pPr>
                <a:defRPr/>
              </a:pPr>
              <a:t>10/15/2024</a:t>
            </a:fld>
            <a:endParaRPr lang="en-US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1DD8C748-6F40-4AEE-80E1-D43CEC976B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9600" y="6356351"/>
            <a:ext cx="7416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4448F580-0626-402F-97AB-5281941359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443654-B582-4327-B741-61DA5765CD02}" type="slidenum">
              <a:rPr lang="en-US" altLang="en-US"/>
              <a:pPr/>
              <a:t>‹#›</a:t>
            </a:fld>
            <a:endParaRPr lang="en-US" alt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18" t="33333" r="26818" b="33333"/>
          <a:stretch/>
        </p:blipFill>
        <p:spPr>
          <a:xfrm>
            <a:off x="277387" y="343216"/>
            <a:ext cx="2615065" cy="1453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0035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47E10DBB-FD79-4C8A-8D5E-CA23D580256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bright="-25000" contrast="-1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9600" y="1371600"/>
            <a:ext cx="10972800" cy="1143000"/>
          </a:xfrm>
        </p:spPr>
        <p:txBody>
          <a:bodyPr/>
          <a:lstStyle/>
          <a:p>
            <a:r>
              <a:rPr lang="en-US" dirty="0"/>
              <a:t>Master title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1DD8C748-6F40-4AEE-80E1-D43CEC976B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9600" y="6356351"/>
            <a:ext cx="7416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4448F580-0626-402F-97AB-5281941359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443654-B582-4327-B741-61DA5765CD02}" type="slidenum">
              <a:rPr lang="en-US" altLang="en-US"/>
              <a:pPr/>
              <a:t>‹#›</a:t>
            </a:fld>
            <a:endParaRPr lang="en-US" alt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18" t="33333" r="26818" b="33333"/>
          <a:stretch/>
        </p:blipFill>
        <p:spPr>
          <a:xfrm>
            <a:off x="9406966" y="136524"/>
            <a:ext cx="2615065" cy="1453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0938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B3F69DBC-79D8-481F-9BC2-898A436DEB1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bright="-9000" contrast="1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19167" r="19167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C994CB81-6759-4D49-AFC7-0C42231E2F4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58400" y="381001"/>
            <a:ext cx="1524000" cy="365125"/>
          </a:xfrm>
        </p:spPr>
        <p:txBody>
          <a:bodyPr/>
          <a:lstStyle>
            <a:lvl1pPr algn="r">
              <a:defRPr/>
            </a:lvl1pPr>
          </a:lstStyle>
          <a:p>
            <a:pPr>
              <a:defRPr/>
            </a:pPr>
            <a:fld id="{DBA12AA5-AC7D-4FFB-A064-F9C1AAA65AD2}" type="datetimeFigureOut">
              <a:rPr lang="en-US" smtClean="0"/>
              <a:pPr>
                <a:defRPr/>
              </a:pPr>
              <a:t>10/15/2024</a:t>
            </a:fld>
            <a:endParaRPr lang="en-US" dirty="0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8730F103-F462-49F9-BD5B-1640FE53B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1200" y="6356351"/>
            <a:ext cx="73152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B3DAC21A-37D2-483E-B51D-2A87BADF82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471BA2-E43B-4870-9DDD-211C47887B01}" type="slidenum">
              <a:rPr lang="en-US" altLang="en-US"/>
              <a:pPr/>
              <a:t>‹#›</a:t>
            </a:fld>
            <a:endParaRPr lang="en-US" alt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18" t="33333" r="26818" b="33333"/>
          <a:stretch/>
        </p:blipFill>
        <p:spPr>
          <a:xfrm>
            <a:off x="259464" y="343216"/>
            <a:ext cx="2615065" cy="1453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7740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72BCC3C-7572-407B-8549-3D17BFEEA22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6682"/>
                    </a14:imgEffect>
                    <a14:imgEffect>
                      <a14:saturation sat="0"/>
                    </a14:imgEffect>
                    <a14:imgEffect>
                      <a14:brightnessContrast bright="-10000" contrast="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C994CB81-6759-4D49-AFC7-0C42231E2F4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58400" y="381001"/>
            <a:ext cx="1524000" cy="365125"/>
          </a:xfrm>
        </p:spPr>
        <p:txBody>
          <a:bodyPr/>
          <a:lstStyle>
            <a:lvl1pPr algn="r">
              <a:defRPr/>
            </a:lvl1pPr>
          </a:lstStyle>
          <a:p>
            <a:pPr>
              <a:defRPr/>
            </a:pPr>
            <a:fld id="{DBA12AA5-AC7D-4FFB-A064-F9C1AAA65AD2}" type="datetimeFigureOut">
              <a:rPr lang="en-US" smtClean="0"/>
              <a:pPr>
                <a:defRPr/>
              </a:pPr>
              <a:t>10/15/2024</a:t>
            </a:fld>
            <a:endParaRPr lang="en-US" dirty="0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8730F103-F462-49F9-BD5B-1640FE53B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1200" y="6356351"/>
            <a:ext cx="73152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B3DAC21A-37D2-483E-B51D-2A87BADF82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471BA2-E43B-4870-9DDD-211C47887B01}" type="slidenum">
              <a:rPr lang="en-US" altLang="en-US"/>
              <a:pPr/>
              <a:t>‹#›</a:t>
            </a:fld>
            <a:endParaRPr lang="en-US" alt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18" t="33333" r="26818" b="33333"/>
          <a:stretch/>
        </p:blipFill>
        <p:spPr>
          <a:xfrm>
            <a:off x="564258" y="343216"/>
            <a:ext cx="2615065" cy="1453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9027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17E3C4CF-422B-4302-9C2C-233A3DF2321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bright="-25000" contrast="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 baseline="0">
                <a:solidFill>
                  <a:srgbClr val="57C1A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50884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5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23423FF-B7FB-42AA-BC5F-D4708D6E620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58400" y="366713"/>
            <a:ext cx="1524000" cy="365125"/>
          </a:xfrm>
        </p:spPr>
        <p:txBody>
          <a:bodyPr/>
          <a:lstStyle>
            <a:lvl1pPr algn="r">
              <a:defRPr/>
            </a:lvl1pPr>
          </a:lstStyle>
          <a:p>
            <a:pPr>
              <a:defRPr/>
            </a:pPr>
            <a:fld id="{1BD7691F-A5D5-49CF-93DC-CAFD98F4E2AB}" type="datetimeFigureOut">
              <a:rPr lang="en-US" smtClean="0"/>
              <a:pPr>
                <a:defRPr/>
              </a:pPr>
              <a:t>10/15/2024</a:t>
            </a:fld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D597CE16-3B8A-4A9C-883A-B642230056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9600" y="6356351"/>
            <a:ext cx="7416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D8C27BC0-7CE8-4845-871B-71F10146F8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825CD8C-D00B-4AF3-AA29-B158885D016E}" type="slidenum">
              <a:rPr lang="en-US" altLang="en-US"/>
              <a:pPr/>
              <a:t>‹#›</a:t>
            </a:fld>
            <a:endParaRPr lang="en-US" altLang="en-US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745" t="22222" r="37059" b="17777"/>
          <a:stretch/>
        </p:blipFill>
        <p:spPr>
          <a:xfrm>
            <a:off x="10820400" y="3384883"/>
            <a:ext cx="1350254" cy="3473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8574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F4AB56A3-D395-4683-9B52-6390560ADEB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bright="-45000" contrast="2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0"/>
            <a:ext cx="12191999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>
                <a:solidFill>
                  <a:srgbClr val="57C1A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5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C0714A5F-BA8C-4B10-955B-6AF43B31983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956800" y="357188"/>
            <a:ext cx="1625600" cy="365125"/>
          </a:xfrm>
        </p:spPr>
        <p:txBody>
          <a:bodyPr/>
          <a:lstStyle>
            <a:lvl1pPr algn="r">
              <a:defRPr/>
            </a:lvl1pPr>
          </a:lstStyle>
          <a:p>
            <a:pPr>
              <a:defRPr/>
            </a:pPr>
            <a:fld id="{E1AABF6F-22C4-4FEC-8813-392ED3301245}" type="datetimeFigureOut">
              <a:rPr lang="en-US" smtClean="0"/>
              <a:pPr>
                <a:defRPr/>
              </a:pPr>
              <a:t>10/15/2024</a:t>
            </a:fld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DA763036-EED3-4E4C-B92F-5489873193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9600" y="6356351"/>
            <a:ext cx="7416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9C57B957-59C1-46AD-AA5B-1799645589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6B91338-2059-493C-9FB3-5F62D80AD1EB}" type="slidenum">
              <a:rPr lang="en-US" altLang="en-US"/>
              <a:pPr/>
              <a:t>‹#›</a:t>
            </a:fld>
            <a:endParaRPr lang="en-US" altLang="en-US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745" t="22222" r="37059" b="17777"/>
          <a:stretch/>
        </p:blipFill>
        <p:spPr>
          <a:xfrm>
            <a:off x="10841745" y="3347410"/>
            <a:ext cx="1350254" cy="3473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837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F4AB56A3-D395-4683-9B52-6390560ADEB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bright="-45000" contrast="2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0"/>
            <a:ext cx="12191999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1421" y="4800600"/>
            <a:ext cx="8455379" cy="566738"/>
          </a:xfrm>
        </p:spPr>
        <p:txBody>
          <a:bodyPr anchor="b"/>
          <a:lstStyle>
            <a:lvl1pPr algn="l">
              <a:defRPr sz="2000" b="1">
                <a:solidFill>
                  <a:srgbClr val="57C1A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01421" y="5367338"/>
            <a:ext cx="8455379" cy="804862"/>
          </a:xfrm>
        </p:spPr>
        <p:txBody>
          <a:bodyPr/>
          <a:lstStyle>
            <a:lvl1pPr marL="0" indent="0">
              <a:buNone/>
              <a:defRPr sz="15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C0714A5F-BA8C-4B10-955B-6AF43B31983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956800" y="357188"/>
            <a:ext cx="1625600" cy="365125"/>
          </a:xfrm>
        </p:spPr>
        <p:txBody>
          <a:bodyPr/>
          <a:lstStyle>
            <a:lvl1pPr algn="r">
              <a:defRPr/>
            </a:lvl1pPr>
          </a:lstStyle>
          <a:p>
            <a:pPr>
              <a:defRPr/>
            </a:pPr>
            <a:fld id="{E1AABF6F-22C4-4FEC-8813-392ED3301245}" type="datetimeFigureOut">
              <a:rPr lang="en-US" smtClean="0"/>
              <a:pPr>
                <a:defRPr/>
              </a:pPr>
              <a:t>10/15/2024</a:t>
            </a:fld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DA763036-EED3-4E4C-B92F-5489873193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9600" y="6356351"/>
            <a:ext cx="7416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9C57B957-59C1-46AD-AA5B-1799645589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6B91338-2059-493C-9FB3-5F62D80AD1EB}" type="slidenum">
              <a:rPr lang="en-US" altLang="en-US"/>
              <a:pPr/>
              <a:t>‹#›</a:t>
            </a:fld>
            <a:endParaRPr lang="en-US" altLang="en-US" dirty="0"/>
          </a:p>
        </p:txBody>
      </p:sp>
      <p:sp>
        <p:nvSpPr>
          <p:cNvPr id="10" name="Media Placeholder 12">
            <a:extLst>
              <a:ext uri="{FF2B5EF4-FFF2-40B4-BE49-F238E27FC236}">
                <a16:creationId xmlns:a16="http://schemas.microsoft.com/office/drawing/2014/main" id="{3FB0F2B2-057D-42B4-AAA9-48F6EC61D550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500717" y="1143000"/>
            <a:ext cx="8455379" cy="3429000"/>
          </a:xfrm>
        </p:spPr>
        <p:txBody>
          <a:bodyPr/>
          <a:lstStyle/>
          <a:p>
            <a:r>
              <a:rPr lang="en-US" dirty="0"/>
              <a:t>Click icon to add media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BC58E2C-E7C8-4F0B-8680-DB3D190C3781}"/>
              </a:ext>
            </a:extLst>
          </p:cNvPr>
          <p:cNvSpPr/>
          <p:nvPr userDrawn="1"/>
        </p:nvSpPr>
        <p:spPr>
          <a:xfrm>
            <a:off x="1501421" y="1143000"/>
            <a:ext cx="8455379" cy="3429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745" t="22222" r="37059" b="17777"/>
          <a:stretch/>
        </p:blipFill>
        <p:spPr>
          <a:xfrm>
            <a:off x="10842098" y="3347410"/>
            <a:ext cx="1350254" cy="3473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8544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03300F22-5009-40CB-A807-70A8F5A77F7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bright="-25000" contrast="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 rot="5400000">
            <a:off x="-2530476" y="2667000"/>
            <a:ext cx="6584952" cy="1524000"/>
          </a:xfrm>
        </p:spPr>
        <p:txBody>
          <a:bodyPr/>
          <a:lstStyle/>
          <a:p>
            <a:r>
              <a:rPr lang="en-US" dirty="0"/>
              <a:t>Master title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47E44B-B8AA-4783-8708-5FAE0DB5626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60242" y="317155"/>
            <a:ext cx="1524004" cy="365125"/>
          </a:xfrm>
        </p:spPr>
        <p:txBody>
          <a:bodyPr/>
          <a:lstStyle>
            <a:lvl1pPr algn="r">
              <a:defRPr/>
            </a:lvl1pPr>
          </a:lstStyle>
          <a:p>
            <a:pPr>
              <a:defRPr/>
            </a:pPr>
            <a:fld id="{E34D5DCE-D5D6-4C61-81B3-06F87F1D9141}" type="datetimeFigureOut">
              <a:rPr lang="en-US" smtClean="0"/>
              <a:pPr>
                <a:defRPr/>
              </a:pPr>
              <a:t>10/15/2024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799EEE-40D1-4953-A47D-BFDC83DF79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31760" y="6356351"/>
            <a:ext cx="5894641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4C1007-31A2-49C0-BF34-A4268DE4E6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246A34B-83CC-40DC-BA46-63B827245A3F}" type="slidenum">
              <a:rPr lang="en-US" altLang="en-US"/>
              <a:pPr/>
              <a:t>‹#›</a:t>
            </a:fld>
            <a:endParaRPr lang="en-US" alt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745" t="22222" r="37059" b="17777"/>
          <a:stretch/>
        </p:blipFill>
        <p:spPr>
          <a:xfrm>
            <a:off x="10841746" y="3384883"/>
            <a:ext cx="1350254" cy="3473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0943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03300F22-5009-40CB-A807-70A8F5A77F7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bright="-25000" contrast="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 rot="5400000">
            <a:off x="-2530476" y="2667000"/>
            <a:ext cx="6584952" cy="1524000"/>
          </a:xfrm>
        </p:spPr>
        <p:txBody>
          <a:bodyPr/>
          <a:lstStyle/>
          <a:p>
            <a:r>
              <a:rPr lang="en-US" dirty="0"/>
              <a:t>Master title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47E44B-B8AA-4783-8708-5FAE0DB5626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60242" y="317155"/>
            <a:ext cx="1524004" cy="365125"/>
          </a:xfrm>
        </p:spPr>
        <p:txBody>
          <a:bodyPr/>
          <a:lstStyle>
            <a:lvl1pPr algn="r">
              <a:defRPr/>
            </a:lvl1pPr>
          </a:lstStyle>
          <a:p>
            <a:pPr>
              <a:defRPr/>
            </a:pPr>
            <a:fld id="{E34D5DCE-D5D6-4C61-81B3-06F87F1D9141}" type="datetimeFigureOut">
              <a:rPr lang="en-US" smtClean="0"/>
              <a:pPr>
                <a:defRPr/>
              </a:pPr>
              <a:t>10/15/2024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799EEE-40D1-4953-A47D-BFDC83DF79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31760" y="6356351"/>
            <a:ext cx="5894641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4C1007-31A2-49C0-BF34-A4268DE4E6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246A34B-83CC-40DC-BA46-63B827245A3F}" type="slidenum">
              <a:rPr lang="en-US" altLang="en-US"/>
              <a:pPr/>
              <a:t>‹#›</a:t>
            </a:fld>
            <a:endParaRPr lang="en-US" altLang="en-US" dirty="0"/>
          </a:p>
        </p:txBody>
      </p:sp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6E813A55-ACDF-4C56-B493-97F941DD8ABA}"/>
              </a:ext>
            </a:extLst>
          </p:cNvPr>
          <p:cNvGraphicFramePr/>
          <p:nvPr userDrawn="1"/>
        </p:nvGraphicFramePr>
        <p:xfrm>
          <a:off x="2032000" y="1092200"/>
          <a:ext cx="8534400" cy="447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745" t="22222" r="37059" b="17777"/>
          <a:stretch/>
        </p:blipFill>
        <p:spPr>
          <a:xfrm>
            <a:off x="10841746" y="3327400"/>
            <a:ext cx="1350254" cy="3473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0045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8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7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31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Relationship Id="rId14" Type="http://schemas.openxmlformats.org/officeDocument/2006/relationships/slideLayout" Target="../slideLayouts/slideLayout2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AA77AA74-9D76-4144-9743-C65B3F328511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13E687DB-E0A7-4B4F-9664-86B6690B4B1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US" alt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6B0E5B-8A78-4A2E-A72D-3E9ED07A589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50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CD99F22E-FC35-4457-AC26-484C6E6A8F5D}" type="datetimeFigureOut">
              <a:rPr lang="en-US" smtClean="0"/>
              <a:pPr>
                <a:defRPr/>
              </a:pPr>
              <a:t>10/15/2024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47EE8A-E849-45D8-8C31-59928A25D0F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50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F7530B-404F-4DF3-9B5D-581CDF7BF3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5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F955EFD-97E9-4021-9669-B18E895829BD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0741078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6600" b="1" i="0" kern="1200" cap="all" baseline="0">
          <a:solidFill>
            <a:schemeClr val="tx1">
              <a:lumMod val="85000"/>
              <a:lumOff val="15000"/>
            </a:schemeClr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457200" indent="-4572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>
              <a:lumMod val="85000"/>
              <a:lumOff val="1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914400" indent="-4572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>
              <a:lumMod val="85000"/>
              <a:lumOff val="1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2573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>
              <a:lumMod val="85000"/>
              <a:lumOff val="1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7145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>
              <a:lumMod val="85000"/>
              <a:lumOff val="1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1717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>
              <a:lumMod val="85000"/>
              <a:lumOff val="1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AA77AA74-9D76-4144-9743-C65B3F328511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US" altLang="en-US" dirty="0"/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13E687DB-E0A7-4B4F-9664-86B6690B4B1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US" alt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6B0E5B-8A78-4A2E-A72D-3E9ED07A589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50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CD99F22E-FC35-4457-AC26-484C6E6A8F5D}" type="datetimeFigureOut">
              <a:rPr lang="en-US" smtClean="0"/>
              <a:pPr>
                <a:defRPr/>
              </a:pPr>
              <a:t>10/15/2024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47EE8A-E849-45D8-8C31-59928A25D0F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50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F7530B-404F-4DF3-9B5D-581CDF7BF3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5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F955EFD-97E9-4021-9669-B18E895829BD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040911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  <p:sldLayoutId id="2147483688" r:id="rId12"/>
    <p:sldLayoutId id="2147483689" r:id="rId13"/>
    <p:sldLayoutId id="2147483690" r:id="rId14"/>
    <p:sldLayoutId id="2147483691" r:id="rId15"/>
    <p:sldLayoutId id="2147483692" r:id="rId16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6600" b="1" i="0" kern="1200" cap="all" baseline="0">
          <a:solidFill>
            <a:schemeClr val="tx1">
              <a:lumMod val="85000"/>
              <a:lumOff val="15000"/>
            </a:schemeClr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457200" indent="-4572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>
              <a:lumMod val="85000"/>
              <a:lumOff val="1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914400" indent="-4572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>
              <a:lumMod val="85000"/>
              <a:lumOff val="1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2573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>
              <a:lumMod val="85000"/>
              <a:lumOff val="1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7145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>
              <a:lumMod val="85000"/>
              <a:lumOff val="1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1717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>
              <a:lumMod val="85000"/>
              <a:lumOff val="1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mbod@cabq.gov" TargetMode="External"/><Relationship Id="rId2" Type="http://schemas.openxmlformats.org/officeDocument/2006/relationships/hyperlink" Target="https://abq-zone.com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23.png"/><Relationship Id="rId7" Type="http://schemas.openxmlformats.org/officeDocument/2006/relationships/hyperlink" Target="https://abq-zone.com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2.xml"/><Relationship Id="rId6" Type="http://schemas.openxmlformats.org/officeDocument/2006/relationships/hyperlink" Target="https://compplan.abc-zone.com/" TargetMode="Externa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28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9.xml"/><Relationship Id="rId6" Type="http://schemas.openxmlformats.org/officeDocument/2006/relationships/hyperlink" Target="https://abq-zone.com/" TargetMode="External"/><Relationship Id="rId5" Type="http://schemas.openxmlformats.org/officeDocument/2006/relationships/hyperlink" Target="https://tinyurl.com/IDOzoningmap" TargetMode="External"/><Relationship Id="rId4" Type="http://schemas.openxmlformats.org/officeDocument/2006/relationships/hyperlink" Target="http://abc-zone.com/zoning-conversion-map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29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9.xml"/><Relationship Id="rId6" Type="http://schemas.openxmlformats.org/officeDocument/2006/relationships/hyperlink" Target="https://abq-zone.com/" TargetMode="External"/><Relationship Id="rId5" Type="http://schemas.openxmlformats.org/officeDocument/2006/relationships/hyperlink" Target="https://tinyurl.com/IDOzoningmap" TargetMode="External"/><Relationship Id="rId4" Type="http://schemas.openxmlformats.org/officeDocument/2006/relationships/hyperlink" Target="http://abc-zone.com/zoning-conversion-map" TargetMode="Externa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30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openxmlformats.org/officeDocument/2006/relationships/hyperlink" Target="https://abq-zone.com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1.xml"/><Relationship Id="rId11" Type="http://schemas.openxmlformats.org/officeDocument/2006/relationships/hyperlink" Target="https://tinyurl.com/IDOzoningmap" TargetMode="External"/><Relationship Id="rId5" Type="http://schemas.openxmlformats.org/officeDocument/2006/relationships/diagramQuickStyle" Target="../diagrams/quickStyle1.xml"/><Relationship Id="rId10" Type="http://schemas.openxmlformats.org/officeDocument/2006/relationships/hyperlink" Target="http://abc-zone.com/zoning-conversion-map" TargetMode="External"/><Relationship Id="rId4" Type="http://schemas.openxmlformats.org/officeDocument/2006/relationships/diagramLayout" Target="../diagrams/layout1.xml"/><Relationship Id="rId9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31.pn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32.png"/><Relationship Id="rId5" Type="http://schemas.openxmlformats.org/officeDocument/2006/relationships/hyperlink" Target="https://tinyurl.com/IDOzoningmap" TargetMode="External"/><Relationship Id="rId10" Type="http://schemas.openxmlformats.org/officeDocument/2006/relationships/image" Target="../media/image35.png"/><Relationship Id="rId4" Type="http://schemas.openxmlformats.org/officeDocument/2006/relationships/hyperlink" Target="http://abc-zone.com/zoning-conversion-map" TargetMode="External"/><Relationship Id="rId9" Type="http://schemas.openxmlformats.org/officeDocument/2006/relationships/hyperlink" Target="https://abq-zone.com/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13" Type="http://schemas.openxmlformats.org/officeDocument/2006/relationships/hyperlink" Target="https://abq-zone.com/" TargetMode="External"/><Relationship Id="rId3" Type="http://schemas.openxmlformats.org/officeDocument/2006/relationships/image" Target="../media/image38.png"/><Relationship Id="rId7" Type="http://schemas.openxmlformats.org/officeDocument/2006/relationships/hyperlink" Target="https://tinyurl.com/IDOzoningmap" TargetMode="External"/><Relationship Id="rId12" Type="http://schemas.openxmlformats.org/officeDocument/2006/relationships/image" Target="../media/image4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2.xml"/><Relationship Id="rId6" Type="http://schemas.openxmlformats.org/officeDocument/2006/relationships/hyperlink" Target="http://abc-zone.com/zoning-conversion-map" TargetMode="External"/><Relationship Id="rId11" Type="http://schemas.openxmlformats.org/officeDocument/2006/relationships/image" Target="../media/image44.png"/><Relationship Id="rId5" Type="http://schemas.openxmlformats.org/officeDocument/2006/relationships/image" Target="../media/image40.png"/><Relationship Id="rId10" Type="http://schemas.openxmlformats.org/officeDocument/2006/relationships/image" Target="../media/image43.png"/><Relationship Id="rId4" Type="http://schemas.openxmlformats.org/officeDocument/2006/relationships/image" Target="../media/image39.png"/><Relationship Id="rId9" Type="http://schemas.openxmlformats.org/officeDocument/2006/relationships/image" Target="../media/image4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s://ido.abc-zone.com/" TargetMode="External"/><Relationship Id="rId3" Type="http://schemas.openxmlformats.org/officeDocument/2006/relationships/hyperlink" Target="https://tinyurl.com/IDOzoningmap" TargetMode="External"/><Relationship Id="rId7" Type="http://schemas.openxmlformats.org/officeDocument/2006/relationships/image" Target="../media/image45.png"/><Relationship Id="rId2" Type="http://schemas.openxmlformats.org/officeDocument/2006/relationships/hyperlink" Target="http://abc-zone.com/zoning-conversion-map" TargetMode="Externa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Relationship Id="rId9" Type="http://schemas.openxmlformats.org/officeDocument/2006/relationships/image" Target="../media/image4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1.png"/><Relationship Id="rId5" Type="http://schemas.openxmlformats.org/officeDocument/2006/relationships/hyperlink" Target="https://tinyurl.com/IDOzoningmap" TargetMode="External"/><Relationship Id="rId4" Type="http://schemas.openxmlformats.org/officeDocument/2006/relationships/hyperlink" Target="http://abc-zone.com/zoning-conversion-map" TargetMode="Externa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34.png"/><Relationship Id="rId7" Type="http://schemas.openxmlformats.org/officeDocument/2006/relationships/hyperlink" Target="ido.abc-zone.com/integrated-development-ordinance-ido?document=1&amp;outline-name=Part%2014-16-2%20Zone%20Districts" TargetMode="External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3.jpeg"/><Relationship Id="rId5" Type="http://schemas.openxmlformats.org/officeDocument/2006/relationships/hyperlink" Target="https://tinyurl.com/IDOzoningmap" TargetMode="External"/><Relationship Id="rId4" Type="http://schemas.openxmlformats.org/officeDocument/2006/relationships/hyperlink" Target="http://abc-zone.com/zoning-conversion-map" TargetMode="Externa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hyperlink" Target="http://abc-zone.com/zoning-conversion-map" TargetMode="External"/><Relationship Id="rId7" Type="http://schemas.openxmlformats.org/officeDocument/2006/relationships/image" Target="../media/image4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10" Type="http://schemas.openxmlformats.org/officeDocument/2006/relationships/hyperlink" Target="https://abq-zone.com/" TargetMode="External"/><Relationship Id="rId4" Type="http://schemas.openxmlformats.org/officeDocument/2006/relationships/hyperlink" Target="https://tinyurl.com/IDOzoningmap" TargetMode="External"/><Relationship Id="rId9" Type="http://schemas.openxmlformats.org/officeDocument/2006/relationships/image" Target="../media/image55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56.png"/><Relationship Id="rId7" Type="http://schemas.openxmlformats.org/officeDocument/2006/relationships/image" Target="../media/image5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46.png"/><Relationship Id="rId11" Type="http://schemas.openxmlformats.org/officeDocument/2006/relationships/hyperlink" Target="https://abq-zone.com/" TargetMode="External"/><Relationship Id="rId5" Type="http://schemas.openxmlformats.org/officeDocument/2006/relationships/hyperlink" Target="https://tinyurl.com/IDOzoningmap" TargetMode="External"/><Relationship Id="rId10" Type="http://schemas.openxmlformats.org/officeDocument/2006/relationships/image" Target="../media/image45.png"/><Relationship Id="rId4" Type="http://schemas.openxmlformats.org/officeDocument/2006/relationships/hyperlink" Target="http://abc-zone.com/zoning-conversion-map" TargetMode="External"/><Relationship Id="rId9" Type="http://schemas.openxmlformats.org/officeDocument/2006/relationships/image" Target="../media/image49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2.xml"/><Relationship Id="rId6" Type="http://schemas.openxmlformats.org/officeDocument/2006/relationships/hyperlink" Target="https://abq-zone.com/" TargetMode="External"/><Relationship Id="rId5" Type="http://schemas.openxmlformats.org/officeDocument/2006/relationships/hyperlink" Target="https://tinyurl.com/IDOzoningmap" TargetMode="External"/><Relationship Id="rId4" Type="http://schemas.openxmlformats.org/officeDocument/2006/relationships/hyperlink" Target="http://abc-zone.com/zoning-conversion-map" TargetMode="Externa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720.png"/><Relationship Id="rId7" Type="http://schemas.openxmlformats.org/officeDocument/2006/relationships/hyperlink" Target="https://abq-zone.com/" TargetMode="External"/><Relationship Id="rId1" Type="http://schemas.openxmlformats.org/officeDocument/2006/relationships/slideLayout" Target="../slideLayouts/slideLayout22.xml"/><Relationship Id="rId6" Type="http://schemas.openxmlformats.org/officeDocument/2006/relationships/hyperlink" Target="https://tinyurl.com/IDOzoningmap" TargetMode="External"/><Relationship Id="rId5" Type="http://schemas.openxmlformats.org/officeDocument/2006/relationships/hyperlink" Target="http://abc-zone.com/zoning-conversion-map" TargetMode="External"/><Relationship Id="rId4" Type="http://schemas.openxmlformats.org/officeDocument/2006/relationships/image" Target="../media/image61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63.jpeg"/><Relationship Id="rId7" Type="http://schemas.openxmlformats.org/officeDocument/2006/relationships/hyperlink" Target="https://compplan-abq-zone.com/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4" Type="http://schemas.openxmlformats.org/officeDocument/2006/relationships/hyperlink" Target="https://abq-zone.com/" TargetMode="Externa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8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image" Target="../media/image68.png"/><Relationship Id="rId7" Type="http://schemas.openxmlformats.org/officeDocument/2006/relationships/image" Target="../media/image72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71.png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hyperlink" Target="https://ido.abc-zone.com/" TargetMode="External"/><Relationship Id="rId13" Type="http://schemas.openxmlformats.org/officeDocument/2006/relationships/image" Target="../media/image81.png"/><Relationship Id="rId3" Type="http://schemas.openxmlformats.org/officeDocument/2006/relationships/image" Target="../media/image74.png"/><Relationship Id="rId7" Type="http://schemas.openxmlformats.org/officeDocument/2006/relationships/image" Target="../media/image76.png"/><Relationship Id="rId12" Type="http://schemas.openxmlformats.org/officeDocument/2006/relationships/image" Target="../media/image8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0.xml"/><Relationship Id="rId6" Type="http://schemas.openxmlformats.org/officeDocument/2006/relationships/hyperlink" Target="https://www.cabq.gov/planning" TargetMode="External"/><Relationship Id="rId11" Type="http://schemas.openxmlformats.org/officeDocument/2006/relationships/image" Target="../media/image79.png"/><Relationship Id="rId5" Type="http://schemas.openxmlformats.org/officeDocument/2006/relationships/hyperlink" Target="https://compplan.abc-zone.com/" TargetMode="External"/><Relationship Id="rId15" Type="http://schemas.openxmlformats.org/officeDocument/2006/relationships/hyperlink" Target="mailto:mbod@cabq.gov" TargetMode="External"/><Relationship Id="rId10" Type="http://schemas.openxmlformats.org/officeDocument/2006/relationships/image" Target="../media/image78.png"/><Relationship Id="rId4" Type="http://schemas.openxmlformats.org/officeDocument/2006/relationships/image" Target="../media/image75.jpeg"/><Relationship Id="rId9" Type="http://schemas.openxmlformats.org/officeDocument/2006/relationships/image" Target="../media/image77.png"/><Relationship Id="rId14" Type="http://schemas.openxmlformats.org/officeDocument/2006/relationships/hyperlink" Target="tinyurl.com/idozoningmap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DFEF17-6589-7B44-9577-11119828E6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4800" y="1080370"/>
            <a:ext cx="5791200" cy="1266918"/>
          </a:xfrm>
        </p:spPr>
        <p:txBody>
          <a:bodyPr/>
          <a:lstStyle/>
          <a:p>
            <a:pPr algn="l"/>
            <a:r>
              <a:rPr lang="en-US" sz="5400" dirty="0">
                <a:solidFill>
                  <a:srgbClr val="30B698"/>
                </a:solidFill>
              </a:rPr>
              <a:t>I</a:t>
            </a:r>
            <a:r>
              <a:rPr lang="en-US" sz="5400" dirty="0"/>
              <a:t>ntegrated</a:t>
            </a:r>
            <a:br>
              <a:rPr lang="en-US" sz="5400" dirty="0"/>
            </a:br>
            <a:r>
              <a:rPr lang="en-US" sz="5400" dirty="0">
                <a:solidFill>
                  <a:srgbClr val="30B698"/>
                </a:solidFill>
              </a:rPr>
              <a:t>D</a:t>
            </a:r>
            <a:r>
              <a:rPr lang="en-US" sz="5400" dirty="0"/>
              <a:t>evelopment</a:t>
            </a:r>
            <a:br>
              <a:rPr lang="en-US" sz="5400" dirty="0"/>
            </a:br>
            <a:r>
              <a:rPr lang="en-US" sz="5400" dirty="0">
                <a:solidFill>
                  <a:srgbClr val="30B698"/>
                </a:solidFill>
              </a:rPr>
              <a:t>O</a:t>
            </a:r>
            <a:r>
              <a:rPr lang="en-US" sz="5400" dirty="0"/>
              <a:t>rdinance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A7EB7BE-DD30-4A43-AEFE-63FB85EA4EB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9332" y="3331922"/>
            <a:ext cx="7311025" cy="1927219"/>
          </a:xfrm>
        </p:spPr>
        <p:txBody>
          <a:bodyPr/>
          <a:lstStyle/>
          <a:p>
            <a:r>
              <a:rPr lang="en-US" sz="4000" dirty="0"/>
              <a:t>UNM SAAP</a:t>
            </a:r>
            <a:endParaRPr lang="en-US" dirty="0"/>
          </a:p>
          <a:p>
            <a:endParaRPr lang="en-US" sz="1200" dirty="0"/>
          </a:p>
          <a:p>
            <a:r>
              <a:rPr lang="en-US" dirty="0"/>
              <a:t>October 2024</a:t>
            </a:r>
          </a:p>
          <a:p>
            <a:endParaRPr lang="en-US" dirty="0"/>
          </a:p>
          <a:p>
            <a:r>
              <a:rPr lang="en-US" dirty="0"/>
              <a:t>Site Plans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B85AF40-B25E-445F-ACB5-8EDA143E914D}"/>
              </a:ext>
            </a:extLst>
          </p:cNvPr>
          <p:cNvSpPr/>
          <p:nvPr/>
        </p:nvSpPr>
        <p:spPr>
          <a:xfrm>
            <a:off x="8512408" y="2762128"/>
            <a:ext cx="20104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Arial Narrow" panose="020B0606020202030204" pitchFamily="34" charset="0"/>
                <a:hlinkClick r:id="rId2"/>
              </a:rPr>
              <a:t>https://abq-zone.com</a:t>
            </a:r>
            <a:r>
              <a:rPr lang="en-US" dirty="0">
                <a:latin typeface="Arial Narrow" panose="020B0606020202030204" pitchFamily="34" charset="0"/>
              </a:rPr>
              <a:t> </a:t>
            </a:r>
            <a:endParaRPr lang="en-US" dirty="0">
              <a:highlight>
                <a:srgbClr val="FFFF00"/>
              </a:highlight>
              <a:latin typeface="Arial Narrow" panose="020B060602020203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E8EAABC-7C50-46AF-A4A1-F35E70EB5BB6}"/>
              </a:ext>
            </a:extLst>
          </p:cNvPr>
          <p:cNvSpPr txBox="1"/>
          <p:nvPr/>
        </p:nvSpPr>
        <p:spPr>
          <a:xfrm>
            <a:off x="8069916" y="2433811"/>
            <a:ext cx="28954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IDO as of August 2024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5C94304-76D2-4637-94A6-9E392D67835E}"/>
              </a:ext>
            </a:extLst>
          </p:cNvPr>
          <p:cNvSpPr/>
          <p:nvPr/>
        </p:nvSpPr>
        <p:spPr>
          <a:xfrm>
            <a:off x="7852018" y="3429000"/>
            <a:ext cx="414913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000" b="1" dirty="0">
                <a:solidFill>
                  <a:prstClr val="black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Michael Vos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prstClr val="black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Principal Planner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prstClr val="black"/>
                </a:solidFill>
                <a:latin typeface="Arial Narrow" panose="020B0606020202030204" pitchFamily="34" charset="0"/>
                <a:cs typeface="Arial" panose="020B0604020202020204" pitchFamily="34" charset="0"/>
                <a:hlinkClick r:id="rId3"/>
              </a:rPr>
              <a:t>mvos@cabq.gov</a:t>
            </a:r>
            <a:r>
              <a:rPr lang="en-US" dirty="0">
                <a:solidFill>
                  <a:prstClr val="black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2C8BFBC-6436-4994-B9AF-0A9CA053539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402267" y="265801"/>
            <a:ext cx="2003726" cy="2003726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93500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1233" y="4365367"/>
            <a:ext cx="3141585" cy="2202374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1" y="1"/>
            <a:ext cx="9143999" cy="1325563"/>
          </a:xfrm>
        </p:spPr>
        <p:txBody>
          <a:bodyPr/>
          <a:lstStyle/>
          <a:p>
            <a:r>
              <a:rPr lang="en-US" sz="5400" dirty="0"/>
              <a:t>Planning + Zoning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60" t="14286" r="32061" b="29953"/>
          <a:stretch/>
        </p:blipFill>
        <p:spPr>
          <a:xfrm>
            <a:off x="1529332" y="3733800"/>
            <a:ext cx="2805257" cy="2155372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563674" y="770164"/>
            <a:ext cx="3868340" cy="823912"/>
          </a:xfrm>
        </p:spPr>
        <p:txBody>
          <a:bodyPr/>
          <a:lstStyle/>
          <a:p>
            <a:r>
              <a:rPr lang="en-US" sz="2000" dirty="0">
                <a:latin typeface="Arial Narrow" panose="020B0606020202030204" pitchFamily="34" charset="0"/>
              </a:rPr>
              <a:t>ABC Comprehensive Plan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1008454" y="1594076"/>
            <a:ext cx="3868340" cy="3684588"/>
          </a:xfrm>
        </p:spPr>
        <p:txBody>
          <a:bodyPr/>
          <a:lstStyle/>
          <a:p>
            <a:pPr marL="228600" indent="-228600"/>
            <a:r>
              <a:rPr lang="en-US" dirty="0">
                <a:latin typeface="Arial Narrow" panose="020B0606020202030204" pitchFamily="34" charset="0"/>
              </a:rPr>
              <a:t>What we want + why:</a:t>
            </a:r>
          </a:p>
          <a:p>
            <a:pPr marL="571500" lvl="1" indent="-228600"/>
            <a:r>
              <a:rPr lang="en-US" dirty="0">
                <a:latin typeface="Arial Narrow" panose="020B0606020202030204" pitchFamily="34" charset="0"/>
              </a:rPr>
              <a:t>Where to direct growth</a:t>
            </a:r>
          </a:p>
          <a:p>
            <a:pPr marL="571500" lvl="1" indent="-228600"/>
            <a:r>
              <a:rPr lang="en-US" dirty="0">
                <a:latin typeface="Arial Narrow" panose="020B0606020202030204" pitchFamily="34" charset="0"/>
              </a:rPr>
              <a:t>What to protect</a:t>
            </a:r>
          </a:p>
          <a:p>
            <a:pPr marL="571500" lvl="1" indent="-228600"/>
            <a:r>
              <a:rPr lang="en-US" dirty="0">
                <a:latin typeface="Arial Narrow" panose="020B0606020202030204" pitchFamily="34" charset="0"/>
              </a:rPr>
              <a:t>What actions to take</a:t>
            </a:r>
          </a:p>
          <a:p>
            <a:pPr marL="571500" lvl="1" indent="-228600"/>
            <a:r>
              <a:rPr lang="en-US" dirty="0">
                <a:latin typeface="Arial Narrow" panose="020B0606020202030204" pitchFamily="34" charset="0"/>
              </a:rPr>
              <a:t>How to measure progress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>
          <a:xfrm>
            <a:off x="7184718" y="941101"/>
            <a:ext cx="4514850" cy="644811"/>
          </a:xfrm>
        </p:spPr>
        <p:txBody>
          <a:bodyPr/>
          <a:lstStyle/>
          <a:p>
            <a:r>
              <a:rPr lang="en-US" sz="2000" dirty="0">
                <a:latin typeface="Arial Narrow" panose="020B0606020202030204" pitchFamily="34" charset="0"/>
              </a:rPr>
              <a:t>Integrated development ordinance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588" y="3276601"/>
            <a:ext cx="1451437" cy="1451437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83711" y="4037472"/>
            <a:ext cx="7504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b="1" dirty="0">
              <a:solidFill>
                <a:srgbClr val="FFFFFF"/>
              </a:solidFill>
              <a:latin typeface="Myriad Pro Cond" panose="020B0506030403020204" pitchFamily="34" charset="0"/>
              <a:cs typeface="Arial" panose="020B0604020202020204" pitchFamily="34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solidFill>
                  <a:srgbClr val="FFFFFF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Vision</a:t>
            </a:r>
          </a:p>
        </p:txBody>
      </p:sp>
      <p:sp>
        <p:nvSpPr>
          <p:cNvPr id="14" name="Right Arrow 13"/>
          <p:cNvSpPr/>
          <p:nvPr/>
        </p:nvSpPr>
        <p:spPr>
          <a:xfrm>
            <a:off x="7782635" y="5011166"/>
            <a:ext cx="1636819" cy="742950"/>
          </a:xfrm>
          <a:prstGeom prst="righ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prstClr val="white"/>
                </a:solidFill>
                <a:latin typeface="Arial Narrow" panose="020B0606020202030204" pitchFamily="34" charset="0"/>
              </a:rPr>
              <a:t>Regulations</a:t>
            </a:r>
            <a:endParaRPr lang="en-US" dirty="0">
              <a:solidFill>
                <a:prstClr val="white"/>
              </a:solidFill>
              <a:latin typeface="Arial Narrow" panose="020B0606020202030204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665228" y="4318668"/>
            <a:ext cx="1563697" cy="138499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800" b="1" dirty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latin typeface="Arial Narrow" panose="020B0606020202030204" pitchFamily="34" charset="0"/>
                <a:cs typeface="Arial" panose="020B0604020202020204" pitchFamily="34" charset="0"/>
              </a:rPr>
              <a:t>Centers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800" b="1" dirty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latin typeface="Arial Narrow" panose="020B0606020202030204" pitchFamily="34" charset="0"/>
                <a:cs typeface="Arial" panose="020B0604020202020204" pitchFamily="34" charset="0"/>
              </a:rPr>
              <a:t>&amp;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800" b="1" dirty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latin typeface="Arial Narrow" panose="020B0606020202030204" pitchFamily="34" charset="0"/>
                <a:cs typeface="Arial" panose="020B0604020202020204" pitchFamily="34" charset="0"/>
              </a:rPr>
              <a:t>Corridors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499410" y="4847829"/>
            <a:ext cx="2680669" cy="138499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800" b="1" dirty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latin typeface="Arial Narrow" panose="020B0606020202030204" pitchFamily="34" charset="0"/>
                <a:cs typeface="Arial" panose="020B0604020202020204" pitchFamily="34" charset="0"/>
              </a:rPr>
              <a:t>Areas of Change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800" b="1" dirty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latin typeface="Arial Narrow" panose="020B0606020202030204" pitchFamily="34" charset="0"/>
                <a:cs typeface="Arial" panose="020B0604020202020204" pitchFamily="34" charset="0"/>
              </a:rPr>
              <a:t>&amp;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800" b="1" dirty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latin typeface="Arial Narrow" panose="020B0606020202030204" pitchFamily="34" charset="0"/>
                <a:cs typeface="Arial" panose="020B0604020202020204" pitchFamily="34" charset="0"/>
              </a:rPr>
              <a:t>Consistency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4"/>
          </p:nvPr>
        </p:nvSpPr>
        <p:spPr>
          <a:xfrm>
            <a:off x="7260918" y="1585912"/>
            <a:ext cx="4572000" cy="3684588"/>
          </a:xfrm>
        </p:spPr>
        <p:txBody>
          <a:bodyPr/>
          <a:lstStyle/>
          <a:p>
            <a:pPr marL="228600" indent="-228600"/>
            <a:r>
              <a:rPr lang="en-US" dirty="0">
                <a:latin typeface="Arial Narrow" panose="020B0606020202030204" pitchFamily="34" charset="0"/>
              </a:rPr>
              <a:t>How to get there:</a:t>
            </a:r>
          </a:p>
          <a:p>
            <a:pPr marL="571500" lvl="1" indent="-228600">
              <a:spcBef>
                <a:spcPts val="0"/>
              </a:spcBef>
            </a:pPr>
            <a:r>
              <a:rPr lang="en-US" dirty="0">
                <a:latin typeface="Arial Narrow" panose="020B0606020202030204" pitchFamily="34" charset="0"/>
              </a:rPr>
              <a:t>Tailored rules </a:t>
            </a:r>
          </a:p>
          <a:p>
            <a:pPr marL="914400" lvl="2" indent="-228600">
              <a:spcBef>
                <a:spcPts val="0"/>
              </a:spcBef>
            </a:pPr>
            <a:r>
              <a:rPr lang="en-US" dirty="0">
                <a:latin typeface="Arial Narrow" panose="020B0606020202030204" pitchFamily="34" charset="0"/>
              </a:rPr>
              <a:t>Centers + Corridors</a:t>
            </a:r>
          </a:p>
          <a:p>
            <a:pPr marL="914400" lvl="2" indent="-228600">
              <a:spcBef>
                <a:spcPts val="0"/>
              </a:spcBef>
            </a:pPr>
            <a:r>
              <a:rPr lang="en-US" dirty="0">
                <a:latin typeface="Arial Narrow" panose="020B0606020202030204" pitchFamily="34" charset="0"/>
              </a:rPr>
              <a:t>Areas of Consistency</a:t>
            </a:r>
          </a:p>
          <a:p>
            <a:pPr marL="914400" lvl="2" indent="-228600">
              <a:spcBef>
                <a:spcPts val="0"/>
              </a:spcBef>
            </a:pPr>
            <a:r>
              <a:rPr lang="en-US" dirty="0">
                <a:latin typeface="Arial Narrow" panose="020B0606020202030204" pitchFamily="34" charset="0"/>
              </a:rPr>
              <a:t>Overlay Zones</a:t>
            </a:r>
          </a:p>
          <a:p>
            <a:pPr marL="914400" lvl="2" indent="-228600">
              <a:spcBef>
                <a:spcPts val="0"/>
              </a:spcBef>
            </a:pPr>
            <a:r>
              <a:rPr lang="en-US" dirty="0">
                <a:latin typeface="Arial Narrow" panose="020B0606020202030204" pitchFamily="34" charset="0"/>
              </a:rPr>
              <a:t>Special places</a:t>
            </a:r>
          </a:p>
          <a:p>
            <a:pPr marL="571500" lvl="1" indent="-228600">
              <a:spcBef>
                <a:spcPts val="0"/>
              </a:spcBef>
            </a:pPr>
            <a:r>
              <a:rPr lang="en-US" dirty="0">
                <a:latin typeface="Arial Narrow" panose="020B0606020202030204" pitchFamily="34" charset="0"/>
              </a:rPr>
              <a:t>Transitions / Edge Protections</a:t>
            </a:r>
          </a:p>
          <a:p>
            <a:pPr marL="914400" lvl="2" indent="-228600">
              <a:spcBef>
                <a:spcPts val="0"/>
              </a:spcBef>
            </a:pPr>
            <a:r>
              <a:rPr lang="en-US" dirty="0">
                <a:latin typeface="Arial Narrow" panose="020B0606020202030204" pitchFamily="34" charset="0"/>
              </a:rPr>
              <a:t>Between Areas of Change + Consistency</a:t>
            </a:r>
          </a:p>
          <a:p>
            <a:pPr marL="914400" lvl="2" indent="-228600">
              <a:spcBef>
                <a:spcPts val="0"/>
              </a:spcBef>
            </a:pPr>
            <a:r>
              <a:rPr lang="en-US" dirty="0">
                <a:latin typeface="Arial Narrow" panose="020B0606020202030204" pitchFamily="34" charset="0"/>
              </a:rPr>
              <a:t>Next to neighborhoods</a:t>
            </a:r>
          </a:p>
        </p:txBody>
      </p:sp>
      <p:sp>
        <p:nvSpPr>
          <p:cNvPr id="3" name="Right Arrow 2"/>
          <p:cNvSpPr/>
          <p:nvPr/>
        </p:nvSpPr>
        <p:spPr>
          <a:xfrm>
            <a:off x="1578732" y="3831772"/>
            <a:ext cx="1126890" cy="685800"/>
          </a:xfrm>
          <a:prstGeom prst="rightArrow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prstClr val="white"/>
                </a:solidFill>
                <a:latin typeface="Arial Narrow" panose="020B0606020202030204" pitchFamily="34" charset="0"/>
              </a:rPr>
              <a:t>Policies</a:t>
            </a:r>
            <a:endParaRPr lang="en-US" dirty="0">
              <a:solidFill>
                <a:prstClr val="white"/>
              </a:solidFill>
              <a:latin typeface="Arial Narrow" panose="020B060602020203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B20337B-CB75-4168-9117-C64984884D8C}"/>
              </a:ext>
            </a:extLst>
          </p:cNvPr>
          <p:cNvSpPr/>
          <p:nvPr/>
        </p:nvSpPr>
        <p:spPr>
          <a:xfrm>
            <a:off x="143365" y="6488668"/>
            <a:ext cx="22621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defRPr/>
            </a:pPr>
            <a:r>
              <a:rPr lang="en-US" dirty="0">
                <a:solidFill>
                  <a:prstClr val="black"/>
                </a:solidFill>
                <a:latin typeface="Arial Narrow" panose="020B0606020202030204" pitchFamily="34" charset="0"/>
                <a:cs typeface="Arial" panose="020B0604020202020204" pitchFamily="34" charset="0"/>
                <a:hlinkClick r:id="rId6"/>
              </a:rPr>
              <a:t>compplan.abq-zone.com</a:t>
            </a:r>
            <a:endParaRPr lang="en-US" sz="1050" kern="0" dirty="0">
              <a:solidFill>
                <a:sysClr val="windowText" lastClr="000000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6180739-DD77-4D6E-900D-FC98C27676FC}"/>
              </a:ext>
            </a:extLst>
          </p:cNvPr>
          <p:cNvSpPr/>
          <p:nvPr/>
        </p:nvSpPr>
        <p:spPr>
          <a:xfrm>
            <a:off x="9662756" y="6528910"/>
            <a:ext cx="20104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Arial Narrow" panose="020B0606020202030204" pitchFamily="34" charset="0"/>
                <a:hlinkClick r:id="rId7"/>
              </a:rPr>
              <a:t>https://abq-zone.com</a:t>
            </a:r>
            <a:r>
              <a:rPr lang="en-US" dirty="0">
                <a:latin typeface="Arial Narrow" panose="020B0606020202030204" pitchFamily="34" charset="0"/>
              </a:rPr>
              <a:t> </a:t>
            </a:r>
            <a:endParaRPr lang="en-US" dirty="0">
              <a:highlight>
                <a:srgbClr val="FFFF00"/>
              </a:highlight>
              <a:latin typeface="Arial Narrow" panose="020B0606020202030204" pitchFamily="34" charset="0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5E6187C1-BFE4-4AEE-8723-AF19D207F87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577264" y="4464691"/>
            <a:ext cx="2003726" cy="2003726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31753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1" y="347662"/>
            <a:ext cx="8229601" cy="566738"/>
          </a:xfrm>
        </p:spPr>
        <p:txBody>
          <a:bodyPr/>
          <a:lstStyle/>
          <a:p>
            <a:r>
              <a:rPr lang="en-US" sz="4000" dirty="0">
                <a:solidFill>
                  <a:srgbClr val="31D6B0"/>
                </a:solidFill>
              </a:rPr>
              <a:t>Finding the balance</a:t>
            </a:r>
          </a:p>
        </p:txBody>
      </p:sp>
      <p:sp>
        <p:nvSpPr>
          <p:cNvPr id="7" name="Rectangle 6"/>
          <p:cNvSpPr/>
          <p:nvPr/>
        </p:nvSpPr>
        <p:spPr>
          <a:xfrm>
            <a:off x="7315201" y="1387676"/>
            <a:ext cx="25146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rgbClr val="31D3AE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Incentivizing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solidFill>
                  <a:srgbClr val="3E404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High-quality development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solidFill>
                  <a:srgbClr val="3E404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in appropriate areas</a:t>
            </a:r>
          </a:p>
        </p:txBody>
      </p:sp>
      <p:sp>
        <p:nvSpPr>
          <p:cNvPr id="8" name="Rectangle 7"/>
          <p:cNvSpPr/>
          <p:nvPr/>
        </p:nvSpPr>
        <p:spPr>
          <a:xfrm>
            <a:off x="1905000" y="1387272"/>
            <a:ext cx="266700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rgbClr val="31D3AE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Protecting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solidFill>
                  <a:srgbClr val="3E404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Neighborhoods, special places,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solidFill>
                  <a:srgbClr val="3E404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&amp; City open space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1905000" y="3000376"/>
            <a:ext cx="8077200" cy="0"/>
          </a:xfrm>
          <a:prstGeom prst="line">
            <a:avLst/>
          </a:prstGeom>
          <a:ln w="76200">
            <a:solidFill>
              <a:srgbClr val="24625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Isosceles Triangle 10"/>
          <p:cNvSpPr/>
          <p:nvPr/>
        </p:nvSpPr>
        <p:spPr>
          <a:xfrm>
            <a:off x="5407041" y="3048000"/>
            <a:ext cx="1066800" cy="1600200"/>
          </a:xfrm>
          <a:prstGeom prst="triangle">
            <a:avLst/>
          </a:prstGeom>
          <a:solidFill>
            <a:srgbClr val="57C1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52685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1" y="347662"/>
            <a:ext cx="8229601" cy="566738"/>
          </a:xfrm>
        </p:spPr>
        <p:txBody>
          <a:bodyPr/>
          <a:lstStyle/>
          <a:p>
            <a:r>
              <a:rPr lang="en-US" sz="4000" dirty="0">
                <a:solidFill>
                  <a:srgbClr val="31D6B0"/>
                </a:solidFill>
              </a:rPr>
              <a:t>Finding the balance</a:t>
            </a:r>
          </a:p>
        </p:txBody>
      </p:sp>
      <p:sp>
        <p:nvSpPr>
          <p:cNvPr id="7" name="Rectangle 6"/>
          <p:cNvSpPr/>
          <p:nvPr/>
        </p:nvSpPr>
        <p:spPr>
          <a:xfrm>
            <a:off x="7162801" y="1600605"/>
            <a:ext cx="25146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rgbClr val="31D3AE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Citywide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solidFill>
                  <a:srgbClr val="3E404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Standardized rules</a:t>
            </a:r>
          </a:p>
        </p:txBody>
      </p:sp>
      <p:sp>
        <p:nvSpPr>
          <p:cNvPr id="8" name="Rectangle 7"/>
          <p:cNvSpPr/>
          <p:nvPr/>
        </p:nvSpPr>
        <p:spPr>
          <a:xfrm>
            <a:off x="2514601" y="1600201"/>
            <a:ext cx="266700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rgbClr val="31D3AE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Tailored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solidFill>
                  <a:srgbClr val="3E404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Rules for small areas</a:t>
            </a:r>
          </a:p>
        </p:txBody>
      </p:sp>
      <p:cxnSp>
        <p:nvCxnSpPr>
          <p:cNvPr id="10" name="Straight Connector 9"/>
          <p:cNvCxnSpPr>
            <a:cxnSpLocks/>
          </p:cNvCxnSpPr>
          <p:nvPr/>
        </p:nvCxnSpPr>
        <p:spPr>
          <a:xfrm>
            <a:off x="2514601" y="2536377"/>
            <a:ext cx="7162800" cy="0"/>
          </a:xfrm>
          <a:prstGeom prst="line">
            <a:avLst/>
          </a:prstGeom>
          <a:ln w="76200">
            <a:solidFill>
              <a:srgbClr val="24625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Isosceles Triangle 10"/>
          <p:cNvSpPr/>
          <p:nvPr/>
        </p:nvSpPr>
        <p:spPr>
          <a:xfrm>
            <a:off x="5486401" y="2584001"/>
            <a:ext cx="1066800" cy="1600200"/>
          </a:xfrm>
          <a:prstGeom prst="triangle">
            <a:avLst/>
          </a:prstGeom>
          <a:solidFill>
            <a:srgbClr val="57C1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F84D555-5036-413A-ABBF-1AC263B3C726}"/>
              </a:ext>
            </a:extLst>
          </p:cNvPr>
          <p:cNvSpPr/>
          <p:nvPr/>
        </p:nvSpPr>
        <p:spPr>
          <a:xfrm>
            <a:off x="2543175" y="2564549"/>
            <a:ext cx="36290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prstClr val="black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Additional complexity</a:t>
            </a:r>
          </a:p>
          <a:p>
            <a:pPr marL="342900" indent="-3429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prstClr val="black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Harder to enforce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16FFD83-207B-4AAF-96D4-CA4656665D99}"/>
              </a:ext>
            </a:extLst>
          </p:cNvPr>
          <p:cNvSpPr/>
          <p:nvPr/>
        </p:nvSpPr>
        <p:spPr>
          <a:xfrm>
            <a:off x="7159642" y="2584002"/>
            <a:ext cx="259395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prstClr val="black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Less complexity</a:t>
            </a:r>
          </a:p>
          <a:p>
            <a:pPr marL="342900" indent="-3429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prstClr val="black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Easier to enforce</a:t>
            </a:r>
          </a:p>
        </p:txBody>
      </p:sp>
    </p:spTree>
    <p:extLst>
      <p:ext uri="{BB962C8B-B14F-4D97-AF65-F5344CB8AC3E}">
        <p14:creationId xmlns:p14="http://schemas.microsoft.com/office/powerpoint/2010/main" val="1221134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3">
            <a:extLst>
              <a:ext uri="{FF2B5EF4-FFF2-40B4-BE49-F238E27FC236}">
                <a16:creationId xmlns:a16="http://schemas.microsoft.com/office/drawing/2014/main" id="{A8A16653-70C5-4D41-99F9-9999C9E7D2D6}"/>
              </a:ext>
            </a:extLst>
          </p:cNvPr>
          <p:cNvSpPr txBox="1">
            <a:spLocks/>
          </p:cNvSpPr>
          <p:nvPr/>
        </p:nvSpPr>
        <p:spPr>
          <a:xfrm>
            <a:off x="3014172" y="472574"/>
            <a:ext cx="5874002" cy="944628"/>
          </a:xfrm>
          <a:prstGeom prst="rect">
            <a:avLst/>
          </a:prstGeom>
        </p:spPr>
        <p:txBody>
          <a:bodyPr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6600" b="1" i="0" kern="120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sz="5400" dirty="0"/>
              <a:t>structure</a:t>
            </a:r>
          </a:p>
        </p:txBody>
      </p:sp>
      <p:sp>
        <p:nvSpPr>
          <p:cNvPr id="3" name="Freeform 9">
            <a:extLst>
              <a:ext uri="{FF2B5EF4-FFF2-40B4-BE49-F238E27FC236}">
                <a16:creationId xmlns:a16="http://schemas.microsoft.com/office/drawing/2014/main" id="{87FF7024-6E64-4884-A44C-958A76060944}"/>
              </a:ext>
            </a:extLst>
          </p:cNvPr>
          <p:cNvSpPr/>
          <p:nvPr/>
        </p:nvSpPr>
        <p:spPr>
          <a:xfrm>
            <a:off x="545264" y="5556163"/>
            <a:ext cx="7441550" cy="486394"/>
          </a:xfrm>
          <a:custGeom>
            <a:avLst/>
            <a:gdLst>
              <a:gd name="connsiteX0" fmla="*/ 0 w 1490987"/>
              <a:gd name="connsiteY0" fmla="*/ 248503 h 1959921"/>
              <a:gd name="connsiteX1" fmla="*/ 248503 w 1490987"/>
              <a:gd name="connsiteY1" fmla="*/ 0 h 1959921"/>
              <a:gd name="connsiteX2" fmla="*/ 1242484 w 1490987"/>
              <a:gd name="connsiteY2" fmla="*/ 0 h 1959921"/>
              <a:gd name="connsiteX3" fmla="*/ 1490987 w 1490987"/>
              <a:gd name="connsiteY3" fmla="*/ 248503 h 1959921"/>
              <a:gd name="connsiteX4" fmla="*/ 1490987 w 1490987"/>
              <a:gd name="connsiteY4" fmla="*/ 1711418 h 1959921"/>
              <a:gd name="connsiteX5" fmla="*/ 1242484 w 1490987"/>
              <a:gd name="connsiteY5" fmla="*/ 1959921 h 1959921"/>
              <a:gd name="connsiteX6" fmla="*/ 248503 w 1490987"/>
              <a:gd name="connsiteY6" fmla="*/ 1959921 h 1959921"/>
              <a:gd name="connsiteX7" fmla="*/ 0 w 1490987"/>
              <a:gd name="connsiteY7" fmla="*/ 1711418 h 1959921"/>
              <a:gd name="connsiteX8" fmla="*/ 0 w 1490987"/>
              <a:gd name="connsiteY8" fmla="*/ 248503 h 19599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90987" h="1959921">
                <a:moveTo>
                  <a:pt x="0" y="248503"/>
                </a:moveTo>
                <a:cubicBezTo>
                  <a:pt x="0" y="111259"/>
                  <a:pt x="111259" y="0"/>
                  <a:pt x="248503" y="0"/>
                </a:cubicBezTo>
                <a:lnTo>
                  <a:pt x="1242484" y="0"/>
                </a:lnTo>
                <a:cubicBezTo>
                  <a:pt x="1379728" y="0"/>
                  <a:pt x="1490987" y="111259"/>
                  <a:pt x="1490987" y="248503"/>
                </a:cubicBezTo>
                <a:lnTo>
                  <a:pt x="1490987" y="1711418"/>
                </a:lnTo>
                <a:cubicBezTo>
                  <a:pt x="1490987" y="1848662"/>
                  <a:pt x="1379728" y="1959921"/>
                  <a:pt x="1242484" y="1959921"/>
                </a:cubicBezTo>
                <a:lnTo>
                  <a:pt x="248503" y="1959921"/>
                </a:lnTo>
                <a:cubicBezTo>
                  <a:pt x="111259" y="1959921"/>
                  <a:pt x="0" y="1848662"/>
                  <a:pt x="0" y="1711418"/>
                </a:cubicBezTo>
                <a:lnTo>
                  <a:pt x="0" y="248503"/>
                </a:lnTo>
                <a:close/>
              </a:path>
            </a:pathLst>
          </a:custGeom>
          <a:solidFill>
            <a:srgbClr val="2DF1F1"/>
          </a:solidFill>
          <a:ln w="12700" cap="flat" cmpd="sng" algn="ctr">
            <a:solidFill>
              <a:srgbClr val="FFFFFF">
                <a:hueOff val="0"/>
                <a:satOff val="0"/>
                <a:lumOff val="0"/>
                <a:alphaOff val="0"/>
              </a:srgbClr>
            </a:solidFill>
            <a:prstDash val="solid"/>
            <a:miter lim="800000"/>
          </a:ln>
          <a:effectLst/>
        </p:spPr>
        <p:txBody>
          <a:bodyPr spcFirstLastPara="0" vert="horz" wrap="square" lIns="141364" tIns="141364" rIns="141364" bIns="141364" numCol="1" spcCol="1270" anchor="ctr" anchorCtr="0">
            <a:noAutofit/>
          </a:bodyPr>
          <a:lstStyle/>
          <a:p>
            <a:pPr algn="r" defTabSz="800100">
              <a:lnSpc>
                <a:spcPct val="90000"/>
              </a:lnSpc>
              <a:spcAft>
                <a:spcPct val="35000"/>
              </a:spcAft>
              <a:defRPr/>
            </a:pPr>
            <a:r>
              <a:rPr lang="en-US" sz="2800" b="1" kern="0" dirty="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Processes</a:t>
            </a:r>
            <a:endParaRPr lang="en-US" sz="2800" kern="0" dirty="0">
              <a:solidFill>
                <a:schemeClr val="bg1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512D8F6-F1D0-4F4D-B03B-2E7989C9CD5C}"/>
              </a:ext>
            </a:extLst>
          </p:cNvPr>
          <p:cNvGrpSpPr/>
          <p:nvPr/>
        </p:nvGrpSpPr>
        <p:grpSpPr>
          <a:xfrm rot="5400000">
            <a:off x="2657241" y="137118"/>
            <a:ext cx="3192257" cy="7490030"/>
            <a:chOff x="3254972" y="2994977"/>
            <a:chExt cx="3753508" cy="9012605"/>
          </a:xfrm>
        </p:grpSpPr>
        <p:sp>
          <p:nvSpPr>
            <p:cNvPr id="5" name="Freeform 15">
              <a:extLst>
                <a:ext uri="{FF2B5EF4-FFF2-40B4-BE49-F238E27FC236}">
                  <a16:creationId xmlns:a16="http://schemas.microsoft.com/office/drawing/2014/main" id="{DC59ED09-901E-4BAF-B401-9170E20FAF67}"/>
                </a:ext>
              </a:extLst>
            </p:cNvPr>
            <p:cNvSpPr/>
            <p:nvPr/>
          </p:nvSpPr>
          <p:spPr>
            <a:xfrm rot="16200000">
              <a:off x="-661479" y="6911428"/>
              <a:ext cx="8956823" cy="1123922"/>
            </a:xfrm>
            <a:custGeom>
              <a:avLst/>
              <a:gdLst>
                <a:gd name="connsiteX0" fmla="*/ 0 w 1490987"/>
                <a:gd name="connsiteY0" fmla="*/ 248503 h 1959921"/>
                <a:gd name="connsiteX1" fmla="*/ 248503 w 1490987"/>
                <a:gd name="connsiteY1" fmla="*/ 0 h 1959921"/>
                <a:gd name="connsiteX2" fmla="*/ 1242484 w 1490987"/>
                <a:gd name="connsiteY2" fmla="*/ 0 h 1959921"/>
                <a:gd name="connsiteX3" fmla="*/ 1490987 w 1490987"/>
                <a:gd name="connsiteY3" fmla="*/ 248503 h 1959921"/>
                <a:gd name="connsiteX4" fmla="*/ 1490987 w 1490987"/>
                <a:gd name="connsiteY4" fmla="*/ 1711418 h 1959921"/>
                <a:gd name="connsiteX5" fmla="*/ 1242484 w 1490987"/>
                <a:gd name="connsiteY5" fmla="*/ 1959921 h 1959921"/>
                <a:gd name="connsiteX6" fmla="*/ 248503 w 1490987"/>
                <a:gd name="connsiteY6" fmla="*/ 1959921 h 1959921"/>
                <a:gd name="connsiteX7" fmla="*/ 0 w 1490987"/>
                <a:gd name="connsiteY7" fmla="*/ 1711418 h 1959921"/>
                <a:gd name="connsiteX8" fmla="*/ 0 w 1490987"/>
                <a:gd name="connsiteY8" fmla="*/ 248503 h 19599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90987" h="1959921">
                  <a:moveTo>
                    <a:pt x="0" y="248503"/>
                  </a:moveTo>
                  <a:cubicBezTo>
                    <a:pt x="0" y="111259"/>
                    <a:pt x="111259" y="0"/>
                    <a:pt x="248503" y="0"/>
                  </a:cubicBezTo>
                  <a:lnTo>
                    <a:pt x="1242484" y="0"/>
                  </a:lnTo>
                  <a:cubicBezTo>
                    <a:pt x="1379728" y="0"/>
                    <a:pt x="1490987" y="111259"/>
                    <a:pt x="1490987" y="248503"/>
                  </a:cubicBezTo>
                  <a:lnTo>
                    <a:pt x="1490987" y="1711418"/>
                  </a:lnTo>
                  <a:cubicBezTo>
                    <a:pt x="1490987" y="1848662"/>
                    <a:pt x="1379728" y="1959921"/>
                    <a:pt x="1242484" y="1959921"/>
                  </a:cubicBezTo>
                  <a:lnTo>
                    <a:pt x="248503" y="1959921"/>
                  </a:lnTo>
                  <a:cubicBezTo>
                    <a:pt x="111259" y="1959921"/>
                    <a:pt x="0" y="1848662"/>
                    <a:pt x="0" y="1711418"/>
                  </a:cubicBezTo>
                  <a:lnTo>
                    <a:pt x="0" y="248503"/>
                  </a:lnTo>
                  <a:close/>
                </a:path>
              </a:pathLst>
            </a:custGeom>
            <a:solidFill>
              <a:srgbClr val="5F005E">
                <a:alpha val="81961"/>
              </a:srgbClr>
            </a:solidFill>
            <a:ln w="12700" cap="flat" cmpd="sng" algn="ctr">
              <a:solidFill>
                <a:srgbClr val="7C2E7B"/>
              </a:solidFill>
              <a:prstDash val="solid"/>
              <a:miter lim="800000"/>
            </a:ln>
            <a:effectLst/>
          </p:spPr>
          <p:txBody>
            <a:bodyPr spcFirstLastPara="0" vert="horz" wrap="square" lIns="141364" tIns="141364" rIns="141364" bIns="141364" numCol="1" spcCol="1270" anchor="ctr" anchorCtr="0">
              <a:noAutofit/>
            </a:bodyPr>
            <a:lstStyle/>
            <a:p>
              <a:pPr algn="r" defTabSz="8001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n-US" sz="2800" b="1" kern="0" dirty="0">
                  <a:solidFill>
                    <a:srgbClr val="FFFFFF"/>
                  </a:solidFill>
                  <a:latin typeface="Arial Narrow" panose="020B0606020202030204" pitchFamily="34" charset="0"/>
                  <a:cs typeface="Arial" panose="020B0604020202020204" pitchFamily="34" charset="0"/>
                </a:rPr>
                <a:t>Zones</a:t>
              </a:r>
              <a:endParaRPr lang="en-US" sz="1600" kern="0" dirty="0">
                <a:solidFill>
                  <a:srgbClr val="FFFFFF"/>
                </a:solidFill>
                <a:latin typeface="Arial Narrow" panose="020B0606020202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" name="Freeform 16">
              <a:extLst>
                <a:ext uri="{FF2B5EF4-FFF2-40B4-BE49-F238E27FC236}">
                  <a16:creationId xmlns:a16="http://schemas.microsoft.com/office/drawing/2014/main" id="{DD9494F4-6102-4D4C-8396-A3FC590FA4F8}"/>
                </a:ext>
              </a:extLst>
            </p:cNvPr>
            <p:cNvSpPr/>
            <p:nvPr/>
          </p:nvSpPr>
          <p:spPr>
            <a:xfrm rot="16200000">
              <a:off x="633624" y="6831846"/>
              <a:ext cx="8956818" cy="1283085"/>
            </a:xfrm>
            <a:custGeom>
              <a:avLst/>
              <a:gdLst>
                <a:gd name="connsiteX0" fmla="*/ 0 w 1490987"/>
                <a:gd name="connsiteY0" fmla="*/ 248503 h 1959921"/>
                <a:gd name="connsiteX1" fmla="*/ 248503 w 1490987"/>
                <a:gd name="connsiteY1" fmla="*/ 0 h 1959921"/>
                <a:gd name="connsiteX2" fmla="*/ 1242484 w 1490987"/>
                <a:gd name="connsiteY2" fmla="*/ 0 h 1959921"/>
                <a:gd name="connsiteX3" fmla="*/ 1490987 w 1490987"/>
                <a:gd name="connsiteY3" fmla="*/ 248503 h 1959921"/>
                <a:gd name="connsiteX4" fmla="*/ 1490987 w 1490987"/>
                <a:gd name="connsiteY4" fmla="*/ 1711418 h 1959921"/>
                <a:gd name="connsiteX5" fmla="*/ 1242484 w 1490987"/>
                <a:gd name="connsiteY5" fmla="*/ 1959921 h 1959921"/>
                <a:gd name="connsiteX6" fmla="*/ 248503 w 1490987"/>
                <a:gd name="connsiteY6" fmla="*/ 1959921 h 1959921"/>
                <a:gd name="connsiteX7" fmla="*/ 0 w 1490987"/>
                <a:gd name="connsiteY7" fmla="*/ 1711418 h 1959921"/>
                <a:gd name="connsiteX8" fmla="*/ 0 w 1490987"/>
                <a:gd name="connsiteY8" fmla="*/ 248503 h 19599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90987" h="1959921">
                  <a:moveTo>
                    <a:pt x="0" y="248503"/>
                  </a:moveTo>
                  <a:cubicBezTo>
                    <a:pt x="0" y="111259"/>
                    <a:pt x="111259" y="0"/>
                    <a:pt x="248503" y="0"/>
                  </a:cubicBezTo>
                  <a:lnTo>
                    <a:pt x="1242484" y="0"/>
                  </a:lnTo>
                  <a:cubicBezTo>
                    <a:pt x="1379728" y="0"/>
                    <a:pt x="1490987" y="111259"/>
                    <a:pt x="1490987" y="248503"/>
                  </a:cubicBezTo>
                  <a:lnTo>
                    <a:pt x="1490987" y="1711418"/>
                  </a:lnTo>
                  <a:cubicBezTo>
                    <a:pt x="1490987" y="1848662"/>
                    <a:pt x="1379728" y="1959921"/>
                    <a:pt x="1242484" y="1959921"/>
                  </a:cubicBezTo>
                  <a:lnTo>
                    <a:pt x="248503" y="1959921"/>
                  </a:lnTo>
                  <a:cubicBezTo>
                    <a:pt x="111259" y="1959921"/>
                    <a:pt x="0" y="1848662"/>
                    <a:pt x="0" y="1711418"/>
                  </a:cubicBezTo>
                  <a:lnTo>
                    <a:pt x="0" y="248503"/>
                  </a:lnTo>
                  <a:close/>
                </a:path>
              </a:pathLst>
            </a:custGeom>
            <a:solidFill>
              <a:srgbClr val="308F01">
                <a:alpha val="81961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0" vert="horz" wrap="square" lIns="141364" tIns="141364" rIns="141364" bIns="141364" numCol="1" spcCol="1270" anchor="ctr" anchorCtr="0">
              <a:noAutofit/>
            </a:bodyPr>
            <a:lstStyle/>
            <a:p>
              <a:pPr algn="r" defTabSz="8001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n-US" sz="2800" b="1" kern="0" dirty="0">
                  <a:solidFill>
                    <a:srgbClr val="FFFFFF"/>
                  </a:solidFill>
                  <a:latin typeface="Arial Narrow" panose="020B0606020202030204" pitchFamily="34" charset="0"/>
                  <a:cs typeface="Arial" panose="020B0604020202020204" pitchFamily="34" charset="0"/>
                </a:rPr>
                <a:t>Uses</a:t>
              </a:r>
              <a:endParaRPr lang="en-US" sz="1600" kern="0" dirty="0">
                <a:solidFill>
                  <a:srgbClr val="FFFFFF"/>
                </a:solidFill>
                <a:latin typeface="Arial Narrow" panose="020B0606020202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" name="Freeform 17">
              <a:extLst>
                <a:ext uri="{FF2B5EF4-FFF2-40B4-BE49-F238E27FC236}">
                  <a16:creationId xmlns:a16="http://schemas.microsoft.com/office/drawing/2014/main" id="{5AFB6200-AF6B-4BA7-825F-56ECED0DB9E6}"/>
                </a:ext>
              </a:extLst>
            </p:cNvPr>
            <p:cNvSpPr/>
            <p:nvPr/>
          </p:nvSpPr>
          <p:spPr>
            <a:xfrm rot="16200000">
              <a:off x="1936164" y="6935266"/>
              <a:ext cx="8954279" cy="1190353"/>
            </a:xfrm>
            <a:custGeom>
              <a:avLst/>
              <a:gdLst>
                <a:gd name="connsiteX0" fmla="*/ 0 w 1490987"/>
                <a:gd name="connsiteY0" fmla="*/ 248503 h 1959921"/>
                <a:gd name="connsiteX1" fmla="*/ 248503 w 1490987"/>
                <a:gd name="connsiteY1" fmla="*/ 0 h 1959921"/>
                <a:gd name="connsiteX2" fmla="*/ 1242484 w 1490987"/>
                <a:gd name="connsiteY2" fmla="*/ 0 h 1959921"/>
                <a:gd name="connsiteX3" fmla="*/ 1490987 w 1490987"/>
                <a:gd name="connsiteY3" fmla="*/ 248503 h 1959921"/>
                <a:gd name="connsiteX4" fmla="*/ 1490987 w 1490987"/>
                <a:gd name="connsiteY4" fmla="*/ 1711418 h 1959921"/>
                <a:gd name="connsiteX5" fmla="*/ 1242484 w 1490987"/>
                <a:gd name="connsiteY5" fmla="*/ 1959921 h 1959921"/>
                <a:gd name="connsiteX6" fmla="*/ 248503 w 1490987"/>
                <a:gd name="connsiteY6" fmla="*/ 1959921 h 1959921"/>
                <a:gd name="connsiteX7" fmla="*/ 0 w 1490987"/>
                <a:gd name="connsiteY7" fmla="*/ 1711418 h 1959921"/>
                <a:gd name="connsiteX8" fmla="*/ 0 w 1490987"/>
                <a:gd name="connsiteY8" fmla="*/ 248503 h 19599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90987" h="1959921">
                  <a:moveTo>
                    <a:pt x="0" y="248503"/>
                  </a:moveTo>
                  <a:cubicBezTo>
                    <a:pt x="0" y="111259"/>
                    <a:pt x="111259" y="0"/>
                    <a:pt x="248503" y="0"/>
                  </a:cubicBezTo>
                  <a:lnTo>
                    <a:pt x="1242484" y="0"/>
                  </a:lnTo>
                  <a:cubicBezTo>
                    <a:pt x="1379728" y="0"/>
                    <a:pt x="1490987" y="111259"/>
                    <a:pt x="1490987" y="248503"/>
                  </a:cubicBezTo>
                  <a:lnTo>
                    <a:pt x="1490987" y="1711418"/>
                  </a:lnTo>
                  <a:cubicBezTo>
                    <a:pt x="1490987" y="1848662"/>
                    <a:pt x="1379728" y="1959921"/>
                    <a:pt x="1242484" y="1959921"/>
                  </a:cubicBezTo>
                  <a:lnTo>
                    <a:pt x="248503" y="1959921"/>
                  </a:lnTo>
                  <a:cubicBezTo>
                    <a:pt x="111259" y="1959921"/>
                    <a:pt x="0" y="1848662"/>
                    <a:pt x="0" y="1711418"/>
                  </a:cubicBezTo>
                  <a:lnTo>
                    <a:pt x="0" y="248503"/>
                  </a:lnTo>
                  <a:close/>
                </a:path>
              </a:pathLst>
            </a:custGeom>
            <a:solidFill>
              <a:srgbClr val="610000">
                <a:alpha val="81961"/>
              </a:srgbClr>
            </a:solidFill>
            <a:ln w="12700" cap="flat" cmpd="sng" algn="ctr">
              <a:solidFill>
                <a:srgbClr val="7C2E7B"/>
              </a:solidFill>
              <a:prstDash val="solid"/>
              <a:miter lim="800000"/>
            </a:ln>
            <a:effectLst/>
          </p:spPr>
          <p:txBody>
            <a:bodyPr spcFirstLastPara="0" vert="horz" wrap="square" lIns="141364" tIns="141364" rIns="141364" bIns="141364" numCol="1" spcCol="1270" anchor="ctr" anchorCtr="0">
              <a:noAutofit/>
            </a:bodyPr>
            <a:lstStyle/>
            <a:p>
              <a:pPr algn="r" defTabSz="800100">
                <a:lnSpc>
                  <a:spcPct val="90000"/>
                </a:lnSpc>
                <a:defRPr/>
              </a:pPr>
              <a:r>
                <a:rPr lang="en-US" sz="2800" b="1" kern="0" dirty="0">
                  <a:solidFill>
                    <a:srgbClr val="FFFFFF"/>
                  </a:solidFill>
                  <a:latin typeface="Arial Narrow" panose="020B0606020202030204" pitchFamily="34" charset="0"/>
                  <a:cs typeface="Arial" panose="020B0604020202020204" pitchFamily="34" charset="0"/>
                </a:rPr>
                <a:t>Standards</a:t>
              </a:r>
              <a:endParaRPr lang="en-US" sz="2800" kern="0" dirty="0">
                <a:solidFill>
                  <a:srgbClr val="FFFFFF"/>
                </a:solidFill>
                <a:latin typeface="Arial Narrow" panose="020B060602020203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8" name="Content Placeholder 4">
            <a:extLst>
              <a:ext uri="{FF2B5EF4-FFF2-40B4-BE49-F238E27FC236}">
                <a16:creationId xmlns:a16="http://schemas.microsoft.com/office/drawing/2014/main" id="{62998A02-8C4F-40C3-8264-90BD315C9115}"/>
              </a:ext>
            </a:extLst>
          </p:cNvPr>
          <p:cNvSpPr txBox="1">
            <a:spLocks/>
          </p:cNvSpPr>
          <p:nvPr/>
        </p:nvSpPr>
        <p:spPr>
          <a:xfrm>
            <a:off x="746095" y="1447800"/>
            <a:ext cx="4966282" cy="5562600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Myriad Pro Cond" pitchFamily="34" charset="0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Myriad Pro Cond" pitchFamily="34" charset="0"/>
                <a:ea typeface="+mn-ea"/>
                <a:cs typeface="+mn-cs"/>
              </a:defRPr>
            </a:lvl2pPr>
            <a:lvl3pPr marL="100584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Myriad Pro Cond" pitchFamily="34" charset="0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Myriad Pro Cond" pitchFamily="34" charset="0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Myriad Pro Cond" pitchFamily="34" charset="0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rgbClr val="00608A"/>
              </a:buClr>
              <a:buNone/>
              <a:defRPr/>
            </a:pPr>
            <a:endParaRPr lang="en-US" sz="1500" b="1" dirty="0">
              <a:solidFill>
                <a:srgbClr val="3E4042"/>
              </a:solidFill>
            </a:endParaRPr>
          </a:p>
          <a:p>
            <a:pPr marL="514350" indent="-514350">
              <a:spcBef>
                <a:spcPts val="1800"/>
              </a:spcBef>
              <a:buClr>
                <a:srgbClr val="00608A"/>
              </a:buClr>
              <a:buNone/>
              <a:defRPr/>
            </a:pPr>
            <a:r>
              <a:rPr lang="en-US" sz="3100" b="1" dirty="0">
                <a:solidFill>
                  <a:srgbClr val="3E4042"/>
                </a:solidFill>
                <a:latin typeface="Arial Narrow" panose="020B0606020202030204" pitchFamily="34" charset="0"/>
              </a:rPr>
              <a:t>1.   	General Provisions</a:t>
            </a:r>
          </a:p>
          <a:p>
            <a:pPr marL="514350" indent="-514350">
              <a:spcBef>
                <a:spcPts val="1800"/>
              </a:spcBef>
              <a:buClr>
                <a:prstClr val="white"/>
              </a:buClr>
              <a:buFont typeface="Arial" pitchFamily="34" charset="0"/>
              <a:buAutoNum type="arabicPeriod" startAt="2"/>
              <a:defRPr/>
            </a:pPr>
            <a:r>
              <a:rPr lang="en-US" sz="3100" b="1" dirty="0">
                <a:solidFill>
                  <a:srgbClr val="FFFFFF"/>
                </a:solidFill>
                <a:latin typeface="Arial Narrow" panose="020B0606020202030204" pitchFamily="34" charset="0"/>
              </a:rPr>
              <a:t>Zone Districts</a:t>
            </a:r>
          </a:p>
          <a:p>
            <a:pPr marL="514350" indent="-514350">
              <a:spcBef>
                <a:spcPts val="1800"/>
              </a:spcBef>
              <a:buClr>
                <a:prstClr val="white"/>
              </a:buClr>
              <a:buFont typeface="Arial" pitchFamily="34" charset="0"/>
              <a:buAutoNum type="arabicPeriod" startAt="2"/>
              <a:defRPr/>
            </a:pPr>
            <a:r>
              <a:rPr lang="en-US" sz="3100" b="1" dirty="0">
                <a:solidFill>
                  <a:srgbClr val="FFFFFF"/>
                </a:solidFill>
                <a:latin typeface="Arial Narrow" panose="020B0606020202030204" pitchFamily="34" charset="0"/>
              </a:rPr>
              <a:t>Overlay Zones </a:t>
            </a:r>
          </a:p>
          <a:p>
            <a:pPr marL="514350" indent="-514350">
              <a:spcBef>
                <a:spcPts val="1800"/>
              </a:spcBef>
              <a:buClr>
                <a:srgbClr val="00608A"/>
              </a:buClr>
              <a:buNone/>
              <a:defRPr/>
            </a:pPr>
            <a:r>
              <a:rPr lang="en-US" sz="3100" b="1" dirty="0">
                <a:solidFill>
                  <a:srgbClr val="FFFFFF"/>
                </a:solidFill>
                <a:latin typeface="Arial Narrow" panose="020B0606020202030204" pitchFamily="34" charset="0"/>
              </a:rPr>
              <a:t>4. 	Use Regulations</a:t>
            </a:r>
          </a:p>
          <a:p>
            <a:pPr marL="0" indent="0">
              <a:spcBef>
                <a:spcPts val="0"/>
              </a:spcBef>
              <a:buClr>
                <a:srgbClr val="00608A"/>
              </a:buClr>
              <a:buNone/>
              <a:defRPr/>
            </a:pPr>
            <a:r>
              <a:rPr lang="en-US" sz="3100" b="1" dirty="0">
                <a:solidFill>
                  <a:srgbClr val="FFFFFF"/>
                </a:solidFill>
                <a:latin typeface="Arial Narrow" panose="020B0606020202030204" pitchFamily="34" charset="0"/>
              </a:rPr>
              <a:t>	Allowable Use Table</a:t>
            </a:r>
          </a:p>
          <a:p>
            <a:pPr marL="0" indent="0">
              <a:spcBef>
                <a:spcPts val="0"/>
              </a:spcBef>
              <a:buClr>
                <a:srgbClr val="00608A"/>
              </a:buClr>
              <a:buNone/>
              <a:defRPr/>
            </a:pPr>
            <a:r>
              <a:rPr lang="en-US" sz="3100" b="1" dirty="0">
                <a:solidFill>
                  <a:srgbClr val="FFFFFF"/>
                </a:solidFill>
                <a:latin typeface="Arial Narrow" panose="020B0606020202030204" pitchFamily="34" charset="0"/>
              </a:rPr>
              <a:t>	Use-specific Standards</a:t>
            </a:r>
          </a:p>
          <a:p>
            <a:pPr marL="514350" indent="-514350">
              <a:spcBef>
                <a:spcPts val="1800"/>
              </a:spcBef>
              <a:buClr>
                <a:srgbClr val="FFFFFF"/>
              </a:buClr>
              <a:buFont typeface="Arial" pitchFamily="34" charset="0"/>
              <a:buAutoNum type="arabicPeriod" startAt="5"/>
              <a:defRPr/>
            </a:pPr>
            <a:r>
              <a:rPr lang="en-US" sz="3100" b="1" dirty="0">
                <a:solidFill>
                  <a:srgbClr val="FFFFFF"/>
                </a:solidFill>
                <a:latin typeface="Arial Narrow" panose="020B0606020202030204" pitchFamily="34" charset="0"/>
              </a:rPr>
              <a:t>Development Standards</a:t>
            </a:r>
          </a:p>
          <a:p>
            <a:pPr marL="937260" lvl="3" indent="0">
              <a:spcBef>
                <a:spcPts val="0"/>
              </a:spcBef>
              <a:buClr>
                <a:srgbClr val="73436E"/>
              </a:buClr>
              <a:buNone/>
              <a:defRPr/>
            </a:pPr>
            <a:r>
              <a:rPr lang="en-US" sz="3100" b="1" dirty="0">
                <a:solidFill>
                  <a:srgbClr val="FFFFFF"/>
                </a:solidFill>
                <a:latin typeface="Arial Narrow" panose="020B0606020202030204" pitchFamily="34" charset="0"/>
              </a:rPr>
              <a:t>Dimensional Standards Tables</a:t>
            </a:r>
          </a:p>
          <a:p>
            <a:pPr marL="937260" lvl="3" indent="0">
              <a:spcBef>
                <a:spcPts val="0"/>
              </a:spcBef>
              <a:buClr>
                <a:srgbClr val="73436E"/>
              </a:buClr>
              <a:buNone/>
              <a:defRPr/>
            </a:pPr>
            <a:r>
              <a:rPr lang="en-US" sz="3100" b="1" dirty="0">
                <a:solidFill>
                  <a:srgbClr val="FFFFFF"/>
                </a:solidFill>
                <a:latin typeface="Arial Narrow" panose="020B0606020202030204" pitchFamily="34" charset="0"/>
              </a:rPr>
              <a:t>General Regulations</a:t>
            </a:r>
          </a:p>
          <a:p>
            <a:pPr marL="514350" indent="-514350">
              <a:spcBef>
                <a:spcPts val="1800"/>
              </a:spcBef>
              <a:buClrTx/>
              <a:buNone/>
              <a:defRPr/>
            </a:pPr>
            <a:r>
              <a:rPr lang="en-US" sz="3100" b="1" dirty="0">
                <a:solidFill>
                  <a:srgbClr val="FFFFFF"/>
                </a:solidFill>
                <a:latin typeface="Arial Narrow" panose="020B0606020202030204" pitchFamily="34" charset="0"/>
              </a:rPr>
              <a:t>6.   	Administration &amp;  Enforcement</a:t>
            </a:r>
          </a:p>
          <a:p>
            <a:pPr marL="514350" indent="-514350">
              <a:spcBef>
                <a:spcPts val="1800"/>
              </a:spcBef>
              <a:buClr>
                <a:srgbClr val="00608A"/>
              </a:buClr>
              <a:buNone/>
              <a:defRPr/>
            </a:pPr>
            <a:r>
              <a:rPr lang="en-US" sz="3100" b="1" dirty="0">
                <a:solidFill>
                  <a:srgbClr val="3E4042"/>
                </a:solidFill>
                <a:latin typeface="Arial Narrow" panose="020B0606020202030204" pitchFamily="34" charset="0"/>
              </a:rPr>
              <a:t>7.   	Definitions &amp; Acronyms</a:t>
            </a:r>
          </a:p>
          <a:p>
            <a:pPr marL="0" indent="0">
              <a:buClr>
                <a:srgbClr val="00608A"/>
              </a:buClr>
              <a:buNone/>
              <a:defRPr/>
            </a:pPr>
            <a:endParaRPr lang="en-US" sz="2800" b="1" dirty="0">
              <a:solidFill>
                <a:srgbClr val="0070C0"/>
              </a:solidFill>
            </a:endParaRPr>
          </a:p>
        </p:txBody>
      </p:sp>
      <p:pic>
        <p:nvPicPr>
          <p:cNvPr id="12" name="Content Placeholder 2">
            <a:extLst>
              <a:ext uri="{FF2B5EF4-FFF2-40B4-BE49-F238E27FC236}">
                <a16:creationId xmlns:a16="http://schemas.microsoft.com/office/drawing/2014/main" id="{5DDB9864-46C7-409D-9101-28CAF66F6ED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5089" y="2743716"/>
            <a:ext cx="3449168" cy="2895599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6C5DF29A-E1A7-470F-9DEF-412F550FB5D4}"/>
              </a:ext>
            </a:extLst>
          </p:cNvPr>
          <p:cNvSpPr txBox="1"/>
          <p:nvPr/>
        </p:nvSpPr>
        <p:spPr>
          <a:xfrm>
            <a:off x="8666571" y="2358691"/>
            <a:ext cx="31275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rgbClr val="3E404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IDO Zoning Map</a:t>
            </a:r>
          </a:p>
        </p:txBody>
      </p:sp>
      <p:pic>
        <p:nvPicPr>
          <p:cNvPr id="14" name="Content Placeholder 7">
            <a:extLst>
              <a:ext uri="{FF2B5EF4-FFF2-40B4-BE49-F238E27FC236}">
                <a16:creationId xmlns:a16="http://schemas.microsoft.com/office/drawing/2014/main" id="{DD80620A-28C0-431B-8C36-39657263AEE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6643" y="4413045"/>
            <a:ext cx="2903349" cy="357468"/>
          </a:xfrm>
          <a:prstGeom prst="rect">
            <a:avLst/>
          </a:prstGeom>
        </p:spPr>
      </p:pic>
      <p:sp>
        <p:nvSpPr>
          <p:cNvPr id="15" name="TextBox 14">
            <a:hlinkClick r:id="rId4"/>
            <a:extLst>
              <a:ext uri="{FF2B5EF4-FFF2-40B4-BE49-F238E27FC236}">
                <a16:creationId xmlns:a16="http://schemas.microsoft.com/office/drawing/2014/main" id="{EF2AD8E9-6EC0-4BAD-B5B5-CFD7AEB53FDB}"/>
              </a:ext>
            </a:extLst>
          </p:cNvPr>
          <p:cNvSpPr txBox="1"/>
          <p:nvPr/>
        </p:nvSpPr>
        <p:spPr>
          <a:xfrm>
            <a:off x="8592773" y="5639315"/>
            <a:ext cx="34050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000" u="sng" dirty="0">
                <a:solidFill>
                  <a:prstClr val="black"/>
                </a:solidFill>
                <a:latin typeface="Arial Narrow" panose="020B0606020202030204" pitchFamily="34" charset="0"/>
                <a:cs typeface="Arial" panose="020B0604020202020204" pitchFamily="34" charset="0"/>
                <a:hlinkClick r:id="rId5"/>
              </a:rPr>
              <a:t>https://tinyurl.com/IDOzoningmap</a:t>
            </a:r>
            <a:r>
              <a:rPr lang="en-US" sz="2000" dirty="0">
                <a:solidFill>
                  <a:prstClr val="black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 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74A69D4-F257-450D-86CD-E9B0770F03CC}"/>
              </a:ext>
            </a:extLst>
          </p:cNvPr>
          <p:cNvSpPr/>
          <p:nvPr/>
        </p:nvSpPr>
        <p:spPr>
          <a:xfrm>
            <a:off x="9261756" y="1736917"/>
            <a:ext cx="20104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Arial Narrow" panose="020B0606020202030204" pitchFamily="34" charset="0"/>
                <a:hlinkClick r:id="rId6"/>
              </a:rPr>
              <a:t>https://abq-zone.com</a:t>
            </a:r>
            <a:r>
              <a:rPr lang="en-US" dirty="0">
                <a:latin typeface="Arial Narrow" panose="020B0606020202030204" pitchFamily="34" charset="0"/>
              </a:rPr>
              <a:t> </a:t>
            </a:r>
            <a:endParaRPr lang="en-US" dirty="0">
              <a:highlight>
                <a:srgbClr val="FFFF00"/>
              </a:highlight>
              <a:latin typeface="Arial Narrow" panose="020B0606020202030204" pitchFamily="34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BC28983E-6AEE-42CA-B0AA-8E160B2727B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555039" y="245725"/>
            <a:ext cx="1423920" cy="142392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8282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3">
            <a:extLst>
              <a:ext uri="{FF2B5EF4-FFF2-40B4-BE49-F238E27FC236}">
                <a16:creationId xmlns:a16="http://schemas.microsoft.com/office/drawing/2014/main" id="{A8A16653-70C5-4D41-99F9-9999C9E7D2D6}"/>
              </a:ext>
            </a:extLst>
          </p:cNvPr>
          <p:cNvSpPr txBox="1">
            <a:spLocks/>
          </p:cNvSpPr>
          <p:nvPr/>
        </p:nvSpPr>
        <p:spPr>
          <a:xfrm>
            <a:off x="2984406" y="718492"/>
            <a:ext cx="5874002" cy="944628"/>
          </a:xfrm>
          <a:prstGeom prst="rect">
            <a:avLst/>
          </a:prstGeom>
        </p:spPr>
        <p:txBody>
          <a:bodyPr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6600" b="1" i="0" kern="120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sz="5400" dirty="0"/>
              <a:t>Due Diligence</a:t>
            </a:r>
            <a:endParaRPr lang="en-US" sz="5400" dirty="0">
              <a:latin typeface="Adobe Garamond Pro" pitchFamily="18" charset="0"/>
            </a:endParaRPr>
          </a:p>
        </p:txBody>
      </p:sp>
      <p:sp>
        <p:nvSpPr>
          <p:cNvPr id="3" name="Freeform 9">
            <a:extLst>
              <a:ext uri="{FF2B5EF4-FFF2-40B4-BE49-F238E27FC236}">
                <a16:creationId xmlns:a16="http://schemas.microsoft.com/office/drawing/2014/main" id="{87FF7024-6E64-4884-A44C-958A76060944}"/>
              </a:ext>
            </a:extLst>
          </p:cNvPr>
          <p:cNvSpPr/>
          <p:nvPr/>
        </p:nvSpPr>
        <p:spPr>
          <a:xfrm>
            <a:off x="135824" y="5523795"/>
            <a:ext cx="7441550" cy="1038846"/>
          </a:xfrm>
          <a:custGeom>
            <a:avLst/>
            <a:gdLst>
              <a:gd name="connsiteX0" fmla="*/ 0 w 1490987"/>
              <a:gd name="connsiteY0" fmla="*/ 248503 h 1959921"/>
              <a:gd name="connsiteX1" fmla="*/ 248503 w 1490987"/>
              <a:gd name="connsiteY1" fmla="*/ 0 h 1959921"/>
              <a:gd name="connsiteX2" fmla="*/ 1242484 w 1490987"/>
              <a:gd name="connsiteY2" fmla="*/ 0 h 1959921"/>
              <a:gd name="connsiteX3" fmla="*/ 1490987 w 1490987"/>
              <a:gd name="connsiteY3" fmla="*/ 248503 h 1959921"/>
              <a:gd name="connsiteX4" fmla="*/ 1490987 w 1490987"/>
              <a:gd name="connsiteY4" fmla="*/ 1711418 h 1959921"/>
              <a:gd name="connsiteX5" fmla="*/ 1242484 w 1490987"/>
              <a:gd name="connsiteY5" fmla="*/ 1959921 h 1959921"/>
              <a:gd name="connsiteX6" fmla="*/ 248503 w 1490987"/>
              <a:gd name="connsiteY6" fmla="*/ 1959921 h 1959921"/>
              <a:gd name="connsiteX7" fmla="*/ 0 w 1490987"/>
              <a:gd name="connsiteY7" fmla="*/ 1711418 h 1959921"/>
              <a:gd name="connsiteX8" fmla="*/ 0 w 1490987"/>
              <a:gd name="connsiteY8" fmla="*/ 248503 h 19599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90987" h="1959921">
                <a:moveTo>
                  <a:pt x="0" y="248503"/>
                </a:moveTo>
                <a:cubicBezTo>
                  <a:pt x="0" y="111259"/>
                  <a:pt x="111259" y="0"/>
                  <a:pt x="248503" y="0"/>
                </a:cubicBezTo>
                <a:lnTo>
                  <a:pt x="1242484" y="0"/>
                </a:lnTo>
                <a:cubicBezTo>
                  <a:pt x="1379728" y="0"/>
                  <a:pt x="1490987" y="111259"/>
                  <a:pt x="1490987" y="248503"/>
                </a:cubicBezTo>
                <a:lnTo>
                  <a:pt x="1490987" y="1711418"/>
                </a:lnTo>
                <a:cubicBezTo>
                  <a:pt x="1490987" y="1848662"/>
                  <a:pt x="1379728" y="1959921"/>
                  <a:pt x="1242484" y="1959921"/>
                </a:cubicBezTo>
                <a:lnTo>
                  <a:pt x="248503" y="1959921"/>
                </a:lnTo>
                <a:cubicBezTo>
                  <a:pt x="111259" y="1959921"/>
                  <a:pt x="0" y="1848662"/>
                  <a:pt x="0" y="1711418"/>
                </a:cubicBezTo>
                <a:lnTo>
                  <a:pt x="0" y="248503"/>
                </a:lnTo>
                <a:close/>
              </a:path>
            </a:pathLst>
          </a:custGeom>
          <a:solidFill>
            <a:srgbClr val="2DF1F1"/>
          </a:solidFill>
          <a:ln w="12700" cap="flat" cmpd="sng" algn="ctr">
            <a:solidFill>
              <a:srgbClr val="FFFFFF">
                <a:hueOff val="0"/>
                <a:satOff val="0"/>
                <a:lumOff val="0"/>
                <a:alphaOff val="0"/>
              </a:srgbClr>
            </a:solidFill>
            <a:prstDash val="solid"/>
            <a:miter lim="800000"/>
          </a:ln>
          <a:effectLst/>
        </p:spPr>
        <p:txBody>
          <a:bodyPr spcFirstLastPara="0" vert="horz" wrap="square" lIns="141364" tIns="141364" rIns="141364" bIns="141364" numCol="1" spcCol="1270" anchor="ctr" anchorCtr="0">
            <a:noAutofit/>
          </a:bodyPr>
          <a:lstStyle/>
          <a:p>
            <a:pPr algn="r" defTabSz="800100">
              <a:lnSpc>
                <a:spcPct val="90000"/>
              </a:lnSpc>
              <a:spcAft>
                <a:spcPct val="35000"/>
              </a:spcAft>
              <a:defRPr/>
            </a:pPr>
            <a:r>
              <a:rPr lang="en-US" sz="2800" b="1" kern="0" dirty="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Processes</a:t>
            </a:r>
            <a:endParaRPr lang="en-US" sz="2800" kern="0" dirty="0">
              <a:solidFill>
                <a:schemeClr val="bg1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512D8F6-F1D0-4F4D-B03B-2E7989C9CD5C}"/>
              </a:ext>
            </a:extLst>
          </p:cNvPr>
          <p:cNvGrpSpPr/>
          <p:nvPr/>
        </p:nvGrpSpPr>
        <p:grpSpPr>
          <a:xfrm rot="5400000">
            <a:off x="1936359" y="-174323"/>
            <a:ext cx="3815142" cy="7490030"/>
            <a:chOff x="3254972" y="2994977"/>
            <a:chExt cx="3753508" cy="9012605"/>
          </a:xfrm>
        </p:grpSpPr>
        <p:sp>
          <p:nvSpPr>
            <p:cNvPr id="5" name="Freeform 15">
              <a:extLst>
                <a:ext uri="{FF2B5EF4-FFF2-40B4-BE49-F238E27FC236}">
                  <a16:creationId xmlns:a16="http://schemas.microsoft.com/office/drawing/2014/main" id="{DC59ED09-901E-4BAF-B401-9170E20FAF67}"/>
                </a:ext>
              </a:extLst>
            </p:cNvPr>
            <p:cNvSpPr/>
            <p:nvPr/>
          </p:nvSpPr>
          <p:spPr>
            <a:xfrm rot="16200000">
              <a:off x="-661479" y="6911428"/>
              <a:ext cx="8956823" cy="1123922"/>
            </a:xfrm>
            <a:custGeom>
              <a:avLst/>
              <a:gdLst>
                <a:gd name="connsiteX0" fmla="*/ 0 w 1490987"/>
                <a:gd name="connsiteY0" fmla="*/ 248503 h 1959921"/>
                <a:gd name="connsiteX1" fmla="*/ 248503 w 1490987"/>
                <a:gd name="connsiteY1" fmla="*/ 0 h 1959921"/>
                <a:gd name="connsiteX2" fmla="*/ 1242484 w 1490987"/>
                <a:gd name="connsiteY2" fmla="*/ 0 h 1959921"/>
                <a:gd name="connsiteX3" fmla="*/ 1490987 w 1490987"/>
                <a:gd name="connsiteY3" fmla="*/ 248503 h 1959921"/>
                <a:gd name="connsiteX4" fmla="*/ 1490987 w 1490987"/>
                <a:gd name="connsiteY4" fmla="*/ 1711418 h 1959921"/>
                <a:gd name="connsiteX5" fmla="*/ 1242484 w 1490987"/>
                <a:gd name="connsiteY5" fmla="*/ 1959921 h 1959921"/>
                <a:gd name="connsiteX6" fmla="*/ 248503 w 1490987"/>
                <a:gd name="connsiteY6" fmla="*/ 1959921 h 1959921"/>
                <a:gd name="connsiteX7" fmla="*/ 0 w 1490987"/>
                <a:gd name="connsiteY7" fmla="*/ 1711418 h 1959921"/>
                <a:gd name="connsiteX8" fmla="*/ 0 w 1490987"/>
                <a:gd name="connsiteY8" fmla="*/ 248503 h 19599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90987" h="1959921">
                  <a:moveTo>
                    <a:pt x="0" y="248503"/>
                  </a:moveTo>
                  <a:cubicBezTo>
                    <a:pt x="0" y="111259"/>
                    <a:pt x="111259" y="0"/>
                    <a:pt x="248503" y="0"/>
                  </a:cubicBezTo>
                  <a:lnTo>
                    <a:pt x="1242484" y="0"/>
                  </a:lnTo>
                  <a:cubicBezTo>
                    <a:pt x="1379728" y="0"/>
                    <a:pt x="1490987" y="111259"/>
                    <a:pt x="1490987" y="248503"/>
                  </a:cubicBezTo>
                  <a:lnTo>
                    <a:pt x="1490987" y="1711418"/>
                  </a:lnTo>
                  <a:cubicBezTo>
                    <a:pt x="1490987" y="1848662"/>
                    <a:pt x="1379728" y="1959921"/>
                    <a:pt x="1242484" y="1959921"/>
                  </a:cubicBezTo>
                  <a:lnTo>
                    <a:pt x="248503" y="1959921"/>
                  </a:lnTo>
                  <a:cubicBezTo>
                    <a:pt x="111259" y="1959921"/>
                    <a:pt x="0" y="1848662"/>
                    <a:pt x="0" y="1711418"/>
                  </a:cubicBezTo>
                  <a:lnTo>
                    <a:pt x="0" y="248503"/>
                  </a:lnTo>
                  <a:close/>
                </a:path>
              </a:pathLst>
            </a:custGeom>
            <a:solidFill>
              <a:srgbClr val="5F005E">
                <a:alpha val="81961"/>
              </a:srgbClr>
            </a:solidFill>
            <a:ln w="12700" cap="flat" cmpd="sng" algn="ctr">
              <a:solidFill>
                <a:srgbClr val="7C2E7B"/>
              </a:solidFill>
              <a:prstDash val="solid"/>
              <a:miter lim="800000"/>
            </a:ln>
            <a:effectLst/>
          </p:spPr>
          <p:txBody>
            <a:bodyPr spcFirstLastPara="0" vert="horz" wrap="square" lIns="141364" tIns="141364" rIns="141364" bIns="141364" numCol="1" spcCol="1270" anchor="ctr" anchorCtr="0">
              <a:noAutofit/>
            </a:bodyPr>
            <a:lstStyle/>
            <a:p>
              <a:pPr algn="r" defTabSz="8001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n-US" sz="2800" b="1" kern="0" dirty="0">
                  <a:solidFill>
                    <a:srgbClr val="FFFFFF"/>
                  </a:solidFill>
                  <a:latin typeface="Arial Narrow" panose="020B0606020202030204" pitchFamily="34" charset="0"/>
                  <a:cs typeface="Arial" panose="020B0604020202020204" pitchFamily="34" charset="0"/>
                </a:rPr>
                <a:t>Zones</a:t>
              </a:r>
              <a:endParaRPr lang="en-US" sz="1600" kern="0" dirty="0">
                <a:solidFill>
                  <a:srgbClr val="FFFFFF"/>
                </a:solidFill>
                <a:latin typeface="Arial Narrow" panose="020B0606020202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" name="Freeform 16">
              <a:extLst>
                <a:ext uri="{FF2B5EF4-FFF2-40B4-BE49-F238E27FC236}">
                  <a16:creationId xmlns:a16="http://schemas.microsoft.com/office/drawing/2014/main" id="{DD9494F4-6102-4D4C-8396-A3FC590FA4F8}"/>
                </a:ext>
              </a:extLst>
            </p:cNvPr>
            <p:cNvSpPr/>
            <p:nvPr/>
          </p:nvSpPr>
          <p:spPr>
            <a:xfrm rot="16200000">
              <a:off x="633624" y="6831846"/>
              <a:ext cx="8956818" cy="1283085"/>
            </a:xfrm>
            <a:custGeom>
              <a:avLst/>
              <a:gdLst>
                <a:gd name="connsiteX0" fmla="*/ 0 w 1490987"/>
                <a:gd name="connsiteY0" fmla="*/ 248503 h 1959921"/>
                <a:gd name="connsiteX1" fmla="*/ 248503 w 1490987"/>
                <a:gd name="connsiteY1" fmla="*/ 0 h 1959921"/>
                <a:gd name="connsiteX2" fmla="*/ 1242484 w 1490987"/>
                <a:gd name="connsiteY2" fmla="*/ 0 h 1959921"/>
                <a:gd name="connsiteX3" fmla="*/ 1490987 w 1490987"/>
                <a:gd name="connsiteY3" fmla="*/ 248503 h 1959921"/>
                <a:gd name="connsiteX4" fmla="*/ 1490987 w 1490987"/>
                <a:gd name="connsiteY4" fmla="*/ 1711418 h 1959921"/>
                <a:gd name="connsiteX5" fmla="*/ 1242484 w 1490987"/>
                <a:gd name="connsiteY5" fmla="*/ 1959921 h 1959921"/>
                <a:gd name="connsiteX6" fmla="*/ 248503 w 1490987"/>
                <a:gd name="connsiteY6" fmla="*/ 1959921 h 1959921"/>
                <a:gd name="connsiteX7" fmla="*/ 0 w 1490987"/>
                <a:gd name="connsiteY7" fmla="*/ 1711418 h 1959921"/>
                <a:gd name="connsiteX8" fmla="*/ 0 w 1490987"/>
                <a:gd name="connsiteY8" fmla="*/ 248503 h 19599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90987" h="1959921">
                  <a:moveTo>
                    <a:pt x="0" y="248503"/>
                  </a:moveTo>
                  <a:cubicBezTo>
                    <a:pt x="0" y="111259"/>
                    <a:pt x="111259" y="0"/>
                    <a:pt x="248503" y="0"/>
                  </a:cubicBezTo>
                  <a:lnTo>
                    <a:pt x="1242484" y="0"/>
                  </a:lnTo>
                  <a:cubicBezTo>
                    <a:pt x="1379728" y="0"/>
                    <a:pt x="1490987" y="111259"/>
                    <a:pt x="1490987" y="248503"/>
                  </a:cubicBezTo>
                  <a:lnTo>
                    <a:pt x="1490987" y="1711418"/>
                  </a:lnTo>
                  <a:cubicBezTo>
                    <a:pt x="1490987" y="1848662"/>
                    <a:pt x="1379728" y="1959921"/>
                    <a:pt x="1242484" y="1959921"/>
                  </a:cubicBezTo>
                  <a:lnTo>
                    <a:pt x="248503" y="1959921"/>
                  </a:lnTo>
                  <a:cubicBezTo>
                    <a:pt x="111259" y="1959921"/>
                    <a:pt x="0" y="1848662"/>
                    <a:pt x="0" y="1711418"/>
                  </a:cubicBezTo>
                  <a:lnTo>
                    <a:pt x="0" y="248503"/>
                  </a:lnTo>
                  <a:close/>
                </a:path>
              </a:pathLst>
            </a:custGeom>
            <a:solidFill>
              <a:srgbClr val="308F01">
                <a:alpha val="81961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0" vert="horz" wrap="square" lIns="141364" tIns="141364" rIns="141364" bIns="141364" numCol="1" spcCol="1270" anchor="ctr" anchorCtr="0">
              <a:noAutofit/>
            </a:bodyPr>
            <a:lstStyle/>
            <a:p>
              <a:pPr algn="r" defTabSz="8001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n-US" sz="2800" b="1" kern="0" dirty="0">
                  <a:solidFill>
                    <a:srgbClr val="FFFFFF"/>
                  </a:solidFill>
                  <a:latin typeface="Arial Narrow" panose="020B0606020202030204" pitchFamily="34" charset="0"/>
                  <a:cs typeface="Arial" panose="020B0604020202020204" pitchFamily="34" charset="0"/>
                </a:rPr>
                <a:t>Uses</a:t>
              </a:r>
              <a:endParaRPr lang="en-US" sz="1600" kern="0" dirty="0">
                <a:solidFill>
                  <a:srgbClr val="FFFFFF"/>
                </a:solidFill>
                <a:latin typeface="Arial Narrow" panose="020B0606020202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" name="Freeform 17">
              <a:extLst>
                <a:ext uri="{FF2B5EF4-FFF2-40B4-BE49-F238E27FC236}">
                  <a16:creationId xmlns:a16="http://schemas.microsoft.com/office/drawing/2014/main" id="{5AFB6200-AF6B-4BA7-825F-56ECED0DB9E6}"/>
                </a:ext>
              </a:extLst>
            </p:cNvPr>
            <p:cNvSpPr/>
            <p:nvPr/>
          </p:nvSpPr>
          <p:spPr>
            <a:xfrm rot="16200000">
              <a:off x="1936164" y="6935266"/>
              <a:ext cx="8954279" cy="1190353"/>
            </a:xfrm>
            <a:custGeom>
              <a:avLst/>
              <a:gdLst>
                <a:gd name="connsiteX0" fmla="*/ 0 w 1490987"/>
                <a:gd name="connsiteY0" fmla="*/ 248503 h 1959921"/>
                <a:gd name="connsiteX1" fmla="*/ 248503 w 1490987"/>
                <a:gd name="connsiteY1" fmla="*/ 0 h 1959921"/>
                <a:gd name="connsiteX2" fmla="*/ 1242484 w 1490987"/>
                <a:gd name="connsiteY2" fmla="*/ 0 h 1959921"/>
                <a:gd name="connsiteX3" fmla="*/ 1490987 w 1490987"/>
                <a:gd name="connsiteY3" fmla="*/ 248503 h 1959921"/>
                <a:gd name="connsiteX4" fmla="*/ 1490987 w 1490987"/>
                <a:gd name="connsiteY4" fmla="*/ 1711418 h 1959921"/>
                <a:gd name="connsiteX5" fmla="*/ 1242484 w 1490987"/>
                <a:gd name="connsiteY5" fmla="*/ 1959921 h 1959921"/>
                <a:gd name="connsiteX6" fmla="*/ 248503 w 1490987"/>
                <a:gd name="connsiteY6" fmla="*/ 1959921 h 1959921"/>
                <a:gd name="connsiteX7" fmla="*/ 0 w 1490987"/>
                <a:gd name="connsiteY7" fmla="*/ 1711418 h 1959921"/>
                <a:gd name="connsiteX8" fmla="*/ 0 w 1490987"/>
                <a:gd name="connsiteY8" fmla="*/ 248503 h 19599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90987" h="1959921">
                  <a:moveTo>
                    <a:pt x="0" y="248503"/>
                  </a:moveTo>
                  <a:cubicBezTo>
                    <a:pt x="0" y="111259"/>
                    <a:pt x="111259" y="0"/>
                    <a:pt x="248503" y="0"/>
                  </a:cubicBezTo>
                  <a:lnTo>
                    <a:pt x="1242484" y="0"/>
                  </a:lnTo>
                  <a:cubicBezTo>
                    <a:pt x="1379728" y="0"/>
                    <a:pt x="1490987" y="111259"/>
                    <a:pt x="1490987" y="248503"/>
                  </a:cubicBezTo>
                  <a:lnTo>
                    <a:pt x="1490987" y="1711418"/>
                  </a:lnTo>
                  <a:cubicBezTo>
                    <a:pt x="1490987" y="1848662"/>
                    <a:pt x="1379728" y="1959921"/>
                    <a:pt x="1242484" y="1959921"/>
                  </a:cubicBezTo>
                  <a:lnTo>
                    <a:pt x="248503" y="1959921"/>
                  </a:lnTo>
                  <a:cubicBezTo>
                    <a:pt x="111259" y="1959921"/>
                    <a:pt x="0" y="1848662"/>
                    <a:pt x="0" y="1711418"/>
                  </a:cubicBezTo>
                  <a:lnTo>
                    <a:pt x="0" y="248503"/>
                  </a:lnTo>
                  <a:close/>
                </a:path>
              </a:pathLst>
            </a:custGeom>
            <a:solidFill>
              <a:srgbClr val="610000">
                <a:alpha val="81961"/>
              </a:srgbClr>
            </a:solidFill>
            <a:ln w="12700" cap="flat" cmpd="sng" algn="ctr">
              <a:solidFill>
                <a:srgbClr val="7C2E7B"/>
              </a:solidFill>
              <a:prstDash val="solid"/>
              <a:miter lim="800000"/>
            </a:ln>
            <a:effectLst/>
          </p:spPr>
          <p:txBody>
            <a:bodyPr spcFirstLastPara="0" vert="horz" wrap="square" lIns="141364" tIns="141364" rIns="141364" bIns="141364" numCol="1" spcCol="1270" anchor="ctr" anchorCtr="0">
              <a:noAutofit/>
            </a:bodyPr>
            <a:lstStyle/>
            <a:p>
              <a:pPr algn="r" defTabSz="800100">
                <a:lnSpc>
                  <a:spcPct val="90000"/>
                </a:lnSpc>
                <a:defRPr/>
              </a:pPr>
              <a:r>
                <a:rPr lang="en-US" sz="2800" b="1" kern="0" dirty="0">
                  <a:solidFill>
                    <a:srgbClr val="FFFFFF"/>
                  </a:solidFill>
                  <a:latin typeface="Arial Narrow" panose="020B0606020202030204" pitchFamily="34" charset="0"/>
                  <a:cs typeface="Arial" panose="020B0604020202020204" pitchFamily="34" charset="0"/>
                </a:rPr>
                <a:t>Standards</a:t>
              </a:r>
              <a:endParaRPr lang="en-US" sz="2800" kern="0" dirty="0">
                <a:solidFill>
                  <a:srgbClr val="FFFFFF"/>
                </a:solidFill>
                <a:latin typeface="Arial Narrow" panose="020B060602020203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8" name="Content Placeholder 4">
            <a:extLst>
              <a:ext uri="{FF2B5EF4-FFF2-40B4-BE49-F238E27FC236}">
                <a16:creationId xmlns:a16="http://schemas.microsoft.com/office/drawing/2014/main" id="{62998A02-8C4F-40C3-8264-90BD315C9115}"/>
              </a:ext>
            </a:extLst>
          </p:cNvPr>
          <p:cNvSpPr txBox="1">
            <a:spLocks/>
          </p:cNvSpPr>
          <p:nvPr/>
        </p:nvSpPr>
        <p:spPr>
          <a:xfrm>
            <a:off x="336654" y="1447800"/>
            <a:ext cx="5777536" cy="556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Myriad Pro Cond" pitchFamily="34" charset="0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Myriad Pro Cond" pitchFamily="34" charset="0"/>
                <a:ea typeface="+mn-ea"/>
                <a:cs typeface="+mn-cs"/>
              </a:defRPr>
            </a:lvl2pPr>
            <a:lvl3pPr marL="100584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Myriad Pro Cond" pitchFamily="34" charset="0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Myriad Pro Cond" pitchFamily="34" charset="0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Myriad Pro Cond" pitchFamily="34" charset="0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rgbClr val="00608A"/>
              </a:buClr>
              <a:buNone/>
              <a:defRPr/>
            </a:pPr>
            <a:endParaRPr lang="en-US" sz="1200" b="1" dirty="0">
              <a:solidFill>
                <a:srgbClr val="3E4042"/>
              </a:solidFill>
            </a:endParaRPr>
          </a:p>
          <a:p>
            <a:pPr marL="0" indent="0">
              <a:spcBef>
                <a:spcPts val="1800"/>
              </a:spcBef>
              <a:buClr>
                <a:prstClr val="white"/>
              </a:buClr>
              <a:buNone/>
              <a:defRPr/>
            </a:pPr>
            <a:r>
              <a:rPr lang="en-US" sz="2400" b="1" dirty="0">
                <a:solidFill>
                  <a:srgbClr val="FFFFFF"/>
                </a:solidFill>
                <a:latin typeface="Arial Narrow" panose="020B0606020202030204" pitchFamily="34" charset="0"/>
              </a:rPr>
              <a:t>What’s the zoning on this property?</a:t>
            </a:r>
          </a:p>
          <a:p>
            <a:pPr marL="0" indent="0">
              <a:spcBef>
                <a:spcPts val="600"/>
              </a:spcBef>
              <a:buClr>
                <a:prstClr val="white"/>
              </a:buClr>
              <a:buNone/>
              <a:defRPr/>
            </a:pPr>
            <a:r>
              <a:rPr lang="en-US" sz="2400" b="1" dirty="0">
                <a:solidFill>
                  <a:srgbClr val="FFFFFF"/>
                </a:solidFill>
                <a:latin typeface="Arial Narrow" panose="020B0606020202030204" pitchFamily="34" charset="0"/>
              </a:rPr>
              <a:t>	Is it in an overlay zone? </a:t>
            </a:r>
          </a:p>
          <a:p>
            <a:pPr marL="514350" indent="-514350">
              <a:spcBef>
                <a:spcPts val="1800"/>
              </a:spcBef>
              <a:buClr>
                <a:srgbClr val="00608A"/>
              </a:buClr>
              <a:buNone/>
              <a:defRPr/>
            </a:pPr>
            <a:r>
              <a:rPr lang="en-US" sz="2400" b="1" dirty="0">
                <a:solidFill>
                  <a:srgbClr val="FFFFFF"/>
                </a:solidFill>
                <a:latin typeface="Arial Narrow" panose="020B0606020202030204" pitchFamily="34" charset="0"/>
              </a:rPr>
              <a:t>What use or uses will be on this property?</a:t>
            </a:r>
          </a:p>
          <a:p>
            <a:pPr marL="0" indent="0">
              <a:spcBef>
                <a:spcPts val="0"/>
              </a:spcBef>
              <a:buClr>
                <a:srgbClr val="00608A"/>
              </a:buClr>
              <a:buNone/>
              <a:defRPr/>
            </a:pPr>
            <a:r>
              <a:rPr lang="en-US" sz="2400" b="1" dirty="0">
                <a:solidFill>
                  <a:srgbClr val="FFFFFF"/>
                </a:solidFill>
                <a:latin typeface="Arial Narrow" panose="020B0606020202030204" pitchFamily="34" charset="0"/>
              </a:rPr>
              <a:t>	Is the use allowed in this zone?</a:t>
            </a:r>
          </a:p>
          <a:p>
            <a:pPr marL="0" indent="0">
              <a:spcBef>
                <a:spcPts val="0"/>
              </a:spcBef>
              <a:buClr>
                <a:srgbClr val="00608A"/>
              </a:buClr>
              <a:buNone/>
              <a:defRPr/>
            </a:pPr>
            <a:r>
              <a:rPr lang="en-US" sz="2400" b="1" dirty="0">
                <a:solidFill>
                  <a:srgbClr val="FFFFFF"/>
                </a:solidFill>
                <a:latin typeface="Arial Narrow" panose="020B0606020202030204" pitchFamily="34" charset="0"/>
              </a:rPr>
              <a:t>	In this area? Any special regs?</a:t>
            </a:r>
          </a:p>
          <a:p>
            <a:pPr marL="0" indent="0">
              <a:spcBef>
                <a:spcPts val="1800"/>
              </a:spcBef>
              <a:buClr>
                <a:srgbClr val="FFFFFF"/>
              </a:buClr>
              <a:buNone/>
              <a:defRPr/>
            </a:pPr>
            <a:r>
              <a:rPr lang="en-US" sz="2400" b="1" dirty="0">
                <a:solidFill>
                  <a:srgbClr val="FFFFFF"/>
                </a:solidFill>
                <a:latin typeface="Arial Narrow" panose="020B0606020202030204" pitchFamily="34" charset="0"/>
              </a:rPr>
              <a:t>What are the development standards?</a:t>
            </a:r>
          </a:p>
          <a:p>
            <a:pPr marL="937260" lvl="3" indent="0">
              <a:spcBef>
                <a:spcPts val="0"/>
              </a:spcBef>
              <a:buClr>
                <a:srgbClr val="73436E"/>
              </a:buClr>
              <a:buNone/>
              <a:defRPr/>
            </a:pPr>
            <a:r>
              <a:rPr lang="en-US" sz="2400" b="1" dirty="0">
                <a:solidFill>
                  <a:srgbClr val="FFFFFF"/>
                </a:solidFill>
                <a:latin typeface="Arial Narrow" panose="020B0606020202030204" pitchFamily="34" charset="0"/>
              </a:rPr>
              <a:t>In this zone?</a:t>
            </a:r>
          </a:p>
          <a:p>
            <a:pPr marL="937260" lvl="3" indent="0">
              <a:spcBef>
                <a:spcPts val="0"/>
              </a:spcBef>
              <a:buClr>
                <a:srgbClr val="73436E"/>
              </a:buClr>
              <a:buNone/>
              <a:defRPr/>
            </a:pPr>
            <a:r>
              <a:rPr lang="en-US" sz="2400" b="1" dirty="0">
                <a:solidFill>
                  <a:srgbClr val="FFFFFF"/>
                </a:solidFill>
                <a:latin typeface="Arial Narrow" panose="020B0606020202030204" pitchFamily="34" charset="0"/>
              </a:rPr>
              <a:t>In this area? Any special regs?</a:t>
            </a:r>
          </a:p>
          <a:p>
            <a:pPr marL="514350" indent="-514350">
              <a:spcBef>
                <a:spcPts val="1800"/>
              </a:spcBef>
              <a:buClrTx/>
              <a:buNone/>
              <a:defRPr/>
            </a:pPr>
            <a:r>
              <a:rPr lang="en-US" sz="2400" b="1" dirty="0">
                <a:solidFill>
                  <a:srgbClr val="FFFFFF"/>
                </a:solidFill>
                <a:latin typeface="Arial Narrow" panose="020B0606020202030204" pitchFamily="34" charset="0"/>
              </a:rPr>
              <a:t>What is the review/decision process?</a:t>
            </a:r>
          </a:p>
          <a:p>
            <a:pPr marL="0" indent="0">
              <a:spcBef>
                <a:spcPts val="600"/>
              </a:spcBef>
              <a:buClr>
                <a:srgbClr val="00608A"/>
              </a:buClr>
              <a:buNone/>
              <a:defRPr/>
            </a:pPr>
            <a:r>
              <a:rPr lang="en-US" sz="2400" b="1" dirty="0">
                <a:solidFill>
                  <a:srgbClr val="3E4042"/>
                </a:solidFill>
                <a:latin typeface="Arial Narrow" panose="020B0606020202030204" pitchFamily="34" charset="0"/>
              </a:rPr>
              <a:t>   	</a:t>
            </a:r>
            <a:r>
              <a:rPr lang="en-US" sz="2400" b="1" dirty="0">
                <a:solidFill>
                  <a:schemeClr val="bg1"/>
                </a:solidFill>
                <a:latin typeface="Arial Narrow" panose="020B0606020202030204" pitchFamily="34" charset="0"/>
              </a:rPr>
              <a:t>In this area? Any special procedures?</a:t>
            </a:r>
            <a:endParaRPr lang="en-US" sz="2000" b="1" dirty="0">
              <a:solidFill>
                <a:schemeClr val="bg1"/>
              </a:solidFill>
            </a:endParaRPr>
          </a:p>
        </p:txBody>
      </p:sp>
      <p:pic>
        <p:nvPicPr>
          <p:cNvPr id="12" name="Content Placeholder 2">
            <a:extLst>
              <a:ext uri="{FF2B5EF4-FFF2-40B4-BE49-F238E27FC236}">
                <a16:creationId xmlns:a16="http://schemas.microsoft.com/office/drawing/2014/main" id="{5DDB9864-46C7-409D-9101-28CAF66F6ED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5089" y="2743716"/>
            <a:ext cx="3449168" cy="2895599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6C5DF29A-E1A7-470F-9DEF-412F550FB5D4}"/>
              </a:ext>
            </a:extLst>
          </p:cNvPr>
          <p:cNvSpPr txBox="1"/>
          <p:nvPr/>
        </p:nvSpPr>
        <p:spPr>
          <a:xfrm>
            <a:off x="8666571" y="2358691"/>
            <a:ext cx="31275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rgbClr val="3E404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IDO Zoning Map</a:t>
            </a:r>
          </a:p>
        </p:txBody>
      </p:sp>
      <p:pic>
        <p:nvPicPr>
          <p:cNvPr id="14" name="Content Placeholder 7">
            <a:extLst>
              <a:ext uri="{FF2B5EF4-FFF2-40B4-BE49-F238E27FC236}">
                <a16:creationId xmlns:a16="http://schemas.microsoft.com/office/drawing/2014/main" id="{DD80620A-28C0-431B-8C36-39657263AEE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6643" y="4413045"/>
            <a:ext cx="2903349" cy="357468"/>
          </a:xfrm>
          <a:prstGeom prst="rect">
            <a:avLst/>
          </a:prstGeom>
        </p:spPr>
      </p:pic>
      <p:sp>
        <p:nvSpPr>
          <p:cNvPr id="15" name="TextBox 14">
            <a:hlinkClick r:id="rId4"/>
            <a:extLst>
              <a:ext uri="{FF2B5EF4-FFF2-40B4-BE49-F238E27FC236}">
                <a16:creationId xmlns:a16="http://schemas.microsoft.com/office/drawing/2014/main" id="{EF2AD8E9-6EC0-4BAD-B5B5-CFD7AEB53FDB}"/>
              </a:ext>
            </a:extLst>
          </p:cNvPr>
          <p:cNvSpPr txBox="1"/>
          <p:nvPr/>
        </p:nvSpPr>
        <p:spPr>
          <a:xfrm>
            <a:off x="8592773" y="5639315"/>
            <a:ext cx="34050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000" u="sng" dirty="0">
                <a:solidFill>
                  <a:prstClr val="black"/>
                </a:solidFill>
                <a:latin typeface="Arial Narrow" panose="020B0606020202030204" pitchFamily="34" charset="0"/>
                <a:cs typeface="Arial" panose="020B0604020202020204" pitchFamily="34" charset="0"/>
                <a:hlinkClick r:id="rId5"/>
              </a:rPr>
              <a:t>https://tinyurl.com/IDOzoningmap</a:t>
            </a:r>
            <a:r>
              <a:rPr lang="en-US" sz="2000" dirty="0">
                <a:solidFill>
                  <a:prstClr val="black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 </a:t>
            </a:r>
          </a:p>
        </p:txBody>
      </p:sp>
      <p:sp>
        <p:nvSpPr>
          <p:cNvPr id="17" name="Freeform 5">
            <a:extLst>
              <a:ext uri="{FF2B5EF4-FFF2-40B4-BE49-F238E27FC236}">
                <a16:creationId xmlns:a16="http://schemas.microsoft.com/office/drawing/2014/main" id="{352CAA51-35CF-4BD4-954A-47C70DE984BB}"/>
              </a:ext>
            </a:extLst>
          </p:cNvPr>
          <p:cNvSpPr/>
          <p:nvPr/>
        </p:nvSpPr>
        <p:spPr>
          <a:xfrm flipH="1">
            <a:off x="7734409" y="1849936"/>
            <a:ext cx="845265" cy="846456"/>
          </a:xfrm>
          <a:custGeom>
            <a:avLst/>
            <a:gdLst>
              <a:gd name="connsiteX0" fmla="*/ 0 w 1040499"/>
              <a:gd name="connsiteY0" fmla="*/ 520250 h 1040499"/>
              <a:gd name="connsiteX1" fmla="*/ 520250 w 1040499"/>
              <a:gd name="connsiteY1" fmla="*/ 0 h 1040499"/>
              <a:gd name="connsiteX2" fmla="*/ 1040499 w 1040499"/>
              <a:gd name="connsiteY2" fmla="*/ 0 h 1040499"/>
              <a:gd name="connsiteX3" fmla="*/ 1040499 w 1040499"/>
              <a:gd name="connsiteY3" fmla="*/ 520250 h 1040499"/>
              <a:gd name="connsiteX4" fmla="*/ 520249 w 1040499"/>
              <a:gd name="connsiteY4" fmla="*/ 1040500 h 1040499"/>
              <a:gd name="connsiteX5" fmla="*/ -1 w 1040499"/>
              <a:gd name="connsiteY5" fmla="*/ 520250 h 1040499"/>
              <a:gd name="connsiteX6" fmla="*/ 0 w 1040499"/>
              <a:gd name="connsiteY6" fmla="*/ 520250 h 1040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0499" h="1040499">
                <a:moveTo>
                  <a:pt x="0" y="520250"/>
                </a:moveTo>
                <a:cubicBezTo>
                  <a:pt x="0" y="232924"/>
                  <a:pt x="232924" y="0"/>
                  <a:pt x="520250" y="0"/>
                </a:cubicBezTo>
                <a:lnTo>
                  <a:pt x="1040499" y="0"/>
                </a:lnTo>
                <a:lnTo>
                  <a:pt x="1040499" y="520250"/>
                </a:lnTo>
                <a:cubicBezTo>
                  <a:pt x="1040499" y="807576"/>
                  <a:pt x="807575" y="1040500"/>
                  <a:pt x="520249" y="1040500"/>
                </a:cubicBezTo>
                <a:cubicBezTo>
                  <a:pt x="232923" y="1040500"/>
                  <a:pt x="-1" y="807576"/>
                  <a:pt x="-1" y="520250"/>
                </a:cubicBezTo>
                <a:lnTo>
                  <a:pt x="0" y="520250"/>
                </a:lnTo>
                <a:close/>
              </a:path>
            </a:pathLst>
          </a:custGeom>
          <a:solidFill>
            <a:srgbClr val="691A66"/>
          </a:solidFill>
          <a:ln w="25400" cap="flat" cmpd="sng" algn="ctr">
            <a:noFill/>
            <a:prstDash val="solid"/>
          </a:ln>
          <a:effectLst/>
        </p:spPr>
        <p:txBody>
          <a:bodyPr spcFirstLastPara="0" vert="horz" wrap="square" lIns="167618" tIns="167618" rIns="167618" bIns="167618" numCol="1" spcCol="1270" anchor="ctr" anchorCtr="0">
            <a:noAutofit/>
          </a:bodyPr>
          <a:lstStyle/>
          <a:p>
            <a:pPr marL="0" marR="0" lvl="0" indent="0" algn="ctr" defTabSz="533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Part 2/3</a:t>
            </a:r>
          </a:p>
        </p:txBody>
      </p:sp>
      <p:sp>
        <p:nvSpPr>
          <p:cNvPr id="18" name="Freeform 5">
            <a:extLst>
              <a:ext uri="{FF2B5EF4-FFF2-40B4-BE49-F238E27FC236}">
                <a16:creationId xmlns:a16="http://schemas.microsoft.com/office/drawing/2014/main" id="{696364E3-3617-461E-BAE2-4830C0654A1B}"/>
              </a:ext>
            </a:extLst>
          </p:cNvPr>
          <p:cNvSpPr/>
          <p:nvPr/>
        </p:nvSpPr>
        <p:spPr>
          <a:xfrm flipH="1">
            <a:off x="7735693" y="3191189"/>
            <a:ext cx="845265" cy="846456"/>
          </a:xfrm>
          <a:custGeom>
            <a:avLst/>
            <a:gdLst>
              <a:gd name="connsiteX0" fmla="*/ 0 w 1040499"/>
              <a:gd name="connsiteY0" fmla="*/ 520250 h 1040499"/>
              <a:gd name="connsiteX1" fmla="*/ 520250 w 1040499"/>
              <a:gd name="connsiteY1" fmla="*/ 0 h 1040499"/>
              <a:gd name="connsiteX2" fmla="*/ 1040499 w 1040499"/>
              <a:gd name="connsiteY2" fmla="*/ 0 h 1040499"/>
              <a:gd name="connsiteX3" fmla="*/ 1040499 w 1040499"/>
              <a:gd name="connsiteY3" fmla="*/ 520250 h 1040499"/>
              <a:gd name="connsiteX4" fmla="*/ 520249 w 1040499"/>
              <a:gd name="connsiteY4" fmla="*/ 1040500 h 1040499"/>
              <a:gd name="connsiteX5" fmla="*/ -1 w 1040499"/>
              <a:gd name="connsiteY5" fmla="*/ 520250 h 1040499"/>
              <a:gd name="connsiteX6" fmla="*/ 0 w 1040499"/>
              <a:gd name="connsiteY6" fmla="*/ 520250 h 1040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0499" h="1040499">
                <a:moveTo>
                  <a:pt x="0" y="520250"/>
                </a:moveTo>
                <a:cubicBezTo>
                  <a:pt x="0" y="232924"/>
                  <a:pt x="232924" y="0"/>
                  <a:pt x="520250" y="0"/>
                </a:cubicBezTo>
                <a:lnTo>
                  <a:pt x="1040499" y="0"/>
                </a:lnTo>
                <a:lnTo>
                  <a:pt x="1040499" y="520250"/>
                </a:lnTo>
                <a:cubicBezTo>
                  <a:pt x="1040499" y="807576"/>
                  <a:pt x="807575" y="1040500"/>
                  <a:pt x="520249" y="1040500"/>
                </a:cubicBezTo>
                <a:cubicBezTo>
                  <a:pt x="232923" y="1040500"/>
                  <a:pt x="-1" y="807576"/>
                  <a:pt x="-1" y="520250"/>
                </a:cubicBezTo>
                <a:lnTo>
                  <a:pt x="0" y="520250"/>
                </a:lnTo>
                <a:close/>
              </a:path>
            </a:pathLst>
          </a:custGeom>
          <a:solidFill>
            <a:srgbClr val="55A32F"/>
          </a:solidFill>
          <a:ln w="25400" cap="flat" cmpd="sng" algn="ctr">
            <a:noFill/>
            <a:prstDash val="solid"/>
          </a:ln>
          <a:effectLst/>
        </p:spPr>
        <p:txBody>
          <a:bodyPr spcFirstLastPara="0" vert="horz" wrap="square" lIns="167618" tIns="167618" rIns="167618" bIns="167618" numCol="1" spcCol="1270" anchor="ctr" anchorCtr="0">
            <a:noAutofit/>
          </a:bodyPr>
          <a:lstStyle/>
          <a:p>
            <a:pPr marL="0" marR="0" lvl="0" indent="0" algn="ctr" defTabSz="533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Part 4</a:t>
            </a:r>
          </a:p>
        </p:txBody>
      </p:sp>
      <p:sp>
        <p:nvSpPr>
          <p:cNvPr id="19" name="Freeform 5">
            <a:extLst>
              <a:ext uri="{FF2B5EF4-FFF2-40B4-BE49-F238E27FC236}">
                <a16:creationId xmlns:a16="http://schemas.microsoft.com/office/drawing/2014/main" id="{3E9AF658-4926-413B-90EF-7479256B00E0}"/>
              </a:ext>
            </a:extLst>
          </p:cNvPr>
          <p:cNvSpPr/>
          <p:nvPr/>
        </p:nvSpPr>
        <p:spPr>
          <a:xfrm flipH="1">
            <a:off x="7708943" y="4518507"/>
            <a:ext cx="845265" cy="846456"/>
          </a:xfrm>
          <a:custGeom>
            <a:avLst/>
            <a:gdLst>
              <a:gd name="connsiteX0" fmla="*/ 0 w 1040499"/>
              <a:gd name="connsiteY0" fmla="*/ 520250 h 1040499"/>
              <a:gd name="connsiteX1" fmla="*/ 520250 w 1040499"/>
              <a:gd name="connsiteY1" fmla="*/ 0 h 1040499"/>
              <a:gd name="connsiteX2" fmla="*/ 1040499 w 1040499"/>
              <a:gd name="connsiteY2" fmla="*/ 0 h 1040499"/>
              <a:gd name="connsiteX3" fmla="*/ 1040499 w 1040499"/>
              <a:gd name="connsiteY3" fmla="*/ 520250 h 1040499"/>
              <a:gd name="connsiteX4" fmla="*/ 520249 w 1040499"/>
              <a:gd name="connsiteY4" fmla="*/ 1040500 h 1040499"/>
              <a:gd name="connsiteX5" fmla="*/ -1 w 1040499"/>
              <a:gd name="connsiteY5" fmla="*/ 520250 h 1040499"/>
              <a:gd name="connsiteX6" fmla="*/ 0 w 1040499"/>
              <a:gd name="connsiteY6" fmla="*/ 520250 h 1040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0499" h="1040499">
                <a:moveTo>
                  <a:pt x="0" y="520250"/>
                </a:moveTo>
                <a:cubicBezTo>
                  <a:pt x="0" y="232924"/>
                  <a:pt x="232924" y="0"/>
                  <a:pt x="520250" y="0"/>
                </a:cubicBezTo>
                <a:lnTo>
                  <a:pt x="1040499" y="0"/>
                </a:lnTo>
                <a:lnTo>
                  <a:pt x="1040499" y="520250"/>
                </a:lnTo>
                <a:cubicBezTo>
                  <a:pt x="1040499" y="807576"/>
                  <a:pt x="807575" y="1040500"/>
                  <a:pt x="520249" y="1040500"/>
                </a:cubicBezTo>
                <a:cubicBezTo>
                  <a:pt x="232923" y="1040500"/>
                  <a:pt x="-1" y="807576"/>
                  <a:pt x="-1" y="520250"/>
                </a:cubicBezTo>
                <a:lnTo>
                  <a:pt x="0" y="520250"/>
                </a:lnTo>
                <a:close/>
              </a:path>
            </a:pathLst>
          </a:custGeom>
          <a:solidFill>
            <a:srgbClr val="7E2E2E"/>
          </a:solidFill>
          <a:ln w="25400" cap="flat" cmpd="sng" algn="ctr">
            <a:noFill/>
            <a:prstDash val="solid"/>
          </a:ln>
          <a:effectLst/>
        </p:spPr>
        <p:txBody>
          <a:bodyPr spcFirstLastPara="0" vert="horz" wrap="square" lIns="167618" tIns="167618" rIns="167618" bIns="167618" numCol="1" spcCol="1270" anchor="ctr" anchorCtr="0">
            <a:noAutofit/>
          </a:bodyPr>
          <a:lstStyle/>
          <a:p>
            <a:pPr marL="0" marR="0" lvl="0" indent="0" algn="ctr" defTabSz="533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Part </a:t>
            </a:r>
            <a:r>
              <a:rPr lang="en-US" sz="2000" b="1" kern="0" dirty="0">
                <a:solidFill>
                  <a:srgbClr val="FFFFFF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5</a:t>
            </a: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Freeform 5">
            <a:extLst>
              <a:ext uri="{FF2B5EF4-FFF2-40B4-BE49-F238E27FC236}">
                <a16:creationId xmlns:a16="http://schemas.microsoft.com/office/drawing/2014/main" id="{A682ABA5-676E-4AB0-9C7E-7B68C10C7B1C}"/>
              </a:ext>
            </a:extLst>
          </p:cNvPr>
          <p:cNvSpPr/>
          <p:nvPr/>
        </p:nvSpPr>
        <p:spPr>
          <a:xfrm flipH="1">
            <a:off x="7722838" y="5664881"/>
            <a:ext cx="845265" cy="846456"/>
          </a:xfrm>
          <a:custGeom>
            <a:avLst/>
            <a:gdLst>
              <a:gd name="connsiteX0" fmla="*/ 0 w 1040499"/>
              <a:gd name="connsiteY0" fmla="*/ 520250 h 1040499"/>
              <a:gd name="connsiteX1" fmla="*/ 520250 w 1040499"/>
              <a:gd name="connsiteY1" fmla="*/ 0 h 1040499"/>
              <a:gd name="connsiteX2" fmla="*/ 1040499 w 1040499"/>
              <a:gd name="connsiteY2" fmla="*/ 0 h 1040499"/>
              <a:gd name="connsiteX3" fmla="*/ 1040499 w 1040499"/>
              <a:gd name="connsiteY3" fmla="*/ 520250 h 1040499"/>
              <a:gd name="connsiteX4" fmla="*/ 520249 w 1040499"/>
              <a:gd name="connsiteY4" fmla="*/ 1040500 h 1040499"/>
              <a:gd name="connsiteX5" fmla="*/ -1 w 1040499"/>
              <a:gd name="connsiteY5" fmla="*/ 520250 h 1040499"/>
              <a:gd name="connsiteX6" fmla="*/ 0 w 1040499"/>
              <a:gd name="connsiteY6" fmla="*/ 520250 h 1040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0499" h="1040499">
                <a:moveTo>
                  <a:pt x="0" y="520250"/>
                </a:moveTo>
                <a:cubicBezTo>
                  <a:pt x="0" y="232924"/>
                  <a:pt x="232924" y="0"/>
                  <a:pt x="520250" y="0"/>
                </a:cubicBezTo>
                <a:lnTo>
                  <a:pt x="1040499" y="0"/>
                </a:lnTo>
                <a:lnTo>
                  <a:pt x="1040499" y="520250"/>
                </a:lnTo>
                <a:cubicBezTo>
                  <a:pt x="1040499" y="807576"/>
                  <a:pt x="807575" y="1040500"/>
                  <a:pt x="520249" y="1040500"/>
                </a:cubicBezTo>
                <a:cubicBezTo>
                  <a:pt x="232923" y="1040500"/>
                  <a:pt x="-1" y="807576"/>
                  <a:pt x="-1" y="520250"/>
                </a:cubicBezTo>
                <a:lnTo>
                  <a:pt x="0" y="520250"/>
                </a:lnTo>
                <a:close/>
              </a:path>
            </a:pathLst>
          </a:custGeom>
          <a:solidFill>
            <a:srgbClr val="2DF1F1"/>
          </a:solidFill>
          <a:ln w="25400" cap="flat" cmpd="sng" algn="ctr">
            <a:noFill/>
            <a:prstDash val="solid"/>
          </a:ln>
          <a:effectLst/>
        </p:spPr>
        <p:txBody>
          <a:bodyPr spcFirstLastPara="0" vert="horz" wrap="square" lIns="167618" tIns="167618" rIns="167618" bIns="167618" numCol="1" spcCol="1270" anchor="ctr" anchorCtr="0">
            <a:noAutofit/>
          </a:bodyPr>
          <a:lstStyle/>
          <a:p>
            <a:pPr marL="0" marR="0" lvl="0" indent="0" algn="ctr" defTabSz="533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Part 6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86D5933-0033-4629-8EDC-73AADBC41388}"/>
              </a:ext>
            </a:extLst>
          </p:cNvPr>
          <p:cNvSpPr/>
          <p:nvPr/>
        </p:nvSpPr>
        <p:spPr>
          <a:xfrm>
            <a:off x="9783592" y="1762706"/>
            <a:ext cx="20104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Arial Narrow" panose="020B0606020202030204" pitchFamily="34" charset="0"/>
                <a:hlinkClick r:id="rId6"/>
              </a:rPr>
              <a:t>https://abq-zone.com</a:t>
            </a:r>
            <a:r>
              <a:rPr lang="en-US" dirty="0">
                <a:latin typeface="Arial Narrow" panose="020B0606020202030204" pitchFamily="34" charset="0"/>
              </a:rPr>
              <a:t> </a:t>
            </a:r>
            <a:endParaRPr lang="en-US" dirty="0">
              <a:highlight>
                <a:srgbClr val="FFFF00"/>
              </a:highlight>
              <a:latin typeface="Arial Narrow" panose="020B060602020203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588E2FE-F6BC-4B37-B362-F04AC8A3CE5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055208" y="240886"/>
            <a:ext cx="1450952" cy="1450952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43713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-5252"/>
            <a:ext cx="10495722" cy="1099413"/>
          </a:xfrm>
        </p:spPr>
        <p:txBody>
          <a:bodyPr>
            <a:noAutofit/>
          </a:bodyPr>
          <a:lstStyle/>
          <a:p>
            <a:r>
              <a:rPr lang="en-US" sz="5400" dirty="0"/>
              <a:t>Levers for regulations</a:t>
            </a:r>
            <a:endParaRPr lang="en-US" sz="2800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84521895"/>
              </p:ext>
            </p:extLst>
          </p:nvPr>
        </p:nvGraphicFramePr>
        <p:xfrm>
          <a:off x="489984" y="1094161"/>
          <a:ext cx="7272455" cy="5410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7" name="Content Placeholder 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7249" y="3608762"/>
            <a:ext cx="3449168" cy="289559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9106003" y="3223737"/>
            <a:ext cx="21029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rgbClr val="3E404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IDO Zoning Map</a:t>
            </a:r>
          </a:p>
        </p:txBody>
      </p:sp>
      <p:pic>
        <p:nvPicPr>
          <p:cNvPr id="15" name="Content Placeholder 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8803" y="5278091"/>
            <a:ext cx="2903349" cy="357468"/>
          </a:xfrm>
          <a:prstGeom prst="rect">
            <a:avLst/>
          </a:prstGeom>
        </p:spPr>
      </p:pic>
      <p:sp>
        <p:nvSpPr>
          <p:cNvPr id="10" name="TextBox 9">
            <a:hlinkClick r:id="rId10"/>
          </p:cNvPr>
          <p:cNvSpPr txBox="1"/>
          <p:nvPr/>
        </p:nvSpPr>
        <p:spPr>
          <a:xfrm>
            <a:off x="8454931" y="6304306"/>
            <a:ext cx="34050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000" u="sng" dirty="0">
                <a:solidFill>
                  <a:prstClr val="black"/>
                </a:solidFill>
                <a:latin typeface="Arial Narrow" panose="020B0606020202030204" pitchFamily="34" charset="0"/>
                <a:cs typeface="Arial" panose="020B0604020202020204" pitchFamily="34" charset="0"/>
                <a:hlinkClick r:id="rId11"/>
              </a:rPr>
              <a:t>https://tinyurl.com/IDOzoningmap</a:t>
            </a:r>
            <a:r>
              <a:rPr lang="en-US" sz="2000" dirty="0">
                <a:solidFill>
                  <a:prstClr val="black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 </a:t>
            </a:r>
          </a:p>
        </p:txBody>
      </p:sp>
      <p:sp>
        <p:nvSpPr>
          <p:cNvPr id="8" name="Freeform 5">
            <a:extLst>
              <a:ext uri="{FF2B5EF4-FFF2-40B4-BE49-F238E27FC236}">
                <a16:creationId xmlns:a16="http://schemas.microsoft.com/office/drawing/2014/main" id="{B6DFE9CB-A851-426A-9479-E54452E5FF4A}"/>
              </a:ext>
            </a:extLst>
          </p:cNvPr>
          <p:cNvSpPr/>
          <p:nvPr/>
        </p:nvSpPr>
        <p:spPr>
          <a:xfrm>
            <a:off x="10818478" y="1492209"/>
            <a:ext cx="1098196" cy="1007111"/>
          </a:xfrm>
          <a:custGeom>
            <a:avLst/>
            <a:gdLst>
              <a:gd name="connsiteX0" fmla="*/ 0 w 1040499"/>
              <a:gd name="connsiteY0" fmla="*/ 520250 h 1040499"/>
              <a:gd name="connsiteX1" fmla="*/ 520250 w 1040499"/>
              <a:gd name="connsiteY1" fmla="*/ 0 h 1040499"/>
              <a:gd name="connsiteX2" fmla="*/ 1040499 w 1040499"/>
              <a:gd name="connsiteY2" fmla="*/ 0 h 1040499"/>
              <a:gd name="connsiteX3" fmla="*/ 1040499 w 1040499"/>
              <a:gd name="connsiteY3" fmla="*/ 520250 h 1040499"/>
              <a:gd name="connsiteX4" fmla="*/ 520249 w 1040499"/>
              <a:gd name="connsiteY4" fmla="*/ 1040500 h 1040499"/>
              <a:gd name="connsiteX5" fmla="*/ -1 w 1040499"/>
              <a:gd name="connsiteY5" fmla="*/ 520250 h 1040499"/>
              <a:gd name="connsiteX6" fmla="*/ 0 w 1040499"/>
              <a:gd name="connsiteY6" fmla="*/ 520250 h 1040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0499" h="1040499">
                <a:moveTo>
                  <a:pt x="0" y="520250"/>
                </a:moveTo>
                <a:cubicBezTo>
                  <a:pt x="0" y="232924"/>
                  <a:pt x="232924" y="0"/>
                  <a:pt x="520250" y="0"/>
                </a:cubicBezTo>
                <a:lnTo>
                  <a:pt x="1040499" y="0"/>
                </a:lnTo>
                <a:lnTo>
                  <a:pt x="1040499" y="520250"/>
                </a:lnTo>
                <a:cubicBezTo>
                  <a:pt x="1040499" y="807576"/>
                  <a:pt x="807575" y="1040500"/>
                  <a:pt x="520249" y="1040500"/>
                </a:cubicBezTo>
                <a:cubicBezTo>
                  <a:pt x="232923" y="1040500"/>
                  <a:pt x="-1" y="807576"/>
                  <a:pt x="-1" y="520250"/>
                </a:cubicBezTo>
                <a:lnTo>
                  <a:pt x="0" y="520250"/>
                </a:lnTo>
                <a:close/>
              </a:path>
            </a:pathLst>
          </a:custGeom>
          <a:solidFill>
            <a:schemeClr val="tx1"/>
          </a:solidFill>
          <a:ln w="25400" cap="flat" cmpd="sng" algn="ctr">
            <a:noFill/>
            <a:prstDash val="solid"/>
          </a:ln>
          <a:effectLst/>
        </p:spPr>
        <p:txBody>
          <a:bodyPr spcFirstLastPara="0" vert="horz" wrap="square" lIns="167618" tIns="167618" rIns="167618" bIns="167618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 b="1" kern="0" dirty="0">
                <a:solidFill>
                  <a:srgbClr val="FFFFFF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1-8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75E59AD-DD4D-4DED-9DEB-E19E29516E5D}"/>
              </a:ext>
            </a:extLst>
          </p:cNvPr>
          <p:cNvSpPr txBox="1"/>
          <p:nvPr/>
        </p:nvSpPr>
        <p:spPr>
          <a:xfrm>
            <a:off x="8937281" y="932982"/>
            <a:ext cx="2326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Arial Narrow" panose="020B0606020202030204" pitchFamily="34" charset="0"/>
              </a:rPr>
              <a:t>Hierarchy of Rules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B528912-4100-4058-BE94-CE72ECA18E51}"/>
              </a:ext>
            </a:extLst>
          </p:cNvPr>
          <p:cNvSpPr/>
          <p:nvPr/>
        </p:nvSpPr>
        <p:spPr>
          <a:xfrm>
            <a:off x="9152236" y="2669615"/>
            <a:ext cx="20104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Arial Narrow" panose="020B0606020202030204" pitchFamily="34" charset="0"/>
                <a:hlinkClick r:id="rId12"/>
              </a:rPr>
              <a:t>https://abq-zone.com</a:t>
            </a:r>
            <a:r>
              <a:rPr lang="en-US" dirty="0">
                <a:latin typeface="Arial Narrow" panose="020B0606020202030204" pitchFamily="34" charset="0"/>
              </a:rPr>
              <a:t> </a:t>
            </a:r>
            <a:endParaRPr lang="en-US" dirty="0">
              <a:highlight>
                <a:srgbClr val="FFFF00"/>
              </a:highlight>
              <a:latin typeface="Arial Narrow" panose="020B0606020202030204" pitchFamily="34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B27A6D8-FEC3-4FCB-99FC-1A8A08317F2E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464954" y="1368885"/>
            <a:ext cx="1253757" cy="1253757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10239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98"/>
            <a:ext cx="10972800" cy="1143000"/>
          </a:xfrm>
        </p:spPr>
        <p:txBody>
          <a:bodyPr>
            <a:normAutofit/>
          </a:bodyPr>
          <a:lstStyle/>
          <a:p>
            <a:r>
              <a:rPr lang="en-US" dirty="0"/>
              <a:t>Tailored Protections</a:t>
            </a:r>
            <a:endParaRPr lang="en-US" sz="3200" dirty="0"/>
          </a:p>
        </p:txBody>
      </p:sp>
      <p:pic>
        <p:nvPicPr>
          <p:cNvPr id="46" name="Content Placeholder 6"/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7551" y="1709562"/>
            <a:ext cx="1920333" cy="1246969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15" name="Group 14"/>
          <p:cNvGrpSpPr/>
          <p:nvPr/>
        </p:nvGrpSpPr>
        <p:grpSpPr>
          <a:xfrm>
            <a:off x="1106522" y="2777726"/>
            <a:ext cx="3399701" cy="1097280"/>
            <a:chOff x="-1787565" y="-806291"/>
            <a:chExt cx="3677050" cy="3647925"/>
          </a:xfrm>
        </p:grpSpPr>
        <p:sp>
          <p:nvSpPr>
            <p:cNvPr id="16" name="Rounded Rectangle 4"/>
            <p:cNvSpPr/>
            <p:nvPr/>
          </p:nvSpPr>
          <p:spPr>
            <a:xfrm>
              <a:off x="32373" y="1363207"/>
              <a:ext cx="1635435" cy="1367965"/>
            </a:xfrm>
            <a:prstGeom prst="roundRect">
              <a:avLst/>
            </a:prstGeom>
            <a:ln w="38100">
              <a:solidFill>
                <a:srgbClr val="2F8F01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spcFirstLastPara="0" vert="horz" wrap="square" lIns="59055" tIns="59055" rIns="59055" bIns="59055" numCol="1" spcCol="1270" anchor="ctr" anchorCtr="0">
              <a:noAutofit/>
            </a:bodyPr>
            <a:lstStyle/>
            <a:p>
              <a:pPr marL="285750" lvl="1" indent="-285750" algn="ctr" defTabSz="1377950" fontAlgn="base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Tx/>
                <a:buChar char="••"/>
              </a:pPr>
              <a:endParaRPr lang="en-US" sz="2800" dirty="0">
                <a:solidFill>
                  <a:srgbClr val="2F2B20"/>
                </a:solidFill>
                <a:latin typeface="Arial Narrow" panose="020B0606020202030204" pitchFamily="34" charset="0"/>
              </a:endParaRPr>
            </a:p>
            <a:p>
              <a:pPr marL="285750" lvl="1" indent="-285750" algn="ctr" defTabSz="1377950" fontAlgn="base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Tx/>
                <a:buChar char="••"/>
              </a:pPr>
              <a:endParaRPr lang="en-US" sz="2800" dirty="0">
                <a:solidFill>
                  <a:srgbClr val="2F2B20"/>
                </a:solidFill>
                <a:latin typeface="Arial Narrow" panose="020B0606020202030204" pitchFamily="34" charset="0"/>
              </a:endParaRPr>
            </a:p>
          </p:txBody>
        </p:sp>
        <p:sp>
          <p:nvSpPr>
            <p:cNvPr id="17" name="Rounded Rectangle 16"/>
            <p:cNvSpPr/>
            <p:nvPr/>
          </p:nvSpPr>
          <p:spPr>
            <a:xfrm>
              <a:off x="-1787565" y="-806291"/>
              <a:ext cx="3677050" cy="3647925"/>
            </a:xfrm>
            <a:prstGeom prst="roundRect">
              <a:avLst/>
            </a:prstGeom>
            <a:ln w="38100">
              <a:solidFill>
                <a:srgbClr val="2F8F01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000" b="1" dirty="0">
                  <a:solidFill>
                    <a:srgbClr val="2F2B20"/>
                  </a:solidFill>
                  <a:latin typeface="Arial Narrow" panose="020B0606020202030204" pitchFamily="34" charset="0"/>
                </a:rPr>
                <a:t>IDO Part 4</a:t>
              </a:r>
            </a:p>
            <a:p>
              <a:pPr algn="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000" dirty="0">
                  <a:solidFill>
                    <a:srgbClr val="2F2B20"/>
                  </a:solidFill>
                  <a:latin typeface="Arial Narrow" panose="020B0606020202030204" pitchFamily="34" charset="0"/>
                </a:rPr>
                <a:t>Allowable Uses</a:t>
              </a:r>
            </a:p>
          </p:txBody>
        </p:sp>
      </p:grpSp>
      <p:sp>
        <p:nvSpPr>
          <p:cNvPr id="18" name="Rounded Rectangle 17"/>
          <p:cNvSpPr/>
          <p:nvPr/>
        </p:nvSpPr>
        <p:spPr>
          <a:xfrm>
            <a:off x="1118360" y="4135264"/>
            <a:ext cx="3399701" cy="1097280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610000"/>
            </a:solidFill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anchor="ctr"/>
          <a:lstStyle/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lang="en-US" sz="2000" b="1" dirty="0">
                <a:solidFill>
                  <a:srgbClr val="2F2B20">
                    <a:hueOff val="0"/>
                    <a:satOff val="0"/>
                    <a:lumOff val="0"/>
                    <a:alphaOff val="0"/>
                  </a:srgbClr>
                </a:solidFill>
                <a:latin typeface="Arial Narrow" panose="020B0606020202030204" pitchFamily="34" charset="0"/>
              </a:rPr>
              <a:t>IDO Part 5 </a:t>
            </a:r>
          </a:p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srgbClr val="2F2B20">
                    <a:hueOff val="0"/>
                    <a:satOff val="0"/>
                    <a:lumOff val="0"/>
                    <a:alphaOff val="0"/>
                  </a:srgbClr>
                </a:solidFill>
                <a:latin typeface="Arial Narrow" panose="020B0606020202030204" pitchFamily="34" charset="0"/>
              </a:rPr>
              <a:t>Development Standards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1118358" y="5467693"/>
            <a:ext cx="3399702" cy="1097280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2EEFEF"/>
            </a:solidFill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anchor="ctr"/>
          <a:lstStyle/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lang="en-US" sz="2000" b="1" dirty="0">
                <a:solidFill>
                  <a:srgbClr val="2F2B20">
                    <a:hueOff val="0"/>
                    <a:satOff val="0"/>
                    <a:lumOff val="0"/>
                    <a:alphaOff val="0"/>
                  </a:srgbClr>
                </a:solidFill>
                <a:latin typeface="Arial Narrow" panose="020B0606020202030204" pitchFamily="34" charset="0"/>
              </a:rPr>
              <a:t> IDO Part 6 </a:t>
            </a:r>
          </a:p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srgbClr val="2F2B20">
                    <a:hueOff val="0"/>
                    <a:satOff val="0"/>
                    <a:lumOff val="0"/>
                    <a:alphaOff val="0"/>
                  </a:srgbClr>
                </a:solidFill>
                <a:latin typeface="Arial Narrow" panose="020B0606020202030204" pitchFamily="34" charset="0"/>
              </a:rPr>
              <a:t>Admin &amp; Enforcement</a:t>
            </a:r>
          </a:p>
        </p:txBody>
      </p:sp>
      <p:sp>
        <p:nvSpPr>
          <p:cNvPr id="20" name="Freeform 19"/>
          <p:cNvSpPr/>
          <p:nvPr/>
        </p:nvSpPr>
        <p:spPr>
          <a:xfrm flipH="1">
            <a:off x="1247084" y="2939932"/>
            <a:ext cx="820904" cy="820904"/>
          </a:xfrm>
          <a:custGeom>
            <a:avLst/>
            <a:gdLst>
              <a:gd name="connsiteX0" fmla="*/ 0 w 1040499"/>
              <a:gd name="connsiteY0" fmla="*/ 520250 h 1040499"/>
              <a:gd name="connsiteX1" fmla="*/ 520250 w 1040499"/>
              <a:gd name="connsiteY1" fmla="*/ 0 h 1040499"/>
              <a:gd name="connsiteX2" fmla="*/ 1040499 w 1040499"/>
              <a:gd name="connsiteY2" fmla="*/ 0 h 1040499"/>
              <a:gd name="connsiteX3" fmla="*/ 1040499 w 1040499"/>
              <a:gd name="connsiteY3" fmla="*/ 520250 h 1040499"/>
              <a:gd name="connsiteX4" fmla="*/ 520249 w 1040499"/>
              <a:gd name="connsiteY4" fmla="*/ 1040500 h 1040499"/>
              <a:gd name="connsiteX5" fmla="*/ -1 w 1040499"/>
              <a:gd name="connsiteY5" fmla="*/ 520250 h 1040499"/>
              <a:gd name="connsiteX6" fmla="*/ 0 w 1040499"/>
              <a:gd name="connsiteY6" fmla="*/ 520250 h 1040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0499" h="1040499">
                <a:moveTo>
                  <a:pt x="0" y="520250"/>
                </a:moveTo>
                <a:cubicBezTo>
                  <a:pt x="0" y="232924"/>
                  <a:pt x="232924" y="0"/>
                  <a:pt x="520250" y="0"/>
                </a:cubicBezTo>
                <a:lnTo>
                  <a:pt x="1040499" y="0"/>
                </a:lnTo>
                <a:lnTo>
                  <a:pt x="1040499" y="520250"/>
                </a:lnTo>
                <a:cubicBezTo>
                  <a:pt x="1040499" y="807576"/>
                  <a:pt x="807575" y="1040500"/>
                  <a:pt x="520249" y="1040500"/>
                </a:cubicBezTo>
                <a:cubicBezTo>
                  <a:pt x="232923" y="1040500"/>
                  <a:pt x="-1" y="807576"/>
                  <a:pt x="-1" y="520250"/>
                </a:cubicBezTo>
                <a:lnTo>
                  <a:pt x="0" y="520250"/>
                </a:lnTo>
                <a:close/>
              </a:path>
            </a:pathLst>
          </a:custGeom>
          <a:solidFill>
            <a:srgbClr val="2F8F01"/>
          </a:solidFill>
          <a:ln w="25400" cap="flat" cmpd="sng" algn="ctr">
            <a:noFill/>
            <a:prstDash val="solid"/>
          </a:ln>
          <a:effectLst/>
        </p:spPr>
        <p:txBody>
          <a:bodyPr spcFirstLastPara="0" vert="horz" wrap="square" lIns="167618" tIns="167618" rIns="167618" bIns="167618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endParaRPr lang="en-US" kern="0" dirty="0">
              <a:solidFill>
                <a:srgbClr val="FFFFFF"/>
              </a:solidFill>
              <a:latin typeface="Myriad Pro Cond"/>
              <a:cs typeface="Arial" panose="020B0604020202020204" pitchFamily="34" charset="0"/>
            </a:endParaRPr>
          </a:p>
        </p:txBody>
      </p:sp>
      <p:sp>
        <p:nvSpPr>
          <p:cNvPr id="21" name="Freeform 20"/>
          <p:cNvSpPr>
            <a:spLocks noChangeAspect="1"/>
          </p:cNvSpPr>
          <p:nvPr/>
        </p:nvSpPr>
        <p:spPr>
          <a:xfrm>
            <a:off x="1182722" y="5617231"/>
            <a:ext cx="805328" cy="820902"/>
          </a:xfrm>
          <a:custGeom>
            <a:avLst/>
            <a:gdLst>
              <a:gd name="connsiteX0" fmla="*/ 0 w 1040499"/>
              <a:gd name="connsiteY0" fmla="*/ 520250 h 1040499"/>
              <a:gd name="connsiteX1" fmla="*/ 520250 w 1040499"/>
              <a:gd name="connsiteY1" fmla="*/ 0 h 1040499"/>
              <a:gd name="connsiteX2" fmla="*/ 1040499 w 1040499"/>
              <a:gd name="connsiteY2" fmla="*/ 0 h 1040499"/>
              <a:gd name="connsiteX3" fmla="*/ 1040499 w 1040499"/>
              <a:gd name="connsiteY3" fmla="*/ 520250 h 1040499"/>
              <a:gd name="connsiteX4" fmla="*/ 520249 w 1040499"/>
              <a:gd name="connsiteY4" fmla="*/ 1040500 h 1040499"/>
              <a:gd name="connsiteX5" fmla="*/ -1 w 1040499"/>
              <a:gd name="connsiteY5" fmla="*/ 520250 h 1040499"/>
              <a:gd name="connsiteX6" fmla="*/ 0 w 1040499"/>
              <a:gd name="connsiteY6" fmla="*/ 520250 h 1040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0499" h="1040499">
                <a:moveTo>
                  <a:pt x="0" y="520250"/>
                </a:moveTo>
                <a:cubicBezTo>
                  <a:pt x="0" y="232924"/>
                  <a:pt x="232924" y="0"/>
                  <a:pt x="520250" y="0"/>
                </a:cubicBezTo>
                <a:lnTo>
                  <a:pt x="1040499" y="0"/>
                </a:lnTo>
                <a:lnTo>
                  <a:pt x="1040499" y="520250"/>
                </a:lnTo>
                <a:cubicBezTo>
                  <a:pt x="1040499" y="807576"/>
                  <a:pt x="807575" y="1040500"/>
                  <a:pt x="520249" y="1040500"/>
                </a:cubicBezTo>
                <a:cubicBezTo>
                  <a:pt x="232923" y="1040500"/>
                  <a:pt x="-1" y="807576"/>
                  <a:pt x="-1" y="520250"/>
                </a:cubicBezTo>
                <a:lnTo>
                  <a:pt x="0" y="520250"/>
                </a:lnTo>
                <a:close/>
              </a:path>
            </a:pathLst>
          </a:custGeom>
          <a:solidFill>
            <a:srgbClr val="11E2DD"/>
          </a:solidFill>
          <a:ln w="25400" cap="flat" cmpd="sng" algn="ctr">
            <a:noFill/>
            <a:prstDash val="solid"/>
          </a:ln>
          <a:effectLst/>
        </p:spPr>
        <p:txBody>
          <a:bodyPr spcFirstLastPara="0" vert="horz" wrap="square" lIns="167618" tIns="167618" rIns="167618" bIns="167618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endParaRPr lang="en-US" kern="0" dirty="0">
              <a:solidFill>
                <a:srgbClr val="FFFFFF"/>
              </a:solidFill>
              <a:latin typeface="Myriad Pro Cond"/>
              <a:cs typeface="Arial" panose="020B060402020202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054814" y="5656391"/>
            <a:ext cx="105345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1500" kern="0" dirty="0">
                <a:solidFill>
                  <a:srgbClr val="FFFFFF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Review</a:t>
            </a:r>
          </a:p>
          <a:p>
            <a:pPr algn="ctr">
              <a:defRPr/>
            </a:pPr>
            <a:r>
              <a:rPr lang="en-US" sz="1500" kern="0" dirty="0">
                <a:solidFill>
                  <a:srgbClr val="FFFFFF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Procedures</a:t>
            </a:r>
          </a:p>
        </p:txBody>
      </p:sp>
      <p:sp>
        <p:nvSpPr>
          <p:cNvPr id="23" name="Freeform 5"/>
          <p:cNvSpPr/>
          <p:nvPr/>
        </p:nvSpPr>
        <p:spPr>
          <a:xfrm>
            <a:off x="1220822" y="4309385"/>
            <a:ext cx="838200" cy="810812"/>
          </a:xfrm>
          <a:custGeom>
            <a:avLst/>
            <a:gdLst>
              <a:gd name="connsiteX0" fmla="*/ 0 w 1040499"/>
              <a:gd name="connsiteY0" fmla="*/ 520250 h 1040499"/>
              <a:gd name="connsiteX1" fmla="*/ 520250 w 1040499"/>
              <a:gd name="connsiteY1" fmla="*/ 0 h 1040499"/>
              <a:gd name="connsiteX2" fmla="*/ 1040499 w 1040499"/>
              <a:gd name="connsiteY2" fmla="*/ 0 h 1040499"/>
              <a:gd name="connsiteX3" fmla="*/ 1040499 w 1040499"/>
              <a:gd name="connsiteY3" fmla="*/ 520250 h 1040499"/>
              <a:gd name="connsiteX4" fmla="*/ 520249 w 1040499"/>
              <a:gd name="connsiteY4" fmla="*/ 1040500 h 1040499"/>
              <a:gd name="connsiteX5" fmla="*/ -1 w 1040499"/>
              <a:gd name="connsiteY5" fmla="*/ 520250 h 1040499"/>
              <a:gd name="connsiteX6" fmla="*/ 0 w 1040499"/>
              <a:gd name="connsiteY6" fmla="*/ 520250 h 1040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0499" h="1040499">
                <a:moveTo>
                  <a:pt x="0" y="520250"/>
                </a:moveTo>
                <a:cubicBezTo>
                  <a:pt x="0" y="232924"/>
                  <a:pt x="232924" y="0"/>
                  <a:pt x="520250" y="0"/>
                </a:cubicBezTo>
                <a:lnTo>
                  <a:pt x="1040499" y="0"/>
                </a:lnTo>
                <a:lnTo>
                  <a:pt x="1040499" y="520250"/>
                </a:lnTo>
                <a:cubicBezTo>
                  <a:pt x="1040499" y="807576"/>
                  <a:pt x="807575" y="1040500"/>
                  <a:pt x="520249" y="1040500"/>
                </a:cubicBezTo>
                <a:cubicBezTo>
                  <a:pt x="232923" y="1040500"/>
                  <a:pt x="-1" y="807576"/>
                  <a:pt x="-1" y="520250"/>
                </a:cubicBezTo>
                <a:lnTo>
                  <a:pt x="0" y="520250"/>
                </a:lnTo>
                <a:close/>
              </a:path>
            </a:pathLst>
          </a:custGeom>
          <a:solidFill>
            <a:srgbClr val="610000"/>
          </a:solidFill>
          <a:ln w="25400" cap="flat" cmpd="sng" algn="ctr">
            <a:noFill/>
            <a:prstDash val="solid"/>
          </a:ln>
          <a:effectLst/>
        </p:spPr>
        <p:txBody>
          <a:bodyPr spcFirstLastPara="0" vert="horz" wrap="square" lIns="167618" tIns="167618" rIns="167618" bIns="167618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en-US" kern="0" dirty="0">
              <a:solidFill>
                <a:srgbClr val="FFFFFF"/>
              </a:solidFill>
              <a:latin typeface="Myriad Pro Cond"/>
              <a:cs typeface="Arial" panose="020B060402020202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122435" y="4406481"/>
            <a:ext cx="105345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1500" kern="0" dirty="0">
                <a:solidFill>
                  <a:prstClr val="white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Small Area</a:t>
            </a:r>
          </a:p>
          <a:p>
            <a:pPr algn="ctr">
              <a:defRPr/>
            </a:pPr>
            <a:r>
              <a:rPr lang="en-US" sz="1500" kern="0" dirty="0">
                <a:solidFill>
                  <a:prstClr val="white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Standards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123939" y="2971243"/>
            <a:ext cx="10534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  <a:defRPr/>
            </a:pPr>
            <a:r>
              <a:rPr lang="en-US" sz="1500" kern="0" dirty="0">
                <a:solidFill>
                  <a:srgbClr val="FFFFFF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Use-</a:t>
            </a:r>
          </a:p>
          <a:p>
            <a:pPr algn="ctr">
              <a:lnSpc>
                <a:spcPct val="80000"/>
              </a:lnSpc>
              <a:defRPr/>
            </a:pPr>
            <a:r>
              <a:rPr lang="en-US" sz="1500" kern="0" dirty="0">
                <a:solidFill>
                  <a:srgbClr val="FFFFFF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specific</a:t>
            </a:r>
          </a:p>
          <a:p>
            <a:pPr algn="ctr">
              <a:lnSpc>
                <a:spcPct val="80000"/>
              </a:lnSpc>
              <a:defRPr/>
            </a:pPr>
            <a:r>
              <a:rPr lang="en-US" sz="1500" kern="0" dirty="0">
                <a:solidFill>
                  <a:srgbClr val="FFFFFF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Standards</a:t>
            </a:r>
          </a:p>
        </p:txBody>
      </p:sp>
      <p:sp>
        <p:nvSpPr>
          <p:cNvPr id="26" name="Content Placeholder 13"/>
          <p:cNvSpPr txBox="1">
            <a:spLocks/>
          </p:cNvSpPr>
          <p:nvPr/>
        </p:nvSpPr>
        <p:spPr>
          <a:xfrm>
            <a:off x="1106522" y="1426884"/>
            <a:ext cx="3411538" cy="1097280"/>
          </a:xfrm>
          <a:prstGeom prst="roundRect">
            <a:avLst/>
          </a:prstGeom>
          <a:ln w="38100" cap="flat" cmpd="sng" algn="ctr">
            <a:solidFill>
              <a:srgbClr val="600060"/>
            </a:solidFill>
            <a:prstDash val="solid"/>
            <a:miter lim="800000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fontAlgn="base">
              <a:spcBef>
                <a:spcPts val="0"/>
              </a:spcBef>
              <a:spcAft>
                <a:spcPct val="0"/>
              </a:spcAft>
              <a:buNone/>
            </a:pPr>
            <a:r>
              <a:rPr lang="en-US" sz="2400" b="1" dirty="0">
                <a:solidFill>
                  <a:srgbClr val="2F2B20"/>
                </a:solidFill>
                <a:latin typeface="Arial Narrow" panose="020B0606020202030204" pitchFamily="34" charset="0"/>
              </a:rPr>
              <a:t>IDO Part 3 </a:t>
            </a:r>
          </a:p>
          <a:p>
            <a:pPr marL="0" indent="0" algn="r" fontAlgn="base">
              <a:spcBef>
                <a:spcPts val="0"/>
              </a:spcBef>
              <a:spcAft>
                <a:spcPct val="0"/>
              </a:spcAft>
              <a:buNone/>
            </a:pPr>
            <a:r>
              <a:rPr lang="en-US" sz="2400" dirty="0">
                <a:solidFill>
                  <a:srgbClr val="2F2B20"/>
                </a:solidFill>
                <a:latin typeface="Arial Narrow" panose="020B0606020202030204" pitchFamily="34" charset="0"/>
              </a:rPr>
              <a:t>Overlay Zones</a:t>
            </a:r>
          </a:p>
        </p:txBody>
      </p:sp>
      <p:sp>
        <p:nvSpPr>
          <p:cNvPr id="36" name="Freeform 35"/>
          <p:cNvSpPr>
            <a:spLocks noChangeAspect="1"/>
          </p:cNvSpPr>
          <p:nvPr/>
        </p:nvSpPr>
        <p:spPr>
          <a:xfrm>
            <a:off x="1309869" y="1846069"/>
            <a:ext cx="677015" cy="587593"/>
          </a:xfrm>
          <a:custGeom>
            <a:avLst/>
            <a:gdLst>
              <a:gd name="connsiteX0" fmla="*/ 0 w 1040499"/>
              <a:gd name="connsiteY0" fmla="*/ 520250 h 1040499"/>
              <a:gd name="connsiteX1" fmla="*/ 520250 w 1040499"/>
              <a:gd name="connsiteY1" fmla="*/ 0 h 1040499"/>
              <a:gd name="connsiteX2" fmla="*/ 1040499 w 1040499"/>
              <a:gd name="connsiteY2" fmla="*/ 0 h 1040499"/>
              <a:gd name="connsiteX3" fmla="*/ 1040499 w 1040499"/>
              <a:gd name="connsiteY3" fmla="*/ 520250 h 1040499"/>
              <a:gd name="connsiteX4" fmla="*/ 520249 w 1040499"/>
              <a:gd name="connsiteY4" fmla="*/ 1040500 h 1040499"/>
              <a:gd name="connsiteX5" fmla="*/ -1 w 1040499"/>
              <a:gd name="connsiteY5" fmla="*/ 520250 h 1040499"/>
              <a:gd name="connsiteX6" fmla="*/ 0 w 1040499"/>
              <a:gd name="connsiteY6" fmla="*/ 520250 h 1040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0499" h="1040499">
                <a:moveTo>
                  <a:pt x="0" y="520250"/>
                </a:moveTo>
                <a:cubicBezTo>
                  <a:pt x="0" y="232924"/>
                  <a:pt x="232924" y="0"/>
                  <a:pt x="520250" y="0"/>
                </a:cubicBezTo>
                <a:lnTo>
                  <a:pt x="1040499" y="0"/>
                </a:lnTo>
                <a:lnTo>
                  <a:pt x="1040499" y="520250"/>
                </a:lnTo>
                <a:cubicBezTo>
                  <a:pt x="1040499" y="807576"/>
                  <a:pt x="807575" y="1040500"/>
                  <a:pt x="520249" y="1040500"/>
                </a:cubicBezTo>
                <a:cubicBezTo>
                  <a:pt x="232923" y="1040500"/>
                  <a:pt x="-1" y="807576"/>
                  <a:pt x="-1" y="520250"/>
                </a:cubicBezTo>
                <a:lnTo>
                  <a:pt x="0" y="520250"/>
                </a:lnTo>
                <a:close/>
              </a:path>
            </a:pathLst>
          </a:custGeom>
          <a:solidFill>
            <a:srgbClr val="D48685"/>
          </a:solidFill>
          <a:ln w="25400" cap="flat" cmpd="sng" algn="ctr">
            <a:solidFill>
              <a:srgbClr val="BE4745"/>
            </a:solidFill>
            <a:prstDash val="solid"/>
          </a:ln>
          <a:effectLst/>
        </p:spPr>
        <p:txBody>
          <a:bodyPr spcFirstLastPara="0" vert="horz" wrap="square" lIns="167618" tIns="167618" rIns="167618" bIns="167618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endParaRPr lang="en-US" sz="1600" kern="0" dirty="0">
              <a:solidFill>
                <a:srgbClr val="FFFFFF"/>
              </a:solidFill>
              <a:latin typeface="Myriad Pro Cond" panose="020B0506030403020204" pitchFamily="34" charset="0"/>
              <a:cs typeface="Arial" panose="020B0604020202020204" pitchFamily="34" charset="0"/>
            </a:endParaRPr>
          </a:p>
        </p:txBody>
      </p:sp>
      <p:grpSp>
        <p:nvGrpSpPr>
          <p:cNvPr id="37" name="Group 36"/>
          <p:cNvGrpSpPr/>
          <p:nvPr/>
        </p:nvGrpSpPr>
        <p:grpSpPr>
          <a:xfrm>
            <a:off x="1829784" y="1510142"/>
            <a:ext cx="461117" cy="457200"/>
            <a:chOff x="2130069" y="2479097"/>
            <a:chExt cx="645562" cy="640080"/>
          </a:xfrm>
          <a:solidFill>
            <a:srgbClr val="FFC000"/>
          </a:solidFill>
        </p:grpSpPr>
        <p:sp>
          <p:nvSpPr>
            <p:cNvPr id="38" name="Freeform 37"/>
            <p:cNvSpPr/>
            <p:nvPr/>
          </p:nvSpPr>
          <p:spPr>
            <a:xfrm>
              <a:off x="2135551" y="2479097"/>
              <a:ext cx="640080" cy="640080"/>
            </a:xfrm>
            <a:custGeom>
              <a:avLst/>
              <a:gdLst>
                <a:gd name="connsiteX0" fmla="*/ 0 w 1040499"/>
                <a:gd name="connsiteY0" fmla="*/ 520250 h 1040499"/>
                <a:gd name="connsiteX1" fmla="*/ 520250 w 1040499"/>
                <a:gd name="connsiteY1" fmla="*/ 0 h 1040499"/>
                <a:gd name="connsiteX2" fmla="*/ 1040499 w 1040499"/>
                <a:gd name="connsiteY2" fmla="*/ 0 h 1040499"/>
                <a:gd name="connsiteX3" fmla="*/ 1040499 w 1040499"/>
                <a:gd name="connsiteY3" fmla="*/ 520250 h 1040499"/>
                <a:gd name="connsiteX4" fmla="*/ 520249 w 1040499"/>
                <a:gd name="connsiteY4" fmla="*/ 1040500 h 1040499"/>
                <a:gd name="connsiteX5" fmla="*/ -1 w 1040499"/>
                <a:gd name="connsiteY5" fmla="*/ 520250 h 1040499"/>
                <a:gd name="connsiteX6" fmla="*/ 0 w 1040499"/>
                <a:gd name="connsiteY6" fmla="*/ 520250 h 10404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40499" h="1040499">
                  <a:moveTo>
                    <a:pt x="0" y="520250"/>
                  </a:moveTo>
                  <a:cubicBezTo>
                    <a:pt x="0" y="232924"/>
                    <a:pt x="232924" y="0"/>
                    <a:pt x="520250" y="0"/>
                  </a:cubicBezTo>
                  <a:lnTo>
                    <a:pt x="1040499" y="0"/>
                  </a:lnTo>
                  <a:lnTo>
                    <a:pt x="1040499" y="520250"/>
                  </a:lnTo>
                  <a:cubicBezTo>
                    <a:pt x="1040499" y="807576"/>
                    <a:pt x="807575" y="1040500"/>
                    <a:pt x="520249" y="1040500"/>
                  </a:cubicBezTo>
                  <a:cubicBezTo>
                    <a:pt x="232923" y="1040500"/>
                    <a:pt x="-1" y="807576"/>
                    <a:pt x="-1" y="520250"/>
                  </a:cubicBezTo>
                  <a:lnTo>
                    <a:pt x="0" y="520250"/>
                  </a:lnTo>
                  <a:close/>
                </a:path>
              </a:pathLst>
            </a:custGeom>
            <a:grpFill/>
            <a:ln w="25400" cap="flat" cmpd="sng" algn="ctr">
              <a:noFill/>
              <a:prstDash val="solid"/>
            </a:ln>
            <a:effectLst/>
          </p:spPr>
          <p:txBody>
            <a:bodyPr spcFirstLastPara="0" vert="horz" wrap="square" lIns="167618" tIns="167618" rIns="167618" bIns="167618" numCol="1" spcCol="1270" anchor="ctr" anchorCtr="0">
              <a:noAutofit/>
            </a:bodyPr>
            <a:lstStyle/>
            <a:p>
              <a:pPr algn="ctr" defTabSz="533400" fontAlgn="base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endParaRPr lang="en-US" sz="1600" kern="0" dirty="0">
                <a:solidFill>
                  <a:srgbClr val="FFFFFF"/>
                </a:solidFill>
                <a:latin typeface="Arial Narrow" panose="020B0606020202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2130069" y="2578564"/>
              <a:ext cx="642290" cy="3877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200" kern="0" dirty="0">
                  <a:solidFill>
                    <a:srgbClr val="FFFFFF"/>
                  </a:solidFill>
                  <a:latin typeface="Arial Narrow" panose="020B0606020202030204" pitchFamily="34" charset="0"/>
                  <a:cs typeface="Arial" panose="020B0604020202020204" pitchFamily="34" charset="0"/>
                </a:rPr>
                <a:t>View</a:t>
              </a:r>
              <a:endParaRPr lang="en-US" sz="1600" kern="0" dirty="0">
                <a:solidFill>
                  <a:srgbClr val="FFFFFF"/>
                </a:solidFill>
                <a:latin typeface="Arial Narrow" panose="020B060602020203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40" name="Freeform 39"/>
          <p:cNvSpPr>
            <a:spLocks noChangeAspect="1"/>
          </p:cNvSpPr>
          <p:nvPr/>
        </p:nvSpPr>
        <p:spPr>
          <a:xfrm flipH="1">
            <a:off x="1230886" y="1527238"/>
            <a:ext cx="608246" cy="460475"/>
          </a:xfrm>
          <a:custGeom>
            <a:avLst/>
            <a:gdLst>
              <a:gd name="connsiteX0" fmla="*/ 0 w 1040499"/>
              <a:gd name="connsiteY0" fmla="*/ 520250 h 1040499"/>
              <a:gd name="connsiteX1" fmla="*/ 520250 w 1040499"/>
              <a:gd name="connsiteY1" fmla="*/ 0 h 1040499"/>
              <a:gd name="connsiteX2" fmla="*/ 1040499 w 1040499"/>
              <a:gd name="connsiteY2" fmla="*/ 0 h 1040499"/>
              <a:gd name="connsiteX3" fmla="*/ 1040499 w 1040499"/>
              <a:gd name="connsiteY3" fmla="*/ 520250 h 1040499"/>
              <a:gd name="connsiteX4" fmla="*/ 520249 w 1040499"/>
              <a:gd name="connsiteY4" fmla="*/ 1040500 h 1040499"/>
              <a:gd name="connsiteX5" fmla="*/ -1 w 1040499"/>
              <a:gd name="connsiteY5" fmla="*/ 520250 h 1040499"/>
              <a:gd name="connsiteX6" fmla="*/ 0 w 1040499"/>
              <a:gd name="connsiteY6" fmla="*/ 520250 h 1040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0499" h="1040499">
                <a:moveTo>
                  <a:pt x="0" y="520250"/>
                </a:moveTo>
                <a:cubicBezTo>
                  <a:pt x="0" y="232924"/>
                  <a:pt x="232924" y="0"/>
                  <a:pt x="520250" y="0"/>
                </a:cubicBezTo>
                <a:lnTo>
                  <a:pt x="1040499" y="0"/>
                </a:lnTo>
                <a:lnTo>
                  <a:pt x="1040499" y="520250"/>
                </a:lnTo>
                <a:cubicBezTo>
                  <a:pt x="1040499" y="807576"/>
                  <a:pt x="807575" y="1040500"/>
                  <a:pt x="520249" y="1040500"/>
                </a:cubicBezTo>
                <a:cubicBezTo>
                  <a:pt x="232923" y="1040500"/>
                  <a:pt x="-1" y="807576"/>
                  <a:pt x="-1" y="520250"/>
                </a:cubicBezTo>
                <a:lnTo>
                  <a:pt x="0" y="520250"/>
                </a:lnTo>
                <a:close/>
              </a:path>
            </a:pathLst>
          </a:custGeom>
          <a:solidFill>
            <a:srgbClr val="98C5F7"/>
          </a:solidFill>
          <a:ln w="25400" cap="flat" cmpd="sng" algn="ctr">
            <a:solidFill>
              <a:srgbClr val="5C98EE"/>
            </a:solidFill>
            <a:prstDash val="solid"/>
          </a:ln>
          <a:effectLst/>
        </p:spPr>
        <p:txBody>
          <a:bodyPr spcFirstLastPara="0" vert="horz" wrap="square" lIns="167618" tIns="167618" rIns="167618" bIns="167618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endParaRPr lang="en-US" sz="1400" kern="0" dirty="0">
              <a:solidFill>
                <a:srgbClr val="FFFFFF"/>
              </a:solidFill>
              <a:latin typeface="Myriad Pro Cond" panose="020B0506030403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1292637" y="1967596"/>
            <a:ext cx="77457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kern="0" dirty="0">
                <a:solidFill>
                  <a:srgbClr val="FFFFFF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Character 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236883" y="1638305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kern="0" dirty="0">
                <a:solidFill>
                  <a:srgbClr val="FFFFFF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Historic</a:t>
            </a:r>
          </a:p>
        </p:txBody>
      </p:sp>
      <p:sp>
        <p:nvSpPr>
          <p:cNvPr id="43" name="Rectangle 42"/>
          <p:cNvSpPr/>
          <p:nvPr/>
        </p:nvSpPr>
        <p:spPr>
          <a:xfrm>
            <a:off x="1637530" y="1760543"/>
            <a:ext cx="101502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600" b="1" kern="0" dirty="0">
                <a:solidFill>
                  <a:prstClr val="black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Protection</a:t>
            </a:r>
            <a:endParaRPr lang="en-US" sz="1600" b="1" dirty="0">
              <a:solidFill>
                <a:prstClr val="black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52" name="TextBox 51">
            <a:hlinkClick r:id="rId4"/>
          </p:cNvPr>
          <p:cNvSpPr txBox="1"/>
          <p:nvPr/>
        </p:nvSpPr>
        <p:spPr>
          <a:xfrm>
            <a:off x="8159736" y="6360776"/>
            <a:ext cx="34050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000" u="sng" dirty="0">
                <a:solidFill>
                  <a:prstClr val="black"/>
                </a:solidFill>
                <a:latin typeface="Arial Narrow" panose="020B0606020202030204" pitchFamily="34" charset="0"/>
                <a:cs typeface="Arial" panose="020B0604020202020204" pitchFamily="34" charset="0"/>
                <a:hlinkClick r:id="rId5"/>
              </a:rPr>
              <a:t>https://tinyurl.com/IDOzoningmap</a:t>
            </a:r>
            <a:r>
              <a:rPr lang="en-US" sz="2000" dirty="0">
                <a:solidFill>
                  <a:prstClr val="black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 </a:t>
            </a:r>
          </a:p>
        </p:txBody>
      </p:sp>
      <p:sp>
        <p:nvSpPr>
          <p:cNvPr id="44" name="Freeform 5"/>
          <p:cNvSpPr/>
          <p:nvPr/>
        </p:nvSpPr>
        <p:spPr>
          <a:xfrm flipH="1">
            <a:off x="8501489" y="1302215"/>
            <a:ext cx="986999" cy="954749"/>
          </a:xfrm>
          <a:custGeom>
            <a:avLst/>
            <a:gdLst>
              <a:gd name="connsiteX0" fmla="*/ 0 w 1040499"/>
              <a:gd name="connsiteY0" fmla="*/ 520250 h 1040499"/>
              <a:gd name="connsiteX1" fmla="*/ 520250 w 1040499"/>
              <a:gd name="connsiteY1" fmla="*/ 0 h 1040499"/>
              <a:gd name="connsiteX2" fmla="*/ 1040499 w 1040499"/>
              <a:gd name="connsiteY2" fmla="*/ 0 h 1040499"/>
              <a:gd name="connsiteX3" fmla="*/ 1040499 w 1040499"/>
              <a:gd name="connsiteY3" fmla="*/ 520250 h 1040499"/>
              <a:gd name="connsiteX4" fmla="*/ 520249 w 1040499"/>
              <a:gd name="connsiteY4" fmla="*/ 1040500 h 1040499"/>
              <a:gd name="connsiteX5" fmla="*/ -1 w 1040499"/>
              <a:gd name="connsiteY5" fmla="*/ 520250 h 1040499"/>
              <a:gd name="connsiteX6" fmla="*/ 0 w 1040499"/>
              <a:gd name="connsiteY6" fmla="*/ 520250 h 1040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0499" h="1040499">
                <a:moveTo>
                  <a:pt x="0" y="520250"/>
                </a:moveTo>
                <a:cubicBezTo>
                  <a:pt x="0" y="232924"/>
                  <a:pt x="232924" y="0"/>
                  <a:pt x="520250" y="0"/>
                </a:cubicBezTo>
                <a:lnTo>
                  <a:pt x="1040499" y="0"/>
                </a:lnTo>
                <a:lnTo>
                  <a:pt x="1040499" y="520250"/>
                </a:lnTo>
                <a:cubicBezTo>
                  <a:pt x="1040499" y="807576"/>
                  <a:pt x="807575" y="1040500"/>
                  <a:pt x="520249" y="1040500"/>
                </a:cubicBezTo>
                <a:cubicBezTo>
                  <a:pt x="232923" y="1040500"/>
                  <a:pt x="-1" y="807576"/>
                  <a:pt x="-1" y="520250"/>
                </a:cubicBezTo>
                <a:lnTo>
                  <a:pt x="0" y="52025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spcFirstLastPara="0" vert="horz" wrap="square" lIns="167618" tIns="167618" rIns="167618" bIns="167618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kern="0" dirty="0">
                <a:solidFill>
                  <a:srgbClr val="FFFFFF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Table </a:t>
            </a:r>
          </a:p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kern="0" dirty="0">
                <a:solidFill>
                  <a:srgbClr val="FFFFFF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I</a:t>
            </a:r>
          </a:p>
        </p:txBody>
      </p:sp>
      <p:sp>
        <p:nvSpPr>
          <p:cNvPr id="45" name="Freeform 5"/>
          <p:cNvSpPr/>
          <p:nvPr/>
        </p:nvSpPr>
        <p:spPr>
          <a:xfrm>
            <a:off x="9365980" y="1083426"/>
            <a:ext cx="1023042" cy="989615"/>
          </a:xfrm>
          <a:custGeom>
            <a:avLst/>
            <a:gdLst>
              <a:gd name="connsiteX0" fmla="*/ 0 w 1040499"/>
              <a:gd name="connsiteY0" fmla="*/ 520250 h 1040499"/>
              <a:gd name="connsiteX1" fmla="*/ 520250 w 1040499"/>
              <a:gd name="connsiteY1" fmla="*/ 0 h 1040499"/>
              <a:gd name="connsiteX2" fmla="*/ 1040499 w 1040499"/>
              <a:gd name="connsiteY2" fmla="*/ 0 h 1040499"/>
              <a:gd name="connsiteX3" fmla="*/ 1040499 w 1040499"/>
              <a:gd name="connsiteY3" fmla="*/ 520250 h 1040499"/>
              <a:gd name="connsiteX4" fmla="*/ 520249 w 1040499"/>
              <a:gd name="connsiteY4" fmla="*/ 1040500 h 1040499"/>
              <a:gd name="connsiteX5" fmla="*/ -1 w 1040499"/>
              <a:gd name="connsiteY5" fmla="*/ 520250 h 1040499"/>
              <a:gd name="connsiteX6" fmla="*/ 0 w 1040499"/>
              <a:gd name="connsiteY6" fmla="*/ 520250 h 1040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0499" h="1040499">
                <a:moveTo>
                  <a:pt x="0" y="520250"/>
                </a:moveTo>
                <a:cubicBezTo>
                  <a:pt x="0" y="232924"/>
                  <a:pt x="232924" y="0"/>
                  <a:pt x="520250" y="0"/>
                </a:cubicBezTo>
                <a:lnTo>
                  <a:pt x="1040499" y="0"/>
                </a:lnTo>
                <a:lnTo>
                  <a:pt x="1040499" y="520250"/>
                </a:lnTo>
                <a:cubicBezTo>
                  <a:pt x="1040499" y="807576"/>
                  <a:pt x="807575" y="1040500"/>
                  <a:pt x="520249" y="1040500"/>
                </a:cubicBezTo>
                <a:cubicBezTo>
                  <a:pt x="232923" y="1040500"/>
                  <a:pt x="-1" y="807576"/>
                  <a:pt x="-1" y="520250"/>
                </a:cubicBezTo>
                <a:lnTo>
                  <a:pt x="0" y="52025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spcFirstLastPara="0" vert="horz" wrap="square" lIns="167618" tIns="167618" rIns="167618" bIns="167618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kern="0" dirty="0">
                <a:solidFill>
                  <a:srgbClr val="FFFFFF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Table II</a:t>
            </a:r>
          </a:p>
        </p:txBody>
      </p:sp>
      <p:sp>
        <p:nvSpPr>
          <p:cNvPr id="47" name="Rectangle 46"/>
          <p:cNvSpPr/>
          <p:nvPr/>
        </p:nvSpPr>
        <p:spPr>
          <a:xfrm>
            <a:off x="8956203" y="1762136"/>
            <a:ext cx="1776960" cy="6955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800" b="1" dirty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latin typeface="Arial Narrow" panose="020B0606020202030204" pitchFamily="34" charset="0"/>
                <a:cs typeface="Arial" panose="020B0604020202020204" pitchFamily="34" charset="0"/>
              </a:rPr>
              <a:t>Small Area </a:t>
            </a:r>
          </a:p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800" b="1" dirty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latin typeface="Arial Narrow" panose="020B0606020202030204" pitchFamily="34" charset="0"/>
                <a:cs typeface="Arial" panose="020B0604020202020204" pitchFamily="34" charset="0"/>
              </a:rPr>
              <a:t>Indexes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8774923" y="3088887"/>
            <a:ext cx="21029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rgbClr val="3E404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IDO Zoning Map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AEB92A9B-B84E-4C19-8491-93F6D945E50A}"/>
              </a:ext>
            </a:extLst>
          </p:cNvPr>
          <p:cNvGrpSpPr/>
          <p:nvPr/>
        </p:nvGrpSpPr>
        <p:grpSpPr>
          <a:xfrm>
            <a:off x="8016805" y="3450120"/>
            <a:ext cx="3619198" cy="3039287"/>
            <a:chOff x="8754939" y="3794409"/>
            <a:chExt cx="2881064" cy="2419426"/>
          </a:xfrm>
        </p:grpSpPr>
        <p:pic>
          <p:nvPicPr>
            <p:cNvPr id="49" name="Picture 2" descr="http://images.clipartpanda.com/computer-monitor-png-ComputerMonitor.pn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54939" y="3794409"/>
              <a:ext cx="2881064" cy="241942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" name="Picture 2"/>
            <p:cNvPicPr>
              <a:picLocks noChangeAspect="1"/>
            </p:cNvPicPr>
            <p:nvPr/>
          </p:nvPicPr>
          <p:blipFill rotWithShape="1">
            <a:blip r:embed="rId7"/>
            <a:srcRect l="16174" t="10907" r="3656"/>
            <a:stretch/>
          </p:blipFill>
          <p:spPr>
            <a:xfrm>
              <a:off x="8974900" y="3979433"/>
              <a:ext cx="2409431" cy="1395665"/>
            </a:xfrm>
            <a:prstGeom prst="rect">
              <a:avLst/>
            </a:prstGeom>
          </p:spPr>
        </p:pic>
        <p:pic>
          <p:nvPicPr>
            <p:cNvPr id="53" name="Content Placeholder 7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67320" y="5191221"/>
              <a:ext cx="2417011" cy="297590"/>
            </a:xfrm>
            <a:prstGeom prst="rect">
              <a:avLst/>
            </a:prstGeom>
          </p:spPr>
        </p:pic>
      </p:grpSp>
      <p:sp>
        <p:nvSpPr>
          <p:cNvPr id="48" name="Rectangle 47">
            <a:extLst>
              <a:ext uri="{FF2B5EF4-FFF2-40B4-BE49-F238E27FC236}">
                <a16:creationId xmlns:a16="http://schemas.microsoft.com/office/drawing/2014/main" id="{DBA1925F-EC7A-4B32-9DAB-FC546FD7D2BB}"/>
              </a:ext>
            </a:extLst>
          </p:cNvPr>
          <p:cNvSpPr/>
          <p:nvPr/>
        </p:nvSpPr>
        <p:spPr>
          <a:xfrm>
            <a:off x="5380134" y="2848396"/>
            <a:ext cx="20104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Arial Narrow" panose="020B0606020202030204" pitchFamily="34" charset="0"/>
                <a:hlinkClick r:id="rId9"/>
              </a:rPr>
              <a:t>https://abq-zone.com</a:t>
            </a:r>
            <a:r>
              <a:rPr lang="en-US" dirty="0">
                <a:latin typeface="Arial Narrow" panose="020B0606020202030204" pitchFamily="34" charset="0"/>
              </a:rPr>
              <a:t> </a:t>
            </a:r>
            <a:endParaRPr lang="en-US" dirty="0">
              <a:highlight>
                <a:srgbClr val="FFFF00"/>
              </a:highlight>
              <a:latin typeface="Arial Narrow" panose="020B0606020202030204" pitchFamily="34" charset="0"/>
            </a:endParaRPr>
          </a:p>
        </p:txBody>
      </p:sp>
      <p:pic>
        <p:nvPicPr>
          <p:cNvPr id="50" name="Picture 49">
            <a:extLst>
              <a:ext uri="{FF2B5EF4-FFF2-40B4-BE49-F238E27FC236}">
                <a16:creationId xmlns:a16="http://schemas.microsoft.com/office/drawing/2014/main" id="{18537927-A569-4D7A-8921-B111F22BFF74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85644" y="1318510"/>
            <a:ext cx="1505050" cy="150505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34110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74F130B8-7621-4139-A8F1-77F5406616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Small Areas</a:t>
            </a:r>
          </a:p>
        </p:txBody>
      </p:sp>
      <p:pic>
        <p:nvPicPr>
          <p:cNvPr id="7" name="Content Placeholder 7">
            <a:extLst>
              <a:ext uri="{FF2B5EF4-FFF2-40B4-BE49-F238E27FC236}">
                <a16:creationId xmlns:a16="http://schemas.microsoft.com/office/drawing/2014/main" id="{9D2697CF-DC62-4E49-8A72-8E173AEFECE5}"/>
              </a:ext>
            </a:extLst>
          </p:cNvPr>
          <p:cNvPicPr>
            <a:picLocks noGrp="1"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782"/>
          <a:stretch/>
        </p:blipFill>
        <p:spPr>
          <a:xfrm>
            <a:off x="7791441" y="3571127"/>
            <a:ext cx="4048215" cy="30474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Content Placeholder 6">
            <a:extLst>
              <a:ext uri="{FF2B5EF4-FFF2-40B4-BE49-F238E27FC236}">
                <a16:creationId xmlns:a16="http://schemas.microsoft.com/office/drawing/2014/main" id="{F14DC282-0C42-44F8-99E7-D90DBB308D98}"/>
              </a:ext>
            </a:extLst>
          </p:cNvPr>
          <p:cNvPicPr>
            <a:picLocks noGrp="1"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9742" y="1158108"/>
            <a:ext cx="4694163" cy="30473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ED882F05-569E-47FB-9982-62E0A04B25F2}"/>
              </a:ext>
            </a:extLst>
          </p:cNvPr>
          <p:cNvSpPr txBox="1"/>
          <p:nvPr/>
        </p:nvSpPr>
        <p:spPr>
          <a:xfrm>
            <a:off x="6668047" y="1307737"/>
            <a:ext cx="517160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Examples: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Where are drive-</a:t>
            </a:r>
            <a:r>
              <a:rPr lang="en-US" dirty="0" err="1"/>
              <a:t>thoughs</a:t>
            </a:r>
            <a:r>
              <a:rPr lang="en-US" dirty="0"/>
              <a:t> are prohibited in ABQ?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Where are ADUs with kitchens allowed in R-1?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2C5E444-9EC6-4809-BA63-BFC49BCB493D}"/>
              </a:ext>
            </a:extLst>
          </p:cNvPr>
          <p:cNvSpPr txBox="1"/>
          <p:nvPr/>
        </p:nvSpPr>
        <p:spPr>
          <a:xfrm>
            <a:off x="2128058" y="282632"/>
            <a:ext cx="3391698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Table I: IDO Order</a:t>
            </a:r>
          </a:p>
          <a:p>
            <a:r>
              <a:rPr lang="en-US" i="1" dirty="0">
                <a:solidFill>
                  <a:srgbClr val="982828"/>
                </a:solidFill>
              </a:rPr>
              <a:t>(for questions throughout the city)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53BD806-6F0B-4280-9BC3-845419AE91B7}"/>
              </a:ext>
            </a:extLst>
          </p:cNvPr>
          <p:cNvSpPr txBox="1"/>
          <p:nvPr/>
        </p:nvSpPr>
        <p:spPr>
          <a:xfrm>
            <a:off x="7791441" y="2770908"/>
            <a:ext cx="4247445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Table II: Alphabetical Order</a:t>
            </a:r>
          </a:p>
          <a:p>
            <a:r>
              <a:rPr lang="en-US" i="1" dirty="0">
                <a:solidFill>
                  <a:srgbClr val="982828"/>
                </a:solidFill>
              </a:rPr>
              <a:t>(for questions about 1 area)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BAC005D-AAF6-4DDB-83F9-E1A52CFB8A6E}"/>
              </a:ext>
            </a:extLst>
          </p:cNvPr>
          <p:cNvSpPr txBox="1"/>
          <p:nvPr/>
        </p:nvSpPr>
        <p:spPr>
          <a:xfrm>
            <a:off x="3101970" y="5285507"/>
            <a:ext cx="517160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Examples: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What are the special rules near the airport?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What special protections apply to </a:t>
            </a:r>
            <a:r>
              <a:rPr lang="en-US" dirty="0" err="1"/>
              <a:t>Barelas</a:t>
            </a:r>
            <a:r>
              <a:rPr lang="en-US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643362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325563"/>
          </a:xfrm>
        </p:spPr>
        <p:txBody>
          <a:bodyPr>
            <a:noAutofit/>
          </a:bodyPr>
          <a:lstStyle/>
          <a:p>
            <a:r>
              <a:rPr lang="en-US" sz="4400" dirty="0">
                <a:solidFill>
                  <a:schemeClr val="tx1"/>
                </a:solidFill>
              </a:rPr>
              <a:t>Implementing Centers &amp; Corridors</a:t>
            </a:r>
          </a:p>
        </p:txBody>
      </p:sp>
      <p:sp>
        <p:nvSpPr>
          <p:cNvPr id="25" name="Text Placeholder 2"/>
          <p:cNvSpPr txBox="1">
            <a:spLocks/>
          </p:cNvSpPr>
          <p:nvPr/>
        </p:nvSpPr>
        <p:spPr>
          <a:xfrm>
            <a:off x="812141" y="1493188"/>
            <a:ext cx="3868340" cy="82391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Myriad Pro Cond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Myriad Pro Cond" pitchFamily="34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Myriad Pro Cond" pitchFamily="34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Myriad Pro Cond" pitchFamily="34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Myriad Pro Cond" pitchFamily="34" charset="0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3E4042"/>
              </a:solidFill>
              <a:effectLst/>
              <a:uLnTx/>
              <a:uFillTx/>
              <a:latin typeface="Myriad Pro Cond" pitchFamily="34" charset="0"/>
              <a:ea typeface="+mn-ea"/>
              <a:cs typeface="+mn-cs"/>
            </a:endParaRPr>
          </a:p>
        </p:txBody>
      </p:sp>
      <p:sp>
        <p:nvSpPr>
          <p:cNvPr id="22" name="Content Placeholder 8"/>
          <p:cNvSpPr txBox="1">
            <a:spLocks/>
          </p:cNvSpPr>
          <p:nvPr/>
        </p:nvSpPr>
        <p:spPr>
          <a:xfrm>
            <a:off x="948439" y="4803054"/>
            <a:ext cx="4762315" cy="14478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Myriad Pro Cond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yriad Pro Cond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yriad Pro Cond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Myriad Pro Cond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Myriad Pro Cond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8B4A82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DT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8B4A82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=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D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own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t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own</a:t>
            </a:r>
          </a:p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A483BE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UC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A483BE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=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U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rban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C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enter</a:t>
            </a:r>
          </a:p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3AB5F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AC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3AB5F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=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A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ctivity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C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enter</a:t>
            </a:r>
          </a:p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7BABC7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EC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= Employment Center</a:t>
            </a:r>
          </a:p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BA3FF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MS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BA3FF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= 660 feet from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M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ain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S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treet</a:t>
            </a:r>
          </a:p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3E4042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PT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3E4042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 = 660 feet from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3E4042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P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3E4042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remium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3E4042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T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3E4042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ransit station </a:t>
            </a:r>
          </a:p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18DAA7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MT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18DAA7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= 660 feet from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M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ajor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T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ransit</a:t>
            </a:r>
          </a:p>
        </p:txBody>
      </p:sp>
      <p:pic>
        <p:nvPicPr>
          <p:cNvPr id="23" name="Picture 6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022080" y="6008961"/>
            <a:ext cx="356469" cy="762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" name="Right Arrow 29"/>
          <p:cNvSpPr/>
          <p:nvPr/>
        </p:nvSpPr>
        <p:spPr>
          <a:xfrm rot="10800000">
            <a:off x="5215638" y="6136422"/>
            <a:ext cx="609600" cy="430098"/>
          </a:xfrm>
          <a:prstGeom prst="rightArrow">
            <a:avLst>
              <a:gd name="adj1" fmla="val 50000"/>
              <a:gd name="adj2" fmla="val 47762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yriad Pro Cond" panose="020B0506030403020204" pitchFamily="34" charset="0"/>
              <a:ea typeface="+mn-ea"/>
              <a:cs typeface="+mn-cs"/>
            </a:endParaRPr>
          </a:p>
        </p:txBody>
      </p:sp>
      <p:sp>
        <p:nvSpPr>
          <p:cNvPr id="29" name="Oval 28"/>
          <p:cNvSpPr/>
          <p:nvPr/>
        </p:nvSpPr>
        <p:spPr>
          <a:xfrm>
            <a:off x="670760" y="6266307"/>
            <a:ext cx="152400" cy="152400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Freeform 9"/>
          <p:cNvSpPr/>
          <p:nvPr/>
        </p:nvSpPr>
        <p:spPr>
          <a:xfrm>
            <a:off x="670760" y="4834051"/>
            <a:ext cx="201478" cy="216977"/>
          </a:xfrm>
          <a:custGeom>
            <a:avLst/>
            <a:gdLst>
              <a:gd name="connsiteX0" fmla="*/ 0 w 201478"/>
              <a:gd name="connsiteY0" fmla="*/ 0 h 216977"/>
              <a:gd name="connsiteX1" fmla="*/ 0 w 201478"/>
              <a:gd name="connsiteY1" fmla="*/ 216977 h 216977"/>
              <a:gd name="connsiteX2" fmla="*/ 201478 w 201478"/>
              <a:gd name="connsiteY2" fmla="*/ 216977 h 216977"/>
              <a:gd name="connsiteX3" fmla="*/ 201478 w 201478"/>
              <a:gd name="connsiteY3" fmla="*/ 100739 h 216977"/>
              <a:gd name="connsiteX4" fmla="*/ 0 w 201478"/>
              <a:gd name="connsiteY4" fmla="*/ 0 h 2169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1478" h="216977">
                <a:moveTo>
                  <a:pt x="0" y="0"/>
                </a:moveTo>
                <a:lnTo>
                  <a:pt x="0" y="216977"/>
                </a:lnTo>
                <a:lnTo>
                  <a:pt x="201478" y="216977"/>
                </a:lnTo>
                <a:lnTo>
                  <a:pt x="201478" y="100739"/>
                </a:lnTo>
                <a:lnTo>
                  <a:pt x="0" y="0"/>
                </a:lnTo>
                <a:close/>
              </a:path>
            </a:pathLst>
          </a:custGeom>
          <a:solidFill>
            <a:srgbClr val="8B4A82"/>
          </a:solidFill>
          <a:ln>
            <a:solidFill>
              <a:srgbClr val="4725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6" name="Freeform 35"/>
          <p:cNvSpPr/>
          <p:nvPr/>
        </p:nvSpPr>
        <p:spPr>
          <a:xfrm>
            <a:off x="670760" y="5388228"/>
            <a:ext cx="201478" cy="216977"/>
          </a:xfrm>
          <a:custGeom>
            <a:avLst/>
            <a:gdLst>
              <a:gd name="connsiteX0" fmla="*/ 0 w 201478"/>
              <a:gd name="connsiteY0" fmla="*/ 0 h 216977"/>
              <a:gd name="connsiteX1" fmla="*/ 0 w 201478"/>
              <a:gd name="connsiteY1" fmla="*/ 216977 h 216977"/>
              <a:gd name="connsiteX2" fmla="*/ 201478 w 201478"/>
              <a:gd name="connsiteY2" fmla="*/ 216977 h 216977"/>
              <a:gd name="connsiteX3" fmla="*/ 201478 w 201478"/>
              <a:gd name="connsiteY3" fmla="*/ 100739 h 216977"/>
              <a:gd name="connsiteX4" fmla="*/ 0 w 201478"/>
              <a:gd name="connsiteY4" fmla="*/ 0 h 2169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1478" h="216977">
                <a:moveTo>
                  <a:pt x="0" y="0"/>
                </a:moveTo>
                <a:lnTo>
                  <a:pt x="0" y="216977"/>
                </a:lnTo>
                <a:lnTo>
                  <a:pt x="201478" y="216977"/>
                </a:lnTo>
                <a:lnTo>
                  <a:pt x="201478" y="100739"/>
                </a:lnTo>
                <a:lnTo>
                  <a:pt x="0" y="0"/>
                </a:lnTo>
                <a:close/>
              </a:path>
            </a:pathLst>
          </a:custGeom>
          <a:solidFill>
            <a:srgbClr val="F3AB5F"/>
          </a:solidFill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7" name="Freeform 36"/>
          <p:cNvSpPr/>
          <p:nvPr/>
        </p:nvSpPr>
        <p:spPr>
          <a:xfrm>
            <a:off x="670760" y="5646953"/>
            <a:ext cx="201478" cy="216977"/>
          </a:xfrm>
          <a:custGeom>
            <a:avLst/>
            <a:gdLst>
              <a:gd name="connsiteX0" fmla="*/ 0 w 201478"/>
              <a:gd name="connsiteY0" fmla="*/ 0 h 216977"/>
              <a:gd name="connsiteX1" fmla="*/ 0 w 201478"/>
              <a:gd name="connsiteY1" fmla="*/ 216977 h 216977"/>
              <a:gd name="connsiteX2" fmla="*/ 201478 w 201478"/>
              <a:gd name="connsiteY2" fmla="*/ 216977 h 216977"/>
              <a:gd name="connsiteX3" fmla="*/ 201478 w 201478"/>
              <a:gd name="connsiteY3" fmla="*/ 100739 h 216977"/>
              <a:gd name="connsiteX4" fmla="*/ 0 w 201478"/>
              <a:gd name="connsiteY4" fmla="*/ 0 h 2169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1478" h="216977">
                <a:moveTo>
                  <a:pt x="0" y="0"/>
                </a:moveTo>
                <a:lnTo>
                  <a:pt x="0" y="216977"/>
                </a:lnTo>
                <a:lnTo>
                  <a:pt x="201478" y="216977"/>
                </a:lnTo>
                <a:lnTo>
                  <a:pt x="201478" y="100739"/>
                </a:lnTo>
                <a:lnTo>
                  <a:pt x="0" y="0"/>
                </a:lnTo>
                <a:close/>
              </a:path>
            </a:pathLst>
          </a:custGeom>
          <a:solidFill>
            <a:srgbClr val="7BABC7"/>
          </a:solidFill>
          <a:ln w="19050">
            <a:solidFill>
              <a:srgbClr val="4E7C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8" name="Freeform 37"/>
          <p:cNvSpPr/>
          <p:nvPr/>
        </p:nvSpPr>
        <p:spPr>
          <a:xfrm>
            <a:off x="670760" y="5925631"/>
            <a:ext cx="201478" cy="216977"/>
          </a:xfrm>
          <a:custGeom>
            <a:avLst/>
            <a:gdLst>
              <a:gd name="connsiteX0" fmla="*/ 0 w 201478"/>
              <a:gd name="connsiteY0" fmla="*/ 0 h 216977"/>
              <a:gd name="connsiteX1" fmla="*/ 0 w 201478"/>
              <a:gd name="connsiteY1" fmla="*/ 216977 h 216977"/>
              <a:gd name="connsiteX2" fmla="*/ 201478 w 201478"/>
              <a:gd name="connsiteY2" fmla="*/ 216977 h 216977"/>
              <a:gd name="connsiteX3" fmla="*/ 201478 w 201478"/>
              <a:gd name="connsiteY3" fmla="*/ 100739 h 216977"/>
              <a:gd name="connsiteX4" fmla="*/ 0 w 201478"/>
              <a:gd name="connsiteY4" fmla="*/ 0 h 2169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1478" h="216977">
                <a:moveTo>
                  <a:pt x="0" y="0"/>
                </a:moveTo>
                <a:lnTo>
                  <a:pt x="0" y="216977"/>
                </a:lnTo>
                <a:lnTo>
                  <a:pt x="201478" y="216977"/>
                </a:lnTo>
                <a:lnTo>
                  <a:pt x="201478" y="100739"/>
                </a:lnTo>
                <a:lnTo>
                  <a:pt x="0" y="0"/>
                </a:lnTo>
                <a:close/>
              </a:path>
            </a:pathLst>
          </a:custGeom>
          <a:solidFill>
            <a:srgbClr val="EFB8FF"/>
          </a:solidFill>
          <a:ln w="19050">
            <a:solidFill>
              <a:srgbClr val="CC2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1" name="Freeform 40"/>
          <p:cNvSpPr/>
          <p:nvPr/>
        </p:nvSpPr>
        <p:spPr>
          <a:xfrm>
            <a:off x="670760" y="6477785"/>
            <a:ext cx="201478" cy="216977"/>
          </a:xfrm>
          <a:custGeom>
            <a:avLst/>
            <a:gdLst>
              <a:gd name="connsiteX0" fmla="*/ 0 w 201478"/>
              <a:gd name="connsiteY0" fmla="*/ 0 h 216977"/>
              <a:gd name="connsiteX1" fmla="*/ 0 w 201478"/>
              <a:gd name="connsiteY1" fmla="*/ 216977 h 216977"/>
              <a:gd name="connsiteX2" fmla="*/ 201478 w 201478"/>
              <a:gd name="connsiteY2" fmla="*/ 216977 h 216977"/>
              <a:gd name="connsiteX3" fmla="*/ 201478 w 201478"/>
              <a:gd name="connsiteY3" fmla="*/ 100739 h 216977"/>
              <a:gd name="connsiteX4" fmla="*/ 0 w 201478"/>
              <a:gd name="connsiteY4" fmla="*/ 0 h 2169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1478" h="216977">
                <a:moveTo>
                  <a:pt x="0" y="0"/>
                </a:moveTo>
                <a:lnTo>
                  <a:pt x="0" y="216977"/>
                </a:lnTo>
                <a:lnTo>
                  <a:pt x="201478" y="216977"/>
                </a:lnTo>
                <a:lnTo>
                  <a:pt x="201478" y="100739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19050">
            <a:solidFill>
              <a:srgbClr val="58EDC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3" name="Freeform 42"/>
          <p:cNvSpPr/>
          <p:nvPr/>
        </p:nvSpPr>
        <p:spPr>
          <a:xfrm>
            <a:off x="670760" y="5106838"/>
            <a:ext cx="201478" cy="216977"/>
          </a:xfrm>
          <a:custGeom>
            <a:avLst/>
            <a:gdLst>
              <a:gd name="connsiteX0" fmla="*/ 0 w 201478"/>
              <a:gd name="connsiteY0" fmla="*/ 0 h 216977"/>
              <a:gd name="connsiteX1" fmla="*/ 0 w 201478"/>
              <a:gd name="connsiteY1" fmla="*/ 216977 h 216977"/>
              <a:gd name="connsiteX2" fmla="*/ 201478 w 201478"/>
              <a:gd name="connsiteY2" fmla="*/ 216977 h 216977"/>
              <a:gd name="connsiteX3" fmla="*/ 201478 w 201478"/>
              <a:gd name="connsiteY3" fmla="*/ 100739 h 216977"/>
              <a:gd name="connsiteX4" fmla="*/ 0 w 201478"/>
              <a:gd name="connsiteY4" fmla="*/ 0 h 2169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1478" h="216977">
                <a:moveTo>
                  <a:pt x="0" y="0"/>
                </a:moveTo>
                <a:lnTo>
                  <a:pt x="0" y="216977"/>
                </a:lnTo>
                <a:lnTo>
                  <a:pt x="201478" y="216977"/>
                </a:lnTo>
                <a:lnTo>
                  <a:pt x="201478" y="100739"/>
                </a:lnTo>
                <a:lnTo>
                  <a:pt x="0" y="0"/>
                </a:lnTo>
                <a:close/>
              </a:path>
            </a:pathLst>
          </a:custGeom>
          <a:solidFill>
            <a:srgbClr val="A483BE"/>
          </a:solidFill>
          <a:ln>
            <a:solidFill>
              <a:srgbClr val="4725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6A7C5EEF-B90C-4132-A64E-C1CFDDF8AC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4327" y="1672334"/>
            <a:ext cx="4240897" cy="2888230"/>
          </a:xfrm>
          <a:prstGeom prst="rect">
            <a:avLst/>
          </a:prstGeom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F6EAEB39-ADFA-4872-96C5-9033CA56CD6A}"/>
              </a:ext>
            </a:extLst>
          </p:cNvPr>
          <p:cNvSpPr/>
          <p:nvPr/>
        </p:nvSpPr>
        <p:spPr>
          <a:xfrm>
            <a:off x="1087272" y="3096940"/>
            <a:ext cx="3312125" cy="9597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Center/Corridor</a:t>
            </a:r>
          </a:p>
          <a:p>
            <a:pPr marL="0" marR="0" lvl="0" indent="0" algn="ctr" defTabSz="914400" rtl="0" eaLnBrk="1" fontAlgn="base" latinLnBrk="0" hangingPunct="1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Index</a:t>
            </a:r>
          </a:p>
        </p:txBody>
      </p:sp>
      <p:sp>
        <p:nvSpPr>
          <p:cNvPr id="40" name="Freeform 5">
            <a:extLst>
              <a:ext uri="{FF2B5EF4-FFF2-40B4-BE49-F238E27FC236}">
                <a16:creationId xmlns:a16="http://schemas.microsoft.com/office/drawing/2014/main" id="{F0E2B1B5-B88F-4D36-98AA-740C82AB7DF4}"/>
              </a:ext>
            </a:extLst>
          </p:cNvPr>
          <p:cNvSpPr/>
          <p:nvPr/>
        </p:nvSpPr>
        <p:spPr>
          <a:xfrm>
            <a:off x="3854686" y="1145429"/>
            <a:ext cx="1023042" cy="989615"/>
          </a:xfrm>
          <a:custGeom>
            <a:avLst/>
            <a:gdLst>
              <a:gd name="connsiteX0" fmla="*/ 0 w 1040499"/>
              <a:gd name="connsiteY0" fmla="*/ 520250 h 1040499"/>
              <a:gd name="connsiteX1" fmla="*/ 520250 w 1040499"/>
              <a:gd name="connsiteY1" fmla="*/ 0 h 1040499"/>
              <a:gd name="connsiteX2" fmla="*/ 1040499 w 1040499"/>
              <a:gd name="connsiteY2" fmla="*/ 0 h 1040499"/>
              <a:gd name="connsiteX3" fmla="*/ 1040499 w 1040499"/>
              <a:gd name="connsiteY3" fmla="*/ 520250 h 1040499"/>
              <a:gd name="connsiteX4" fmla="*/ 520249 w 1040499"/>
              <a:gd name="connsiteY4" fmla="*/ 1040500 h 1040499"/>
              <a:gd name="connsiteX5" fmla="*/ -1 w 1040499"/>
              <a:gd name="connsiteY5" fmla="*/ 520250 h 1040499"/>
              <a:gd name="connsiteX6" fmla="*/ 0 w 1040499"/>
              <a:gd name="connsiteY6" fmla="*/ 520250 h 1040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0499" h="1040499">
                <a:moveTo>
                  <a:pt x="0" y="520250"/>
                </a:moveTo>
                <a:cubicBezTo>
                  <a:pt x="0" y="232924"/>
                  <a:pt x="232924" y="0"/>
                  <a:pt x="520250" y="0"/>
                </a:cubicBezTo>
                <a:lnTo>
                  <a:pt x="1040499" y="0"/>
                </a:lnTo>
                <a:lnTo>
                  <a:pt x="1040499" y="520250"/>
                </a:lnTo>
                <a:cubicBezTo>
                  <a:pt x="1040499" y="807576"/>
                  <a:pt x="807575" y="1040500"/>
                  <a:pt x="520249" y="1040500"/>
                </a:cubicBezTo>
                <a:cubicBezTo>
                  <a:pt x="232923" y="1040500"/>
                  <a:pt x="-1" y="807576"/>
                  <a:pt x="-1" y="520250"/>
                </a:cubicBezTo>
                <a:lnTo>
                  <a:pt x="0" y="52025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spcFirstLastPara="0" vert="horz" wrap="square" lIns="167618" tIns="167618" rIns="167618" bIns="167618" numCol="1" spcCol="1270" anchor="ctr" anchorCtr="0">
            <a:noAutofit/>
          </a:bodyPr>
          <a:lstStyle/>
          <a:p>
            <a:pPr marL="0" marR="0" lvl="0" indent="0" algn="ctr" defTabSz="533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Table III</a:t>
            </a:r>
          </a:p>
        </p:txBody>
      </p:sp>
      <p:pic>
        <p:nvPicPr>
          <p:cNvPr id="42" name="Content Placeholder 58" descr="http://images.clipartpanda.com/computer-monitor-png-ComputerMonitor.png">
            <a:extLst>
              <a:ext uri="{FF2B5EF4-FFF2-40B4-BE49-F238E27FC236}">
                <a16:creationId xmlns:a16="http://schemas.microsoft.com/office/drawing/2014/main" id="{5A271621-4D63-43CB-B67E-ECA504F4DE5E}"/>
              </a:ext>
            </a:extLst>
          </p:cNvPr>
          <p:cNvPicPr>
            <a:picLocks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3222" y="2576811"/>
            <a:ext cx="4362450" cy="3584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" name="TextBox 43">
            <a:hlinkClick r:id="rId6"/>
            <a:extLst>
              <a:ext uri="{FF2B5EF4-FFF2-40B4-BE49-F238E27FC236}">
                <a16:creationId xmlns:a16="http://schemas.microsoft.com/office/drawing/2014/main" id="{301A9487-CE12-40FA-93DD-7974EB43CCCD}"/>
              </a:ext>
            </a:extLst>
          </p:cNvPr>
          <p:cNvSpPr txBox="1"/>
          <p:nvPr/>
        </p:nvSpPr>
        <p:spPr>
          <a:xfrm>
            <a:off x="7718504" y="6088514"/>
            <a:ext cx="34050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  <a:hlinkClick r:id="rId7"/>
              </a:rPr>
              <a:t>https://tinyurl.com/IDOzoningmap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  </a:t>
            </a:r>
          </a:p>
        </p:txBody>
      </p:sp>
      <p:pic>
        <p:nvPicPr>
          <p:cNvPr id="45" name="Picture 44">
            <a:extLst>
              <a:ext uri="{FF2B5EF4-FFF2-40B4-BE49-F238E27FC236}">
                <a16:creationId xmlns:a16="http://schemas.microsoft.com/office/drawing/2014/main" id="{5DA4A52A-DD30-4F8D-ABDF-CE08DBC5D2A7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05230" y="2872482"/>
            <a:ext cx="3733800" cy="2237192"/>
          </a:xfrm>
          <a:prstGeom prst="rect">
            <a:avLst/>
          </a:prstGeom>
        </p:spPr>
      </p:pic>
      <p:pic>
        <p:nvPicPr>
          <p:cNvPr id="49" name="Content Placeholder 7">
            <a:extLst>
              <a:ext uri="{FF2B5EF4-FFF2-40B4-BE49-F238E27FC236}">
                <a16:creationId xmlns:a16="http://schemas.microsoft.com/office/drawing/2014/main" id="{C85D6919-C983-46F9-BA89-2779D9637FD8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0957" y="4665852"/>
            <a:ext cx="3618571" cy="445528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4A672F4C-75E9-4606-BB76-86783618DFB0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4270" y="1333521"/>
            <a:ext cx="2499141" cy="20242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1" name="Content Placeholder 7">
            <a:extLst>
              <a:ext uri="{FF2B5EF4-FFF2-40B4-BE49-F238E27FC236}">
                <a16:creationId xmlns:a16="http://schemas.microsoft.com/office/drawing/2014/main" id="{026D0B46-2B2D-4FE4-8590-C452A163DB83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10105"/>
          <a:stretch/>
        </p:blipFill>
        <p:spPr>
          <a:xfrm>
            <a:off x="8130451" y="4429954"/>
            <a:ext cx="898584" cy="745306"/>
          </a:xfrm>
          <a:prstGeom prst="rect">
            <a:avLst/>
          </a:prstGeom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029CF51A-C884-4CE0-BCF8-FA8D1C439F6B}"/>
              </a:ext>
            </a:extLst>
          </p:cNvPr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9652" y="4326178"/>
            <a:ext cx="1295400" cy="1295400"/>
          </a:xfrm>
          <a:prstGeom prst="rect">
            <a:avLst/>
          </a:prstGeom>
        </p:spPr>
      </p:pic>
      <p:sp>
        <p:nvSpPr>
          <p:cNvPr id="53" name="TextBox 52">
            <a:extLst>
              <a:ext uri="{FF2B5EF4-FFF2-40B4-BE49-F238E27FC236}">
                <a16:creationId xmlns:a16="http://schemas.microsoft.com/office/drawing/2014/main" id="{91FB5F77-6E68-4FA1-9050-402426AB96B1}"/>
              </a:ext>
            </a:extLst>
          </p:cNvPr>
          <p:cNvSpPr txBox="1"/>
          <p:nvPr/>
        </p:nvSpPr>
        <p:spPr>
          <a:xfrm>
            <a:off x="7039053" y="2175640"/>
            <a:ext cx="21029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3E4042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IDO Zoning Map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B5F5094B-4BEA-4997-99E5-A347A24F3AB9}"/>
              </a:ext>
            </a:extLst>
          </p:cNvPr>
          <p:cNvSpPr/>
          <p:nvPr/>
        </p:nvSpPr>
        <p:spPr>
          <a:xfrm>
            <a:off x="8468331" y="3065889"/>
            <a:ext cx="4571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A684C1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UC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CCE92CB9-BAD0-4DE2-A1F7-518CE5BA0A5A}"/>
              </a:ext>
            </a:extLst>
          </p:cNvPr>
          <p:cNvSpPr/>
          <p:nvPr/>
        </p:nvSpPr>
        <p:spPr>
          <a:xfrm>
            <a:off x="9538830" y="4072526"/>
            <a:ext cx="436338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8B4A82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DT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8B4A82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6" name="Content Placeholder 8">
            <a:extLst>
              <a:ext uri="{FF2B5EF4-FFF2-40B4-BE49-F238E27FC236}">
                <a16:creationId xmlns:a16="http://schemas.microsoft.com/office/drawing/2014/main" id="{371204DF-E3DB-4550-9979-0103C2DAB85D}"/>
              </a:ext>
            </a:extLst>
          </p:cNvPr>
          <p:cNvSpPr txBox="1">
            <a:spLocks/>
          </p:cNvSpPr>
          <p:nvPr/>
        </p:nvSpPr>
        <p:spPr bwMode="auto">
          <a:xfrm>
            <a:off x="10525931" y="3905044"/>
            <a:ext cx="499477" cy="336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marL="457200" indent="-4572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914400" indent="-4572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2573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7145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1717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5AB5F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AC</a:t>
            </a:r>
          </a:p>
        </p:txBody>
      </p:sp>
      <p:sp>
        <p:nvSpPr>
          <p:cNvPr id="57" name="Content Placeholder 8">
            <a:extLst>
              <a:ext uri="{FF2B5EF4-FFF2-40B4-BE49-F238E27FC236}">
                <a16:creationId xmlns:a16="http://schemas.microsoft.com/office/drawing/2014/main" id="{AD02742B-96C0-43D5-B2A8-503DDEDA7635}"/>
              </a:ext>
            </a:extLst>
          </p:cNvPr>
          <p:cNvSpPr txBox="1">
            <a:spLocks/>
          </p:cNvSpPr>
          <p:nvPr/>
        </p:nvSpPr>
        <p:spPr bwMode="auto">
          <a:xfrm>
            <a:off x="7597808" y="3489001"/>
            <a:ext cx="798023" cy="336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marL="457200" indent="-4572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914400" indent="-4572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2573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7145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1717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7BABC7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EC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91C8F1CA-6820-4233-AE69-CF1329C81D63}"/>
              </a:ext>
            </a:extLst>
          </p:cNvPr>
          <p:cNvSpPr/>
          <p:nvPr/>
        </p:nvSpPr>
        <p:spPr>
          <a:xfrm>
            <a:off x="8796241" y="3484984"/>
            <a:ext cx="4571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33E9B9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MT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01BDB1F6-F356-43B1-AC1E-F53120D07048}"/>
              </a:ext>
            </a:extLst>
          </p:cNvPr>
          <p:cNvSpPr/>
          <p:nvPr/>
        </p:nvSpPr>
        <p:spPr>
          <a:xfrm>
            <a:off x="9221653" y="3749260"/>
            <a:ext cx="4683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EBA3FF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MS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1F88A0E9-8A45-4E99-A21A-E91716606C50}"/>
              </a:ext>
            </a:extLst>
          </p:cNvPr>
          <p:cNvSpPr txBox="1"/>
          <p:nvPr/>
        </p:nvSpPr>
        <p:spPr>
          <a:xfrm>
            <a:off x="463164" y="1246673"/>
            <a:ext cx="609467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Arial Narrow" panose="020B0606020202030204" pitchFamily="34" charset="0"/>
                <a:hlinkClick r:id="rId13"/>
              </a:rPr>
              <a:t>https://abq-zone.com</a:t>
            </a:r>
            <a:r>
              <a:rPr lang="en-US" dirty="0">
                <a:latin typeface="Arial Narrow" panose="020B0606020202030204" pitchFamily="34" charset="0"/>
              </a:rPr>
              <a:t> </a:t>
            </a:r>
            <a:endParaRPr lang="en-US" dirty="0">
              <a:highlight>
                <a:srgbClr val="FFFF00"/>
              </a:highlight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7819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47276B-6CE7-4D4B-BB76-96C75296DC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7500" y="493702"/>
            <a:ext cx="9334500" cy="1143000"/>
          </a:xfrm>
        </p:spPr>
        <p:txBody>
          <a:bodyPr/>
          <a:lstStyle/>
          <a:p>
            <a:pPr marL="0" indent="0">
              <a:lnSpc>
                <a:spcPct val="80000"/>
              </a:lnSpc>
              <a:buNone/>
            </a:pPr>
            <a:r>
              <a:rPr lang="en-US" dirty="0"/>
              <a:t>Major Public Open Space Edges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0A0229-0CBB-4D75-8FD7-4458318C6DF4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391667" y="2536414"/>
            <a:ext cx="5880100" cy="3519899"/>
          </a:xfrm>
        </p:spPr>
        <p:txBody>
          <a:bodyPr/>
          <a:lstStyle/>
          <a:p>
            <a:r>
              <a:rPr lang="en-US" sz="2400" b="0" dirty="0"/>
              <a:t>Single-loaded road required </a:t>
            </a:r>
          </a:p>
          <a:p>
            <a:pPr lvl="1"/>
            <a:r>
              <a:rPr lang="en-US" sz="2000" dirty="0"/>
              <a:t>45 feet minimum OR landscaped buffer</a:t>
            </a:r>
            <a:endParaRPr lang="en-US" sz="2000" b="0" dirty="0"/>
          </a:p>
          <a:p>
            <a:r>
              <a:rPr lang="en-US" sz="2400" b="0" dirty="0"/>
              <a:t>Rules apply adjacent to MPOS</a:t>
            </a:r>
          </a:p>
          <a:p>
            <a:pPr lvl="1"/>
            <a:r>
              <a:rPr lang="en-US" sz="2000" dirty="0"/>
              <a:t>Exception if separated by principal arterial or freeway (in which case w/in 330 feet rules apply)</a:t>
            </a:r>
          </a:p>
          <a:p>
            <a:pPr lvl="1"/>
            <a:r>
              <a:rPr lang="en-US" sz="2000" b="0" dirty="0"/>
              <a:t>Existing vegetation can count toward landscape requirement</a:t>
            </a:r>
          </a:p>
          <a:p>
            <a:pPr lvl="1"/>
            <a:r>
              <a:rPr lang="en-US" sz="2000" dirty="0"/>
              <a:t>For cluster development and multi-family, required to locate 25% of common open space or ground-level usable open space contiguous with MPOS</a:t>
            </a:r>
            <a:endParaRPr lang="en-US" sz="2000" b="0" dirty="0"/>
          </a:p>
        </p:txBody>
      </p:sp>
      <p:sp>
        <p:nvSpPr>
          <p:cNvPr id="4" name="Freeform 19">
            <a:extLst>
              <a:ext uri="{FF2B5EF4-FFF2-40B4-BE49-F238E27FC236}">
                <a16:creationId xmlns:a16="http://schemas.microsoft.com/office/drawing/2014/main" id="{B54D60DF-17CB-45E8-B4B1-A25A556BC40B}"/>
              </a:ext>
            </a:extLst>
          </p:cNvPr>
          <p:cNvSpPr/>
          <p:nvPr/>
        </p:nvSpPr>
        <p:spPr>
          <a:xfrm>
            <a:off x="10684871" y="1496308"/>
            <a:ext cx="1237169" cy="1237169"/>
          </a:xfrm>
          <a:custGeom>
            <a:avLst/>
            <a:gdLst>
              <a:gd name="connsiteX0" fmla="*/ 0 w 1040499"/>
              <a:gd name="connsiteY0" fmla="*/ 520250 h 1040499"/>
              <a:gd name="connsiteX1" fmla="*/ 520250 w 1040499"/>
              <a:gd name="connsiteY1" fmla="*/ 0 h 1040499"/>
              <a:gd name="connsiteX2" fmla="*/ 1040499 w 1040499"/>
              <a:gd name="connsiteY2" fmla="*/ 0 h 1040499"/>
              <a:gd name="connsiteX3" fmla="*/ 1040499 w 1040499"/>
              <a:gd name="connsiteY3" fmla="*/ 520250 h 1040499"/>
              <a:gd name="connsiteX4" fmla="*/ 520249 w 1040499"/>
              <a:gd name="connsiteY4" fmla="*/ 1040500 h 1040499"/>
              <a:gd name="connsiteX5" fmla="*/ -1 w 1040499"/>
              <a:gd name="connsiteY5" fmla="*/ 520250 h 1040499"/>
              <a:gd name="connsiteX6" fmla="*/ 0 w 1040499"/>
              <a:gd name="connsiteY6" fmla="*/ 520250 h 1040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0499" h="1040499">
                <a:moveTo>
                  <a:pt x="0" y="520250"/>
                </a:moveTo>
                <a:cubicBezTo>
                  <a:pt x="0" y="232924"/>
                  <a:pt x="232924" y="0"/>
                  <a:pt x="520250" y="0"/>
                </a:cubicBezTo>
                <a:lnTo>
                  <a:pt x="1040499" y="0"/>
                </a:lnTo>
                <a:lnTo>
                  <a:pt x="1040499" y="520250"/>
                </a:lnTo>
                <a:cubicBezTo>
                  <a:pt x="1040499" y="807576"/>
                  <a:pt x="807575" y="1040500"/>
                  <a:pt x="520249" y="1040500"/>
                </a:cubicBezTo>
                <a:cubicBezTo>
                  <a:pt x="232923" y="1040500"/>
                  <a:pt x="-1" y="807576"/>
                  <a:pt x="-1" y="520250"/>
                </a:cubicBezTo>
                <a:lnTo>
                  <a:pt x="0" y="520250"/>
                </a:lnTo>
                <a:close/>
              </a:path>
            </a:pathLst>
          </a:custGeom>
          <a:solidFill>
            <a:srgbClr val="600000"/>
          </a:solidFill>
          <a:ln w="25400" cap="flat" cmpd="sng" algn="ctr">
            <a:noFill/>
            <a:prstDash val="solid"/>
          </a:ln>
          <a:effectLst/>
        </p:spPr>
        <p:txBody>
          <a:bodyPr spcFirstLastPara="0" vert="horz" wrap="square" lIns="167618" tIns="167618" rIns="167618" bIns="167618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en-US" sz="2000" b="1" kern="0" dirty="0">
                <a:solidFill>
                  <a:srgbClr val="FFFFFF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Section 5-2(J)</a:t>
            </a:r>
          </a:p>
        </p:txBody>
      </p:sp>
      <p:sp>
        <p:nvSpPr>
          <p:cNvPr id="5" name="TextBox 4">
            <a:hlinkClick r:id="rId2"/>
            <a:extLst>
              <a:ext uri="{FF2B5EF4-FFF2-40B4-BE49-F238E27FC236}">
                <a16:creationId xmlns:a16="http://schemas.microsoft.com/office/drawing/2014/main" id="{5D13E1C7-722B-4821-81BB-0CC3865AC46A}"/>
              </a:ext>
            </a:extLst>
          </p:cNvPr>
          <p:cNvSpPr txBox="1"/>
          <p:nvPr/>
        </p:nvSpPr>
        <p:spPr>
          <a:xfrm>
            <a:off x="8600654" y="6375469"/>
            <a:ext cx="34050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000" u="sng" dirty="0">
                <a:solidFill>
                  <a:prstClr val="black"/>
                </a:solidFill>
                <a:latin typeface="Arial Narrow" panose="020B0606020202030204" pitchFamily="34" charset="0"/>
                <a:cs typeface="Arial" panose="020B0604020202020204" pitchFamily="34" charset="0"/>
                <a:hlinkClick r:id="rId3"/>
              </a:rPr>
              <a:t>https://tinyurl.com/IDOzoningmap</a:t>
            </a:r>
            <a:r>
              <a:rPr lang="en-US" sz="2000" dirty="0">
                <a:solidFill>
                  <a:prstClr val="black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 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5EAC1495-DEC7-4502-A9FC-4D9EA02BD726}"/>
              </a:ext>
            </a:extLst>
          </p:cNvPr>
          <p:cNvGrpSpPr/>
          <p:nvPr/>
        </p:nvGrpSpPr>
        <p:grpSpPr>
          <a:xfrm>
            <a:off x="8207688" y="3177612"/>
            <a:ext cx="3984312" cy="3345897"/>
            <a:chOff x="3976351" y="3161220"/>
            <a:chExt cx="3948449" cy="3315780"/>
          </a:xfrm>
        </p:grpSpPr>
        <p:pic>
          <p:nvPicPr>
            <p:cNvPr id="7" name="Picture 2" descr="http://images.clipartpanda.com/computer-monitor-png-ComputerMonitor.png">
              <a:extLst>
                <a:ext uri="{FF2B5EF4-FFF2-40B4-BE49-F238E27FC236}">
                  <a16:creationId xmlns:a16="http://schemas.microsoft.com/office/drawing/2014/main" id="{1A142FD2-F96B-4B76-B6DE-D07D3FC38D0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76351" y="3161220"/>
              <a:ext cx="3948449" cy="331578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08B3B9A-88AE-4BC9-B03A-1541C97F95C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263534" y="3411022"/>
              <a:ext cx="3368338" cy="2075378"/>
            </a:xfrm>
            <a:prstGeom prst="rect">
              <a:avLst/>
            </a:prstGeom>
          </p:spPr>
        </p:pic>
        <p:pic>
          <p:nvPicPr>
            <p:cNvPr id="9" name="Content Placeholder 7">
              <a:extLst>
                <a:ext uri="{FF2B5EF4-FFF2-40B4-BE49-F238E27FC236}">
                  <a16:creationId xmlns:a16="http://schemas.microsoft.com/office/drawing/2014/main" id="{3DADFDFC-BDC9-4CC9-9927-A890541760D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77807" y="5088408"/>
              <a:ext cx="3312473" cy="407842"/>
            </a:xfrm>
            <a:prstGeom prst="rect">
              <a:avLst/>
            </a:prstGeom>
          </p:spPr>
        </p:pic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51B33FE8-78A4-4DD6-BE63-8C66A0E98F2E}"/>
              </a:ext>
            </a:extLst>
          </p:cNvPr>
          <p:cNvSpPr txBox="1"/>
          <p:nvPr/>
        </p:nvSpPr>
        <p:spPr>
          <a:xfrm>
            <a:off x="9200495" y="2773072"/>
            <a:ext cx="21029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rgbClr val="3E404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IDO Zoning Map</a:t>
            </a:r>
          </a:p>
        </p:txBody>
      </p:sp>
      <p:pic>
        <p:nvPicPr>
          <p:cNvPr id="11" name="Content Placeholder 7">
            <a:extLst>
              <a:ext uri="{FF2B5EF4-FFF2-40B4-BE49-F238E27FC236}">
                <a16:creationId xmlns:a16="http://schemas.microsoft.com/office/drawing/2014/main" id="{1FA00782-0420-4BB0-8F02-01DCB184830D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39" t="4732" r="61311" b="7389"/>
          <a:stretch/>
        </p:blipFill>
        <p:spPr>
          <a:xfrm>
            <a:off x="9266641" y="4944361"/>
            <a:ext cx="682385" cy="5723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D65FE01-B8A4-43FA-9405-67A9A08B9B9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5248" y="4809038"/>
            <a:ext cx="1295400" cy="129540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AA600680-5899-4B51-8C6D-E91C343DE672}"/>
              </a:ext>
            </a:extLst>
          </p:cNvPr>
          <p:cNvSpPr/>
          <p:nvPr/>
        </p:nvSpPr>
        <p:spPr>
          <a:xfrm>
            <a:off x="6177833" y="3682412"/>
            <a:ext cx="188496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en-US" sz="2000" u="sng" kern="0" dirty="0">
                <a:solidFill>
                  <a:srgbClr val="0070C0"/>
                </a:solidFill>
                <a:latin typeface="Arial Narrow" panose="020B0606020202030204" pitchFamily="34" charset="0"/>
                <a:cs typeface="Arial" panose="020B0604020202020204" pitchFamily="34" charset="0"/>
                <a:hlinkClick r:id="rId8"/>
              </a:rPr>
              <a:t>ido.abc-zone.com</a:t>
            </a:r>
            <a:endParaRPr lang="en-US" sz="2000" u="sng" kern="0" dirty="0">
              <a:solidFill>
                <a:srgbClr val="0070C0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algn="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200" kern="0" dirty="0">
              <a:solidFill>
                <a:sysClr val="windowText" lastClr="000000"/>
              </a:solidFill>
              <a:latin typeface="Myriad Pro Cond" pitchFamily="34" charset="0"/>
              <a:cs typeface="Arial" panose="020B0604020202020204" pitchFamily="34" charset="0"/>
            </a:endParaRPr>
          </a:p>
        </p:txBody>
      </p:sp>
      <p:pic>
        <p:nvPicPr>
          <p:cNvPr id="14" name="Picture 5">
            <a:extLst>
              <a:ext uri="{FF2B5EF4-FFF2-40B4-BE49-F238E27FC236}">
                <a16:creationId xmlns:a16="http://schemas.microsoft.com/office/drawing/2014/main" id="{BF1C4170-F05B-4DE3-B65D-A485DA9D7B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621526" y="2338601"/>
            <a:ext cx="997573" cy="1290976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48283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Content Placeholder 14">
            <a:extLst>
              <a:ext uri="{FF2B5EF4-FFF2-40B4-BE49-F238E27FC236}">
                <a16:creationId xmlns:a16="http://schemas.microsoft.com/office/drawing/2014/main" id="{A1CB0EFB-B99D-4418-9558-83B1A2499E5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9750" t="7312"/>
          <a:stretch/>
        </p:blipFill>
        <p:spPr>
          <a:xfrm>
            <a:off x="1713949" y="0"/>
            <a:ext cx="8074963" cy="6858000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DBC1713E-F055-41D6-9E45-79E1C572D3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000" dirty="0"/>
              <a:t>Zoning</a:t>
            </a:r>
          </a:p>
        </p:txBody>
      </p:sp>
      <p:pic>
        <p:nvPicPr>
          <p:cNvPr id="7" name="Content Placeholder 7">
            <a:extLst>
              <a:ext uri="{FF2B5EF4-FFF2-40B4-BE49-F238E27FC236}">
                <a16:creationId xmlns:a16="http://schemas.microsoft.com/office/drawing/2014/main" id="{C36F8EC4-50CF-45FD-BF74-06A19880ADD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9933" y="6277970"/>
            <a:ext cx="4865293" cy="599030"/>
          </a:xfrm>
          <a:prstGeom prst="rect">
            <a:avLst/>
          </a:prstGeom>
        </p:spPr>
      </p:pic>
      <p:sp>
        <p:nvSpPr>
          <p:cNvPr id="8" name="TextBox 7">
            <a:hlinkClick r:id="rId4"/>
            <a:extLst>
              <a:ext uri="{FF2B5EF4-FFF2-40B4-BE49-F238E27FC236}">
                <a16:creationId xmlns:a16="http://schemas.microsoft.com/office/drawing/2014/main" id="{C97A1470-730E-4F22-9AB6-4026A437E8CD}"/>
              </a:ext>
            </a:extLst>
          </p:cNvPr>
          <p:cNvSpPr txBox="1"/>
          <p:nvPr/>
        </p:nvSpPr>
        <p:spPr>
          <a:xfrm>
            <a:off x="6531510" y="6407163"/>
            <a:ext cx="34050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  <a:hlinkClick r:id="rId5"/>
              </a:rPr>
              <a:t>https://tinyurl.com/IDOzoningmap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 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2C156E2-ABD1-491C-87A4-BE1A66E2E9F5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3981" r="41047"/>
          <a:stretch/>
        </p:blipFill>
        <p:spPr>
          <a:xfrm>
            <a:off x="9762661" y="136525"/>
            <a:ext cx="1111966" cy="658495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84CBE34-D5D2-4503-A805-DD28739B40EB}"/>
              </a:ext>
            </a:extLst>
          </p:cNvPr>
          <p:cNvSpPr txBox="1"/>
          <p:nvPr/>
        </p:nvSpPr>
        <p:spPr>
          <a:xfrm>
            <a:off x="10965895" y="1007814"/>
            <a:ext cx="121219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Residential 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Zone Districts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92F97F8-6519-448C-8AF6-D1F3B3F48B9D}"/>
              </a:ext>
            </a:extLst>
          </p:cNvPr>
          <p:cNvSpPr txBox="1"/>
          <p:nvPr/>
        </p:nvSpPr>
        <p:spPr>
          <a:xfrm>
            <a:off x="10965895" y="2738002"/>
            <a:ext cx="121219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Mixed-use 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Zone Districts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540BB5C-CD5B-4DDF-9350-FD8295448D37}"/>
              </a:ext>
            </a:extLst>
          </p:cNvPr>
          <p:cNvSpPr txBox="1"/>
          <p:nvPr/>
        </p:nvSpPr>
        <p:spPr>
          <a:xfrm>
            <a:off x="10820022" y="4693926"/>
            <a:ext cx="1358064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Non-residential 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Zone Districts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9411229-06DE-47AD-AC9C-F9A8315E37E3}"/>
              </a:ext>
            </a:extLst>
          </p:cNvPr>
          <p:cNvSpPr txBox="1"/>
          <p:nvPr/>
        </p:nvSpPr>
        <p:spPr>
          <a:xfrm>
            <a:off x="10337986" y="6009772"/>
            <a:ext cx="18790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Planned Development 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Zone Districts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E456690-7D1A-4C0B-A81F-D9897B9E9E00}"/>
              </a:ext>
            </a:extLst>
          </p:cNvPr>
          <p:cNvSpPr/>
          <p:nvPr/>
        </p:nvSpPr>
        <p:spPr>
          <a:xfrm>
            <a:off x="9851010" y="282804"/>
            <a:ext cx="2327076" cy="2092751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C90322E-E1F7-458B-AA45-337EA3BFA90F}"/>
              </a:ext>
            </a:extLst>
          </p:cNvPr>
          <p:cNvSpPr/>
          <p:nvPr/>
        </p:nvSpPr>
        <p:spPr>
          <a:xfrm>
            <a:off x="9851010" y="2375555"/>
            <a:ext cx="2327076" cy="1587300"/>
          </a:xfrm>
          <a:prstGeom prst="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09338A3-B575-4B91-8A61-F90AABF79A0B}"/>
              </a:ext>
            </a:extLst>
          </p:cNvPr>
          <p:cNvSpPr/>
          <p:nvPr/>
        </p:nvSpPr>
        <p:spPr>
          <a:xfrm>
            <a:off x="9851010" y="3962130"/>
            <a:ext cx="2327076" cy="2092751"/>
          </a:xfrm>
          <a:prstGeom prst="rect">
            <a:avLst/>
          </a:prstGeom>
          <a:noFill/>
          <a:ln>
            <a:solidFill>
              <a:srgbClr val="61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19D1F87-AE30-4C99-BC2B-53A24FA333EA}"/>
              </a:ext>
            </a:extLst>
          </p:cNvPr>
          <p:cNvSpPr/>
          <p:nvPr/>
        </p:nvSpPr>
        <p:spPr>
          <a:xfrm>
            <a:off x="9851010" y="6054881"/>
            <a:ext cx="2327076" cy="465174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20D0D2D-6461-4FF1-B9EB-E5764971DC41}"/>
              </a:ext>
            </a:extLst>
          </p:cNvPr>
          <p:cNvSpPr txBox="1"/>
          <p:nvPr/>
        </p:nvSpPr>
        <p:spPr>
          <a:xfrm>
            <a:off x="11087724" y="6518878"/>
            <a:ext cx="1090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Unclassified</a:t>
            </a:r>
          </a:p>
        </p:txBody>
      </p:sp>
    </p:spTree>
    <p:extLst>
      <p:ext uri="{BB962C8B-B14F-4D97-AF65-F5344CB8AC3E}">
        <p14:creationId xmlns:p14="http://schemas.microsoft.com/office/powerpoint/2010/main" val="4061850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6EB0067A-1046-4814-9CFF-141FF25B5A3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39933" y="28972"/>
            <a:ext cx="9824186" cy="5400973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DBC1713E-F055-41D6-9E45-79E1C572D3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000" dirty="0"/>
              <a:t>overlay zones</a:t>
            </a:r>
          </a:p>
        </p:txBody>
      </p:sp>
      <p:pic>
        <p:nvPicPr>
          <p:cNvPr id="7" name="Content Placeholder 7">
            <a:extLst>
              <a:ext uri="{FF2B5EF4-FFF2-40B4-BE49-F238E27FC236}">
                <a16:creationId xmlns:a16="http://schemas.microsoft.com/office/drawing/2014/main" id="{C36F8EC4-50CF-45FD-BF74-06A19880ADD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2530" y="4830067"/>
            <a:ext cx="4865293" cy="599030"/>
          </a:xfrm>
          <a:prstGeom prst="rect">
            <a:avLst/>
          </a:prstGeom>
        </p:spPr>
      </p:pic>
      <p:sp>
        <p:nvSpPr>
          <p:cNvPr id="8" name="TextBox 7">
            <a:hlinkClick r:id="rId4"/>
            <a:extLst>
              <a:ext uri="{FF2B5EF4-FFF2-40B4-BE49-F238E27FC236}">
                <a16:creationId xmlns:a16="http://schemas.microsoft.com/office/drawing/2014/main" id="{C97A1470-730E-4F22-9AB6-4026A437E8CD}"/>
              </a:ext>
            </a:extLst>
          </p:cNvPr>
          <p:cNvSpPr txBox="1"/>
          <p:nvPr/>
        </p:nvSpPr>
        <p:spPr>
          <a:xfrm>
            <a:off x="8073353" y="5429097"/>
            <a:ext cx="34050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  <a:hlinkClick r:id="rId5"/>
              </a:rPr>
              <a:t>https://tinyurl.com/IDOzoningmap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  </a:t>
            </a:r>
          </a:p>
        </p:txBody>
      </p:sp>
      <p:sp>
        <p:nvSpPr>
          <p:cNvPr id="22" name="Freeform 5">
            <a:extLst>
              <a:ext uri="{FF2B5EF4-FFF2-40B4-BE49-F238E27FC236}">
                <a16:creationId xmlns:a16="http://schemas.microsoft.com/office/drawing/2014/main" id="{7601FB8E-8E1C-4CBC-8C3E-8CCFAA5194B2}"/>
              </a:ext>
            </a:extLst>
          </p:cNvPr>
          <p:cNvSpPr/>
          <p:nvPr/>
        </p:nvSpPr>
        <p:spPr>
          <a:xfrm flipH="1">
            <a:off x="1791598" y="1832454"/>
            <a:ext cx="1251642" cy="1210746"/>
          </a:xfrm>
          <a:custGeom>
            <a:avLst/>
            <a:gdLst>
              <a:gd name="connsiteX0" fmla="*/ 0 w 1040499"/>
              <a:gd name="connsiteY0" fmla="*/ 520250 h 1040499"/>
              <a:gd name="connsiteX1" fmla="*/ 520250 w 1040499"/>
              <a:gd name="connsiteY1" fmla="*/ 0 h 1040499"/>
              <a:gd name="connsiteX2" fmla="*/ 1040499 w 1040499"/>
              <a:gd name="connsiteY2" fmla="*/ 0 h 1040499"/>
              <a:gd name="connsiteX3" fmla="*/ 1040499 w 1040499"/>
              <a:gd name="connsiteY3" fmla="*/ 520250 h 1040499"/>
              <a:gd name="connsiteX4" fmla="*/ 520249 w 1040499"/>
              <a:gd name="connsiteY4" fmla="*/ 1040500 h 1040499"/>
              <a:gd name="connsiteX5" fmla="*/ -1 w 1040499"/>
              <a:gd name="connsiteY5" fmla="*/ 520250 h 1040499"/>
              <a:gd name="connsiteX6" fmla="*/ 0 w 1040499"/>
              <a:gd name="connsiteY6" fmla="*/ 520250 h 1040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0499" h="1040499">
                <a:moveTo>
                  <a:pt x="0" y="520250"/>
                </a:moveTo>
                <a:cubicBezTo>
                  <a:pt x="0" y="232924"/>
                  <a:pt x="232924" y="0"/>
                  <a:pt x="520250" y="0"/>
                </a:cubicBezTo>
                <a:lnTo>
                  <a:pt x="1040499" y="0"/>
                </a:lnTo>
                <a:lnTo>
                  <a:pt x="1040499" y="520250"/>
                </a:lnTo>
                <a:cubicBezTo>
                  <a:pt x="1040499" y="807576"/>
                  <a:pt x="807575" y="1040500"/>
                  <a:pt x="520249" y="1040500"/>
                </a:cubicBezTo>
                <a:cubicBezTo>
                  <a:pt x="232923" y="1040500"/>
                  <a:pt x="-1" y="807576"/>
                  <a:pt x="-1" y="520250"/>
                </a:cubicBezTo>
                <a:lnTo>
                  <a:pt x="0" y="520250"/>
                </a:lnTo>
                <a:close/>
              </a:path>
            </a:pathLst>
          </a:custGeom>
          <a:solidFill>
            <a:srgbClr val="691A66"/>
          </a:solidFill>
          <a:ln w="25400" cap="flat" cmpd="sng" algn="ctr">
            <a:noFill/>
            <a:prstDash val="solid"/>
          </a:ln>
          <a:effectLst/>
        </p:spPr>
        <p:txBody>
          <a:bodyPr spcFirstLastPara="0" vert="horz" wrap="square" lIns="167618" tIns="167618" rIns="167618" bIns="167618" numCol="1" spcCol="1270" anchor="ctr" anchorCtr="0">
            <a:noAutofit/>
          </a:bodyPr>
          <a:lstStyle/>
          <a:p>
            <a:pPr marL="0" marR="0" lvl="0" indent="0" algn="ctr" defTabSz="533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Part 3</a:t>
            </a:r>
          </a:p>
        </p:txBody>
      </p:sp>
      <p:pic>
        <p:nvPicPr>
          <p:cNvPr id="23" name="Picture 5">
            <a:extLst>
              <a:ext uri="{FF2B5EF4-FFF2-40B4-BE49-F238E27FC236}">
                <a16:creationId xmlns:a16="http://schemas.microsoft.com/office/drawing/2014/main" id="{A71FC5A5-DB46-4135-A890-C9AE6D4C7E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07976" y="3112247"/>
            <a:ext cx="1018887" cy="1318558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E5ECC51D-76AF-4D22-A70A-F7C5E19EF13E}"/>
              </a:ext>
            </a:extLst>
          </p:cNvPr>
          <p:cNvSpPr/>
          <p:nvPr/>
        </p:nvSpPr>
        <p:spPr>
          <a:xfrm>
            <a:off x="1639933" y="4377146"/>
            <a:ext cx="190308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  <a:hlinkClick r:id="rId7" action="ppaction://hlinkfile"/>
              </a:rPr>
              <a:t>ido.abc-zone.com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275D6BD-754C-4610-BB36-965FBC06829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746659" y="393316"/>
            <a:ext cx="3343742" cy="2314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8765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349262" y="949337"/>
            <a:ext cx="4800600" cy="1853716"/>
            <a:chOff x="-1830056" y="-806291"/>
            <a:chExt cx="3719541" cy="3647925"/>
          </a:xfrm>
        </p:grpSpPr>
        <p:sp>
          <p:nvSpPr>
            <p:cNvPr id="16" name="Rounded Rectangle 4"/>
            <p:cNvSpPr/>
            <p:nvPr/>
          </p:nvSpPr>
          <p:spPr>
            <a:xfrm>
              <a:off x="32373" y="1363207"/>
              <a:ext cx="1635435" cy="1367965"/>
            </a:xfrm>
            <a:prstGeom prst="roundRect">
              <a:avLst/>
            </a:prstGeom>
            <a:ln w="38100">
              <a:solidFill>
                <a:srgbClr val="2F8F01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spcFirstLastPara="0" vert="horz" wrap="square" lIns="59055" tIns="59055" rIns="59055" bIns="59055" numCol="1" spcCol="1270" anchor="ctr" anchorCtr="0">
              <a:noAutofit/>
            </a:bodyPr>
            <a:lstStyle/>
            <a:p>
              <a:pPr marL="285750" lvl="1" indent="-285750" algn="ctr" defTabSz="1377950" fontAlgn="base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Tx/>
                <a:buChar char="••"/>
              </a:pPr>
              <a:endParaRPr lang="en-US" sz="2800" dirty="0">
                <a:solidFill>
                  <a:srgbClr val="2F2B20"/>
                </a:solidFill>
                <a:latin typeface="Arial Narrow" panose="020B0606020202030204" pitchFamily="34" charset="0"/>
              </a:endParaRPr>
            </a:p>
            <a:p>
              <a:pPr marL="285750" lvl="1" indent="-285750" algn="ctr" defTabSz="1377950" fontAlgn="base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Tx/>
                <a:buChar char="••"/>
              </a:pPr>
              <a:endParaRPr lang="en-US" sz="2800" dirty="0">
                <a:solidFill>
                  <a:srgbClr val="2F2B20"/>
                </a:solidFill>
                <a:latin typeface="Arial Narrow" panose="020B0606020202030204" pitchFamily="34" charset="0"/>
              </a:endParaRPr>
            </a:p>
          </p:txBody>
        </p:sp>
        <p:sp>
          <p:nvSpPr>
            <p:cNvPr id="17" name="Rounded Rectangle 16"/>
            <p:cNvSpPr/>
            <p:nvPr/>
          </p:nvSpPr>
          <p:spPr>
            <a:xfrm>
              <a:off x="-1830056" y="-806291"/>
              <a:ext cx="3719541" cy="3647925"/>
            </a:xfrm>
            <a:prstGeom prst="roundRect">
              <a:avLst/>
            </a:prstGeom>
            <a:ln w="38100">
              <a:solidFill>
                <a:srgbClr val="2F8F01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400" b="1" dirty="0">
                  <a:solidFill>
                    <a:srgbClr val="2F2B20"/>
                  </a:solidFill>
                  <a:latin typeface="Arial Narrow" panose="020B0606020202030204" pitchFamily="34" charset="0"/>
                </a:rPr>
                <a:t>IDO Part 4</a:t>
              </a:r>
            </a:p>
            <a:p>
              <a:pPr algn="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400" dirty="0">
                  <a:solidFill>
                    <a:srgbClr val="2F2B20"/>
                  </a:solidFill>
                  <a:latin typeface="Arial Narrow" panose="020B0606020202030204" pitchFamily="34" charset="0"/>
                </a:rPr>
                <a:t>Allowable Uses</a:t>
              </a:r>
            </a:p>
            <a:p>
              <a:pPr algn="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dirty="0">
                <a:solidFill>
                  <a:srgbClr val="2F2B20"/>
                </a:solidFill>
                <a:latin typeface="Arial Narrow" panose="020B0606020202030204" pitchFamily="34" charset="0"/>
              </a:endParaRPr>
            </a:p>
            <a:p>
              <a:pPr algn="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000" dirty="0">
                  <a:solidFill>
                    <a:srgbClr val="2F2B20"/>
                  </a:solidFill>
                  <a:latin typeface="Arial Narrow" panose="020B0606020202030204" pitchFamily="34" charset="0"/>
                </a:rPr>
                <a:t>Distance separations from residential and </a:t>
              </a:r>
            </a:p>
            <a:p>
              <a:pPr algn="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000" dirty="0">
                  <a:solidFill>
                    <a:srgbClr val="2F2B20"/>
                  </a:solidFill>
                  <a:latin typeface="Arial Narrow" panose="020B0606020202030204" pitchFamily="34" charset="0"/>
                </a:rPr>
                <a:t>Open Space areas and between uses</a:t>
              </a:r>
            </a:p>
          </p:txBody>
        </p:sp>
      </p:grpSp>
      <p:sp>
        <p:nvSpPr>
          <p:cNvPr id="20" name="Freeform 19"/>
          <p:cNvSpPr/>
          <p:nvPr/>
        </p:nvSpPr>
        <p:spPr>
          <a:xfrm flipH="1">
            <a:off x="445126" y="1100345"/>
            <a:ext cx="1053456" cy="973304"/>
          </a:xfrm>
          <a:custGeom>
            <a:avLst/>
            <a:gdLst>
              <a:gd name="connsiteX0" fmla="*/ 0 w 1040499"/>
              <a:gd name="connsiteY0" fmla="*/ 520250 h 1040499"/>
              <a:gd name="connsiteX1" fmla="*/ 520250 w 1040499"/>
              <a:gd name="connsiteY1" fmla="*/ 0 h 1040499"/>
              <a:gd name="connsiteX2" fmla="*/ 1040499 w 1040499"/>
              <a:gd name="connsiteY2" fmla="*/ 0 h 1040499"/>
              <a:gd name="connsiteX3" fmla="*/ 1040499 w 1040499"/>
              <a:gd name="connsiteY3" fmla="*/ 520250 h 1040499"/>
              <a:gd name="connsiteX4" fmla="*/ 520249 w 1040499"/>
              <a:gd name="connsiteY4" fmla="*/ 1040500 h 1040499"/>
              <a:gd name="connsiteX5" fmla="*/ -1 w 1040499"/>
              <a:gd name="connsiteY5" fmla="*/ 520250 h 1040499"/>
              <a:gd name="connsiteX6" fmla="*/ 0 w 1040499"/>
              <a:gd name="connsiteY6" fmla="*/ 520250 h 1040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0499" h="1040499">
                <a:moveTo>
                  <a:pt x="0" y="520250"/>
                </a:moveTo>
                <a:cubicBezTo>
                  <a:pt x="0" y="232924"/>
                  <a:pt x="232924" y="0"/>
                  <a:pt x="520250" y="0"/>
                </a:cubicBezTo>
                <a:lnTo>
                  <a:pt x="1040499" y="0"/>
                </a:lnTo>
                <a:lnTo>
                  <a:pt x="1040499" y="520250"/>
                </a:lnTo>
                <a:cubicBezTo>
                  <a:pt x="1040499" y="807576"/>
                  <a:pt x="807575" y="1040500"/>
                  <a:pt x="520249" y="1040500"/>
                </a:cubicBezTo>
                <a:cubicBezTo>
                  <a:pt x="232923" y="1040500"/>
                  <a:pt x="-1" y="807576"/>
                  <a:pt x="-1" y="520250"/>
                </a:cubicBezTo>
                <a:lnTo>
                  <a:pt x="0" y="520250"/>
                </a:lnTo>
                <a:close/>
              </a:path>
            </a:pathLst>
          </a:custGeom>
          <a:solidFill>
            <a:srgbClr val="2F8F01"/>
          </a:solidFill>
          <a:ln w="25400" cap="flat" cmpd="sng" algn="ctr">
            <a:noFill/>
            <a:prstDash val="solid"/>
          </a:ln>
          <a:effectLst/>
        </p:spPr>
        <p:txBody>
          <a:bodyPr spcFirstLastPara="0" vert="horz" wrap="square" lIns="167618" tIns="167618" rIns="167618" bIns="167618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endParaRPr lang="en-US" kern="0" dirty="0">
              <a:solidFill>
                <a:srgbClr val="FFFFFF"/>
              </a:solidFill>
              <a:latin typeface="Myriad Pro Cond"/>
              <a:cs typeface="Arial" panose="020B06040202020202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25462" y="1161151"/>
            <a:ext cx="1053458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  <a:defRPr/>
            </a:pPr>
            <a:r>
              <a:rPr lang="en-US" kern="0" dirty="0">
                <a:solidFill>
                  <a:srgbClr val="FFFFFF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Use-</a:t>
            </a:r>
          </a:p>
          <a:p>
            <a:pPr algn="ctr">
              <a:lnSpc>
                <a:spcPct val="80000"/>
              </a:lnSpc>
              <a:defRPr/>
            </a:pPr>
            <a:r>
              <a:rPr lang="en-US" kern="0" dirty="0">
                <a:solidFill>
                  <a:srgbClr val="FFFFFF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specific</a:t>
            </a:r>
          </a:p>
          <a:p>
            <a:pPr algn="ctr">
              <a:lnSpc>
                <a:spcPct val="80000"/>
              </a:lnSpc>
              <a:defRPr/>
            </a:pPr>
            <a:r>
              <a:rPr lang="en-US" kern="0" dirty="0">
                <a:solidFill>
                  <a:srgbClr val="FFFFFF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Standards</a:t>
            </a:r>
          </a:p>
        </p:txBody>
      </p:sp>
      <p:sp>
        <p:nvSpPr>
          <p:cNvPr id="52" name="TextBox 51">
            <a:hlinkClick r:id="rId3"/>
          </p:cNvPr>
          <p:cNvSpPr txBox="1"/>
          <p:nvPr/>
        </p:nvSpPr>
        <p:spPr>
          <a:xfrm>
            <a:off x="8052360" y="6267357"/>
            <a:ext cx="34050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000" u="sng" dirty="0">
                <a:solidFill>
                  <a:prstClr val="black"/>
                </a:solidFill>
                <a:latin typeface="Arial Narrow" panose="020B0606020202030204" pitchFamily="34" charset="0"/>
                <a:cs typeface="Arial" panose="020B0604020202020204" pitchFamily="34" charset="0"/>
                <a:hlinkClick r:id="rId4"/>
              </a:rPr>
              <a:t>https://tinyurl.com/IDOzoningmap</a:t>
            </a:r>
            <a:r>
              <a:rPr lang="en-US" sz="2000" dirty="0">
                <a:solidFill>
                  <a:prstClr val="black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 </a:t>
            </a:r>
          </a:p>
        </p:txBody>
      </p:sp>
      <p:grpSp>
        <p:nvGrpSpPr>
          <p:cNvPr id="14" name="Group 13"/>
          <p:cNvGrpSpPr/>
          <p:nvPr/>
        </p:nvGrpSpPr>
        <p:grpSpPr>
          <a:xfrm>
            <a:off x="7659394" y="3069500"/>
            <a:ext cx="3984312" cy="3345897"/>
            <a:chOff x="3976351" y="3161220"/>
            <a:chExt cx="3948449" cy="3315780"/>
          </a:xfrm>
        </p:grpSpPr>
        <p:pic>
          <p:nvPicPr>
            <p:cNvPr id="49" name="Picture 2" descr="http://images.clipartpanda.com/computer-monitor-png-ComputerMonitor.png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76351" y="3161220"/>
              <a:ext cx="3948449" cy="331578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263534" y="3411022"/>
              <a:ext cx="3368338" cy="2075378"/>
            </a:xfrm>
            <a:prstGeom prst="rect">
              <a:avLst/>
            </a:prstGeom>
          </p:spPr>
        </p:pic>
        <p:pic>
          <p:nvPicPr>
            <p:cNvPr id="31" name="Content Placeholder 7"/>
            <p:cNvPicPr>
              <a:picLocks noChangeAspect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65394" y="5075995"/>
              <a:ext cx="3312473" cy="407842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/>
        </p:nvSpPr>
        <p:spPr>
          <a:xfrm>
            <a:off x="129239" y="3176093"/>
            <a:ext cx="5452995" cy="27392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prstClr val="black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From Residential Uses</a:t>
            </a:r>
            <a:r>
              <a:rPr lang="en-US" sz="2400" dirty="0">
                <a:solidFill>
                  <a:prstClr val="black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: Liquor retail, Heavy Manufacturing, Auto repair, etc.</a:t>
            </a:r>
          </a:p>
          <a:p>
            <a:pPr lvl="1" fontAlgn="base">
              <a:spcBef>
                <a:spcPct val="0"/>
              </a:spcBef>
              <a:spcAft>
                <a:spcPct val="0"/>
              </a:spcAft>
            </a:pPr>
            <a:endParaRPr lang="en-US" sz="1400" dirty="0">
              <a:solidFill>
                <a:prstClr val="black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  <a:p>
            <a:pPr lvl="1"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prstClr val="black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From Open Space: </a:t>
            </a:r>
            <a:r>
              <a:rPr lang="en-US" sz="2400" dirty="0">
                <a:solidFill>
                  <a:prstClr val="black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Car wash, Gas stations, Manufacturing, Solid Waste, etc.</a:t>
            </a:r>
          </a:p>
          <a:p>
            <a:pPr lvl="1" fontAlgn="base">
              <a:spcBef>
                <a:spcPct val="0"/>
              </a:spcBef>
              <a:spcAft>
                <a:spcPct val="0"/>
              </a:spcAft>
            </a:pPr>
            <a:endParaRPr lang="en-US" sz="1400" dirty="0">
              <a:solidFill>
                <a:prstClr val="black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lvl="1"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prstClr val="black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Between uses</a:t>
            </a:r>
            <a:r>
              <a:rPr lang="en-US" sz="2400" dirty="0">
                <a:solidFill>
                  <a:prstClr val="black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: Group Homes, Pawn Shops, Bail Bonds, Payday Loans, etc.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6B951A9-0DE0-4534-9384-43C15A40CA5B}"/>
              </a:ext>
            </a:extLst>
          </p:cNvPr>
          <p:cNvSpPr txBox="1"/>
          <p:nvPr/>
        </p:nvSpPr>
        <p:spPr>
          <a:xfrm>
            <a:off x="8652201" y="2664960"/>
            <a:ext cx="21029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rgbClr val="3E404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IDO Zoning Map</a:t>
            </a:r>
          </a:p>
        </p:txBody>
      </p:sp>
      <p:pic>
        <p:nvPicPr>
          <p:cNvPr id="19" name="Content Placeholder 7">
            <a:extLst>
              <a:ext uri="{FF2B5EF4-FFF2-40B4-BE49-F238E27FC236}">
                <a16:creationId xmlns:a16="http://schemas.microsoft.com/office/drawing/2014/main" id="{B3C4E3F0-D650-413C-B61D-472436841BAB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639" t="5340" r="37211" b="6781"/>
          <a:stretch/>
        </p:blipFill>
        <p:spPr>
          <a:xfrm>
            <a:off x="9366363" y="4687792"/>
            <a:ext cx="764088" cy="640822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AD61039B-C1F2-426B-B16D-04008EAA880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5731" y="4546520"/>
            <a:ext cx="1295400" cy="129540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4A2FE9B3-C8C3-4AAF-8748-D78FF546CD6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815044" y="321045"/>
            <a:ext cx="1667214" cy="1667214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82A3B5F7-A2AE-4026-A0C2-FC0C5ECC7CA7}"/>
              </a:ext>
            </a:extLst>
          </p:cNvPr>
          <p:cNvSpPr txBox="1"/>
          <p:nvPr/>
        </p:nvSpPr>
        <p:spPr>
          <a:xfrm>
            <a:off x="8209803" y="2100682"/>
            <a:ext cx="287769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>
                <a:latin typeface="Arial Narrow" panose="020B0606020202030204" pitchFamily="34" charset="0"/>
                <a:hlinkClick r:id="rId10"/>
              </a:rPr>
              <a:t>https://abq-zone.com</a:t>
            </a:r>
            <a:r>
              <a:rPr lang="en-US" dirty="0">
                <a:latin typeface="Arial Narrow" panose="020B0606020202030204" pitchFamily="34" charset="0"/>
              </a:rPr>
              <a:t> </a:t>
            </a:r>
            <a:endParaRPr lang="en-US" dirty="0">
              <a:highlight>
                <a:srgbClr val="FFFF00"/>
              </a:highlight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5162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E46146E1-178E-44C9-AAC1-2264F8CF49B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8041435"/>
              </p:ext>
            </p:extLst>
          </p:nvPr>
        </p:nvGraphicFramePr>
        <p:xfrm>
          <a:off x="4320986" y="0"/>
          <a:ext cx="7871014" cy="6845262"/>
        </p:xfrm>
        <a:graphic>
          <a:graphicData uri="http://schemas.openxmlformats.org/drawingml/2006/table">
            <a:tbl>
              <a:tblPr firstRow="1" firstCol="1" bandRow="1"/>
              <a:tblGrid>
                <a:gridCol w="1610436">
                  <a:extLst>
                    <a:ext uri="{9D8B030D-6E8A-4147-A177-3AD203B41FA5}">
                      <a16:colId xmlns:a16="http://schemas.microsoft.com/office/drawing/2014/main" val="1672260336"/>
                    </a:ext>
                  </a:extLst>
                </a:gridCol>
                <a:gridCol w="259308">
                  <a:extLst>
                    <a:ext uri="{9D8B030D-6E8A-4147-A177-3AD203B41FA5}">
                      <a16:colId xmlns:a16="http://schemas.microsoft.com/office/drawing/2014/main" val="517140068"/>
                    </a:ext>
                  </a:extLst>
                </a:gridCol>
                <a:gridCol w="204716">
                  <a:extLst>
                    <a:ext uri="{9D8B030D-6E8A-4147-A177-3AD203B41FA5}">
                      <a16:colId xmlns:a16="http://schemas.microsoft.com/office/drawing/2014/main" val="2496406734"/>
                    </a:ext>
                  </a:extLst>
                </a:gridCol>
                <a:gridCol w="300251">
                  <a:extLst>
                    <a:ext uri="{9D8B030D-6E8A-4147-A177-3AD203B41FA5}">
                      <a16:colId xmlns:a16="http://schemas.microsoft.com/office/drawing/2014/main" val="4173730890"/>
                    </a:ext>
                  </a:extLst>
                </a:gridCol>
                <a:gridCol w="245660">
                  <a:extLst>
                    <a:ext uri="{9D8B030D-6E8A-4147-A177-3AD203B41FA5}">
                      <a16:colId xmlns:a16="http://schemas.microsoft.com/office/drawing/2014/main" val="400001255"/>
                    </a:ext>
                  </a:extLst>
                </a:gridCol>
                <a:gridCol w="259307">
                  <a:extLst>
                    <a:ext uri="{9D8B030D-6E8A-4147-A177-3AD203B41FA5}">
                      <a16:colId xmlns:a16="http://schemas.microsoft.com/office/drawing/2014/main" val="1698798431"/>
                    </a:ext>
                  </a:extLst>
                </a:gridCol>
                <a:gridCol w="259307">
                  <a:extLst>
                    <a:ext uri="{9D8B030D-6E8A-4147-A177-3AD203B41FA5}">
                      <a16:colId xmlns:a16="http://schemas.microsoft.com/office/drawing/2014/main" val="462762270"/>
                    </a:ext>
                  </a:extLst>
                </a:gridCol>
                <a:gridCol w="409433">
                  <a:extLst>
                    <a:ext uri="{9D8B030D-6E8A-4147-A177-3AD203B41FA5}">
                      <a16:colId xmlns:a16="http://schemas.microsoft.com/office/drawing/2014/main" val="774951145"/>
                    </a:ext>
                  </a:extLst>
                </a:gridCol>
                <a:gridCol w="272956">
                  <a:extLst>
                    <a:ext uri="{9D8B030D-6E8A-4147-A177-3AD203B41FA5}">
                      <a16:colId xmlns:a16="http://schemas.microsoft.com/office/drawing/2014/main" val="187295857"/>
                    </a:ext>
                  </a:extLst>
                </a:gridCol>
                <a:gridCol w="327546">
                  <a:extLst>
                    <a:ext uri="{9D8B030D-6E8A-4147-A177-3AD203B41FA5}">
                      <a16:colId xmlns:a16="http://schemas.microsoft.com/office/drawing/2014/main" val="2139274526"/>
                    </a:ext>
                  </a:extLst>
                </a:gridCol>
                <a:gridCol w="286603">
                  <a:extLst>
                    <a:ext uri="{9D8B030D-6E8A-4147-A177-3AD203B41FA5}">
                      <a16:colId xmlns:a16="http://schemas.microsoft.com/office/drawing/2014/main" val="2709959967"/>
                    </a:ext>
                  </a:extLst>
                </a:gridCol>
                <a:gridCol w="272955">
                  <a:extLst>
                    <a:ext uri="{9D8B030D-6E8A-4147-A177-3AD203B41FA5}">
                      <a16:colId xmlns:a16="http://schemas.microsoft.com/office/drawing/2014/main" val="2157388077"/>
                    </a:ext>
                  </a:extLst>
                </a:gridCol>
                <a:gridCol w="232012">
                  <a:extLst>
                    <a:ext uri="{9D8B030D-6E8A-4147-A177-3AD203B41FA5}">
                      <a16:colId xmlns:a16="http://schemas.microsoft.com/office/drawing/2014/main" val="1195169642"/>
                    </a:ext>
                  </a:extLst>
                </a:gridCol>
                <a:gridCol w="245660">
                  <a:extLst>
                    <a:ext uri="{9D8B030D-6E8A-4147-A177-3AD203B41FA5}">
                      <a16:colId xmlns:a16="http://schemas.microsoft.com/office/drawing/2014/main" val="3340430840"/>
                    </a:ext>
                  </a:extLst>
                </a:gridCol>
                <a:gridCol w="286603">
                  <a:extLst>
                    <a:ext uri="{9D8B030D-6E8A-4147-A177-3AD203B41FA5}">
                      <a16:colId xmlns:a16="http://schemas.microsoft.com/office/drawing/2014/main" val="4110211650"/>
                    </a:ext>
                  </a:extLst>
                </a:gridCol>
                <a:gridCol w="259307">
                  <a:extLst>
                    <a:ext uri="{9D8B030D-6E8A-4147-A177-3AD203B41FA5}">
                      <a16:colId xmlns:a16="http://schemas.microsoft.com/office/drawing/2014/main" val="3411661368"/>
                    </a:ext>
                  </a:extLst>
                </a:gridCol>
                <a:gridCol w="300251">
                  <a:extLst>
                    <a:ext uri="{9D8B030D-6E8A-4147-A177-3AD203B41FA5}">
                      <a16:colId xmlns:a16="http://schemas.microsoft.com/office/drawing/2014/main" val="2210158341"/>
                    </a:ext>
                  </a:extLst>
                </a:gridCol>
                <a:gridCol w="272955">
                  <a:extLst>
                    <a:ext uri="{9D8B030D-6E8A-4147-A177-3AD203B41FA5}">
                      <a16:colId xmlns:a16="http://schemas.microsoft.com/office/drawing/2014/main" val="1567553029"/>
                    </a:ext>
                  </a:extLst>
                </a:gridCol>
                <a:gridCol w="272955">
                  <a:extLst>
                    <a:ext uri="{9D8B030D-6E8A-4147-A177-3AD203B41FA5}">
                      <a16:colId xmlns:a16="http://schemas.microsoft.com/office/drawing/2014/main" val="3747570484"/>
                    </a:ext>
                  </a:extLst>
                </a:gridCol>
                <a:gridCol w="1292793">
                  <a:extLst>
                    <a:ext uri="{9D8B030D-6E8A-4147-A177-3AD203B41FA5}">
                      <a16:colId xmlns:a16="http://schemas.microsoft.com/office/drawing/2014/main" val="1242400666"/>
                    </a:ext>
                  </a:extLst>
                </a:gridCol>
              </a:tblGrid>
              <a:tr h="1023582">
                <a:tc gridSpan="20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Table 4-2-1: Allowable Uses</a:t>
                      </a:r>
                      <a:endParaRPr lang="en-US" sz="1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 = Permissive Primary    C = Conditional Primary    A = Permissive Accessory    CA = Conditional Accessory </a:t>
                      </a:r>
                      <a:br>
                        <a:rPr lang="en-US" sz="14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</a:br>
                      <a:r>
                        <a:rPr lang="en-US" sz="14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CV = Conditional if Structure Vacant for 5+ years  T = Temporary  CT = Conditional Temporary  </a:t>
                      </a:r>
                      <a:endParaRPr lang="en-US" sz="1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Blank Cell = Not Allowed</a:t>
                      </a:r>
                      <a:endParaRPr lang="en-US" sz="1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654" marR="316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65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6210793"/>
                  </a:ext>
                </a:extLst>
              </a:tr>
              <a:tr h="406610">
                <a:tc rowSpan="3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Zone District &gt;&gt;</a:t>
                      </a:r>
                      <a:endParaRPr lang="en-US" sz="14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Land Uses</a:t>
                      </a:r>
                      <a:endParaRPr lang="en-US" sz="14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654" marR="316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Residential</a:t>
                      </a:r>
                      <a:endParaRPr lang="en-US" sz="14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Mixed-use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Non-residential</a:t>
                      </a:r>
                      <a:endParaRPr lang="en-US" sz="14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71755" marR="71755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Use-specific Standards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vert="vert27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880541"/>
                  </a:ext>
                </a:extLst>
              </a:tr>
              <a:tr h="40661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R-A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vert="vert27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R-1</a:t>
                      </a:r>
                      <a:endParaRPr lang="en-US" sz="14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R-MC</a:t>
                      </a:r>
                      <a:endParaRPr lang="en-US" sz="14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654" marR="31654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R-T</a:t>
                      </a:r>
                      <a:endParaRPr lang="en-US" sz="14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654" marR="31654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R-ML</a:t>
                      </a:r>
                      <a:endParaRPr lang="en-US" sz="14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R-MH</a:t>
                      </a:r>
                      <a:endParaRPr lang="en-US" sz="14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MX-T</a:t>
                      </a:r>
                      <a:endParaRPr lang="en-US" sz="14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vert="vert27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MX-L</a:t>
                      </a:r>
                      <a:endParaRPr lang="en-US" sz="14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MX-M</a:t>
                      </a:r>
                      <a:endParaRPr lang="en-US" sz="14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MX-H</a:t>
                      </a:r>
                      <a:endParaRPr lang="en-US" sz="14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NR-C</a:t>
                      </a:r>
                      <a:endParaRPr lang="en-US" sz="14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vert="vert27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NR-BP</a:t>
                      </a:r>
                      <a:endParaRPr lang="en-US" sz="14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NR-LM</a:t>
                      </a:r>
                      <a:endParaRPr lang="en-US" sz="14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NR-GM</a:t>
                      </a:r>
                      <a:endParaRPr lang="en-US" sz="14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NR-SU</a:t>
                      </a:r>
                      <a:endParaRPr lang="en-US" sz="14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 grid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NR-PO</a:t>
                      </a:r>
                      <a:endParaRPr lang="en-US" sz="14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654" marR="31654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2460316"/>
                  </a:ext>
                </a:extLst>
              </a:tr>
              <a:tr h="13003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</a:t>
                      </a:r>
                      <a:endParaRPr lang="en-US" sz="14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654" marR="31654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B</a:t>
                      </a:r>
                      <a:endParaRPr lang="en-US" sz="14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654" marR="31654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</a:t>
                      </a:r>
                      <a:endParaRPr lang="en-US" sz="14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654" marR="31654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0577150"/>
                  </a:ext>
                </a:extLst>
              </a:tr>
              <a:tr h="190104">
                <a:tc gridSpan="20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PRIMARY USES THAT MAY BE ACCESSORY IN SOME ZONE DISTRICTS</a:t>
                      </a:r>
                      <a:endParaRPr lang="en-US" sz="14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654" marR="316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4363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3845325"/>
                  </a:ext>
                </a:extLst>
              </a:tr>
              <a:tr h="165892">
                <a:tc gridSpan="20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RESIDENTIAL USES</a:t>
                      </a:r>
                      <a:endParaRPr lang="en-US" sz="14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654" marR="316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59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9035477"/>
                  </a:ext>
                </a:extLst>
              </a:tr>
              <a:tr h="165892">
                <a:tc gridSpan="20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Household Living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654" marR="316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BD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3064745"/>
                  </a:ext>
                </a:extLst>
              </a:tr>
              <a:tr h="165892">
                <a:tc gridSpan="20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Group Living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654" marR="316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BD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7381383"/>
                  </a:ext>
                </a:extLst>
              </a:tr>
              <a:tr h="165892">
                <a:tc gridSpan="20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CIVIC AND INSTITUTIONAL USES</a:t>
                      </a:r>
                      <a:endParaRPr lang="en-US" sz="14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654" marR="316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59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1818103"/>
                  </a:ext>
                </a:extLst>
              </a:tr>
              <a:tr h="165892">
                <a:tc gridSpan="20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COMMERCIAL USES</a:t>
                      </a:r>
                      <a:endParaRPr lang="en-US" sz="14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654" marR="316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59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1819200"/>
                  </a:ext>
                </a:extLst>
              </a:tr>
              <a:tr h="165892">
                <a:tc gridSpan="20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Agriculture and Animal-related</a:t>
                      </a:r>
                      <a:endParaRPr lang="en-US" sz="14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41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BD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1734057"/>
                  </a:ext>
                </a:extLst>
              </a:tr>
              <a:tr h="165892">
                <a:tc gridSpan="20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Food, Beverage, and Indoor Entertainment</a:t>
                      </a:r>
                      <a:endParaRPr lang="en-US" sz="14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654" marR="316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BD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7091673"/>
                  </a:ext>
                </a:extLst>
              </a:tr>
              <a:tr h="165892">
                <a:tc gridSpan="20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Lodging</a:t>
                      </a:r>
                      <a:endParaRPr lang="en-US" sz="14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654" marR="316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BD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798149"/>
                  </a:ext>
                </a:extLst>
              </a:tr>
              <a:tr h="165892">
                <a:tc gridSpan="20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Motor Vehicle-related</a:t>
                      </a:r>
                      <a:endParaRPr lang="en-US" sz="14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654" marR="316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BD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1055274"/>
                  </a:ext>
                </a:extLst>
              </a:tr>
              <a:tr h="165892">
                <a:tc gridSpan="20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Offices and Services</a:t>
                      </a:r>
                      <a:endParaRPr lang="en-US" sz="14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654" marR="316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BD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0100518"/>
                  </a:ext>
                </a:extLst>
              </a:tr>
              <a:tr h="165892">
                <a:tc gridSpan="20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Outdoor Recreation and Entertainment</a:t>
                      </a:r>
                      <a:endParaRPr lang="en-US" sz="14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654" marR="316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BD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9558046"/>
                  </a:ext>
                </a:extLst>
              </a:tr>
              <a:tr h="165892">
                <a:tc gridSpan="20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Retail Sales</a:t>
                      </a:r>
                      <a:endParaRPr lang="en-US" sz="14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654" marR="316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BD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9736580"/>
                  </a:ext>
                </a:extLst>
              </a:tr>
              <a:tr h="165892">
                <a:tc gridSpan="20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Transportation</a:t>
                      </a:r>
                      <a:endParaRPr lang="en-US" sz="14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654" marR="316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BD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8034951"/>
                  </a:ext>
                </a:extLst>
              </a:tr>
              <a:tr h="165892">
                <a:tc gridSpan="20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INDUSTRIAL USES</a:t>
                      </a:r>
                      <a:endParaRPr lang="en-US" sz="14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654" marR="316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59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6269057"/>
                  </a:ext>
                </a:extLst>
              </a:tr>
              <a:tr h="165892">
                <a:tc gridSpan="20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Manufacturing, Fabrication, and Assembly</a:t>
                      </a:r>
                      <a:endParaRPr lang="en-US" sz="14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654" marR="316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BD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9843674"/>
                  </a:ext>
                </a:extLst>
              </a:tr>
              <a:tr h="165892">
                <a:tc gridSpan="20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Telecommunications, Towers, and Utilities</a:t>
                      </a:r>
                      <a:endParaRPr lang="en-US" sz="14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654" marR="316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BD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4750252"/>
                  </a:ext>
                </a:extLst>
              </a:tr>
              <a:tr h="165892">
                <a:tc gridSpan="20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Waste and Recycling</a:t>
                      </a:r>
                      <a:endParaRPr lang="en-US" sz="14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654" marR="316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BD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7733703"/>
                  </a:ext>
                </a:extLst>
              </a:tr>
              <a:tr h="165892">
                <a:tc gridSpan="20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Wholesaling and Storage</a:t>
                      </a:r>
                      <a:endParaRPr lang="en-US" sz="14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654" marR="316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BD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0821588"/>
                  </a:ext>
                </a:extLst>
              </a:tr>
              <a:tr h="190104">
                <a:tc gridSpan="20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ACCESSORY AND TEMPORARY USES</a:t>
                      </a:r>
                      <a:endParaRPr lang="en-US" sz="14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654" marR="316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4363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1806168"/>
                  </a:ext>
                </a:extLst>
              </a:tr>
              <a:tr h="165892">
                <a:tc gridSpan="20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ACCESSORY USES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654" marR="316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59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7779416"/>
                  </a:ext>
                </a:extLst>
              </a:tr>
              <a:tr h="165892">
                <a:tc gridSpan="20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TEMPORARY USES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654" marR="316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59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894204"/>
                  </a:ext>
                </a:extLst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338612"/>
            <a:ext cx="4320986" cy="2952476"/>
          </a:xfrm>
        </p:spPr>
        <p:txBody>
          <a:bodyPr/>
          <a:lstStyle/>
          <a:p>
            <a:r>
              <a:rPr lang="en-US" sz="4800" dirty="0"/>
              <a:t>Use table</a:t>
            </a:r>
          </a:p>
        </p:txBody>
      </p:sp>
      <p:sp>
        <p:nvSpPr>
          <p:cNvPr id="6" name="Freeform 5"/>
          <p:cNvSpPr/>
          <p:nvPr/>
        </p:nvSpPr>
        <p:spPr>
          <a:xfrm>
            <a:off x="1569689" y="723894"/>
            <a:ext cx="1181609" cy="1143000"/>
          </a:xfrm>
          <a:custGeom>
            <a:avLst/>
            <a:gdLst>
              <a:gd name="connsiteX0" fmla="*/ 0 w 1040499"/>
              <a:gd name="connsiteY0" fmla="*/ 520250 h 1040499"/>
              <a:gd name="connsiteX1" fmla="*/ 520250 w 1040499"/>
              <a:gd name="connsiteY1" fmla="*/ 0 h 1040499"/>
              <a:gd name="connsiteX2" fmla="*/ 1040499 w 1040499"/>
              <a:gd name="connsiteY2" fmla="*/ 0 h 1040499"/>
              <a:gd name="connsiteX3" fmla="*/ 1040499 w 1040499"/>
              <a:gd name="connsiteY3" fmla="*/ 520250 h 1040499"/>
              <a:gd name="connsiteX4" fmla="*/ 520249 w 1040499"/>
              <a:gd name="connsiteY4" fmla="*/ 1040500 h 1040499"/>
              <a:gd name="connsiteX5" fmla="*/ -1 w 1040499"/>
              <a:gd name="connsiteY5" fmla="*/ 520250 h 1040499"/>
              <a:gd name="connsiteX6" fmla="*/ 0 w 1040499"/>
              <a:gd name="connsiteY6" fmla="*/ 520250 h 1040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0499" h="1040499">
                <a:moveTo>
                  <a:pt x="0" y="520250"/>
                </a:moveTo>
                <a:cubicBezTo>
                  <a:pt x="0" y="232924"/>
                  <a:pt x="232924" y="0"/>
                  <a:pt x="520250" y="0"/>
                </a:cubicBezTo>
                <a:lnTo>
                  <a:pt x="1040499" y="0"/>
                </a:lnTo>
                <a:lnTo>
                  <a:pt x="1040499" y="520250"/>
                </a:lnTo>
                <a:cubicBezTo>
                  <a:pt x="1040499" y="807576"/>
                  <a:pt x="807575" y="1040500"/>
                  <a:pt x="520249" y="1040500"/>
                </a:cubicBezTo>
                <a:cubicBezTo>
                  <a:pt x="232923" y="1040500"/>
                  <a:pt x="-1" y="807576"/>
                  <a:pt x="-1" y="520250"/>
                </a:cubicBezTo>
                <a:lnTo>
                  <a:pt x="0" y="520250"/>
                </a:lnTo>
                <a:close/>
              </a:path>
            </a:pathLst>
          </a:custGeom>
          <a:solidFill>
            <a:srgbClr val="691A66"/>
          </a:solidFill>
          <a:ln w="25400" cap="flat" cmpd="sng" algn="ctr">
            <a:noFill/>
            <a:prstDash val="solid"/>
          </a:ln>
          <a:effectLst/>
        </p:spPr>
        <p:txBody>
          <a:bodyPr spcFirstLastPara="0" vert="horz" wrap="square" lIns="167618" tIns="167618" rIns="167618" bIns="167618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000" b="1" kern="0" dirty="0">
                <a:solidFill>
                  <a:srgbClr val="FFFFFF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Table</a:t>
            </a:r>
          </a:p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000" b="1" kern="0" dirty="0">
                <a:solidFill>
                  <a:srgbClr val="FFFFFF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4-2-1</a:t>
            </a:r>
          </a:p>
        </p:txBody>
      </p:sp>
      <p:sp>
        <p:nvSpPr>
          <p:cNvPr id="10" name="Freeform 5">
            <a:extLst>
              <a:ext uri="{FF2B5EF4-FFF2-40B4-BE49-F238E27FC236}">
                <a16:creationId xmlns:a16="http://schemas.microsoft.com/office/drawing/2014/main" id="{1E8DA1B2-8579-4724-A5F5-FED561F88483}"/>
              </a:ext>
            </a:extLst>
          </p:cNvPr>
          <p:cNvSpPr/>
          <p:nvPr/>
        </p:nvSpPr>
        <p:spPr>
          <a:xfrm>
            <a:off x="1653102" y="4868138"/>
            <a:ext cx="1098196" cy="1007111"/>
          </a:xfrm>
          <a:custGeom>
            <a:avLst/>
            <a:gdLst>
              <a:gd name="connsiteX0" fmla="*/ 0 w 1040499"/>
              <a:gd name="connsiteY0" fmla="*/ 520250 h 1040499"/>
              <a:gd name="connsiteX1" fmla="*/ 520250 w 1040499"/>
              <a:gd name="connsiteY1" fmla="*/ 0 h 1040499"/>
              <a:gd name="connsiteX2" fmla="*/ 1040499 w 1040499"/>
              <a:gd name="connsiteY2" fmla="*/ 0 h 1040499"/>
              <a:gd name="connsiteX3" fmla="*/ 1040499 w 1040499"/>
              <a:gd name="connsiteY3" fmla="*/ 520250 h 1040499"/>
              <a:gd name="connsiteX4" fmla="*/ 520249 w 1040499"/>
              <a:gd name="connsiteY4" fmla="*/ 1040500 h 1040499"/>
              <a:gd name="connsiteX5" fmla="*/ -1 w 1040499"/>
              <a:gd name="connsiteY5" fmla="*/ 520250 h 1040499"/>
              <a:gd name="connsiteX6" fmla="*/ 0 w 1040499"/>
              <a:gd name="connsiteY6" fmla="*/ 520250 h 1040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0499" h="1040499">
                <a:moveTo>
                  <a:pt x="0" y="520250"/>
                </a:moveTo>
                <a:cubicBezTo>
                  <a:pt x="0" y="232924"/>
                  <a:pt x="232924" y="0"/>
                  <a:pt x="520250" y="0"/>
                </a:cubicBezTo>
                <a:lnTo>
                  <a:pt x="1040499" y="0"/>
                </a:lnTo>
                <a:lnTo>
                  <a:pt x="1040499" y="520250"/>
                </a:lnTo>
                <a:cubicBezTo>
                  <a:pt x="1040499" y="807576"/>
                  <a:pt x="807575" y="1040500"/>
                  <a:pt x="520249" y="1040500"/>
                </a:cubicBezTo>
                <a:cubicBezTo>
                  <a:pt x="232923" y="1040500"/>
                  <a:pt x="-1" y="807576"/>
                  <a:pt x="-1" y="520250"/>
                </a:cubicBezTo>
                <a:lnTo>
                  <a:pt x="0" y="520250"/>
                </a:lnTo>
                <a:close/>
              </a:path>
            </a:pathLst>
          </a:custGeom>
          <a:solidFill>
            <a:schemeClr val="tx1"/>
          </a:solidFill>
          <a:ln w="25400" cap="flat" cmpd="sng" algn="ctr">
            <a:noFill/>
            <a:prstDash val="solid"/>
          </a:ln>
          <a:effectLst/>
        </p:spPr>
        <p:txBody>
          <a:bodyPr spcFirstLastPara="0" vert="horz" wrap="square" lIns="167618" tIns="167618" rIns="167618" bIns="167618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 b="1" kern="0" dirty="0">
                <a:solidFill>
                  <a:srgbClr val="FFFFFF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7-1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0DA6DAF9-6CF7-4A1A-BEFF-9F1E2B486B34}"/>
              </a:ext>
            </a:extLst>
          </p:cNvPr>
          <p:cNvSpPr txBox="1">
            <a:spLocks/>
          </p:cNvSpPr>
          <p:nvPr/>
        </p:nvSpPr>
        <p:spPr bwMode="auto">
          <a:xfrm>
            <a:off x="76337" y="5850889"/>
            <a:ext cx="4320986" cy="1007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6600" b="1" i="0" kern="120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sz="4800" dirty="0"/>
              <a:t>Definitions</a:t>
            </a:r>
          </a:p>
        </p:txBody>
      </p:sp>
    </p:spTree>
    <p:extLst>
      <p:ext uri="{BB962C8B-B14F-4D97-AF65-F5344CB8AC3E}">
        <p14:creationId xmlns:p14="http://schemas.microsoft.com/office/powerpoint/2010/main" val="2543192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Content Placeholder 13">
            <a:extLst>
              <a:ext uri="{FF2B5EF4-FFF2-40B4-BE49-F238E27FC236}">
                <a16:creationId xmlns:a16="http://schemas.microsoft.com/office/drawing/2014/main" id="{1723B085-4CB6-4DC1-93FD-A7070D1C2926}"/>
              </a:ext>
            </a:extLst>
          </p:cNvPr>
          <p:cNvSpPr txBox="1">
            <a:spLocks/>
          </p:cNvSpPr>
          <p:nvPr/>
        </p:nvSpPr>
        <p:spPr>
          <a:xfrm>
            <a:off x="918574" y="764966"/>
            <a:ext cx="4876799" cy="1611941"/>
          </a:xfrm>
          <a:prstGeom prst="roundRect">
            <a:avLst/>
          </a:prstGeom>
          <a:ln w="38100" cap="flat" cmpd="sng" algn="ctr">
            <a:solidFill>
              <a:srgbClr val="600000"/>
            </a:solidFill>
            <a:prstDash val="solid"/>
            <a:miter lim="800000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fontAlgn="base">
              <a:spcBef>
                <a:spcPts val="0"/>
              </a:spcBef>
              <a:spcAft>
                <a:spcPct val="0"/>
              </a:spcAft>
              <a:buNone/>
            </a:pPr>
            <a:r>
              <a:rPr lang="en-US" sz="2400" b="1" dirty="0">
                <a:solidFill>
                  <a:srgbClr val="2F2B20"/>
                </a:solidFill>
                <a:latin typeface="Arial Narrow" panose="020B0606020202030204" pitchFamily="34" charset="0"/>
              </a:rPr>
              <a:t>IDO Part 5 </a:t>
            </a:r>
          </a:p>
          <a:p>
            <a:pPr marL="0" indent="0" algn="r" fontAlgn="base">
              <a:spcBef>
                <a:spcPts val="0"/>
              </a:spcBef>
              <a:spcAft>
                <a:spcPct val="0"/>
              </a:spcAft>
              <a:buNone/>
            </a:pPr>
            <a:r>
              <a:rPr lang="en-US" sz="2400" dirty="0">
                <a:solidFill>
                  <a:srgbClr val="2F2B20"/>
                </a:solidFill>
                <a:latin typeface="Arial Narrow" panose="020B0606020202030204" pitchFamily="34" charset="0"/>
              </a:rPr>
              <a:t>Development Standards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B0347827-1730-4948-8DD5-210BF45FA248}"/>
              </a:ext>
            </a:extLst>
          </p:cNvPr>
          <p:cNvSpPr/>
          <p:nvPr/>
        </p:nvSpPr>
        <p:spPr>
          <a:xfrm>
            <a:off x="1027134" y="1674913"/>
            <a:ext cx="4680557" cy="79617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prstClr val="black"/>
                </a:solidFill>
                <a:latin typeface="Arial Narrow" panose="020B0606020202030204" pitchFamily="34" charset="0"/>
              </a:rPr>
              <a:t>Rules that set quality standards for development</a:t>
            </a:r>
          </a:p>
        </p:txBody>
      </p:sp>
      <p:sp>
        <p:nvSpPr>
          <p:cNvPr id="44" name="Freeform 19">
            <a:extLst>
              <a:ext uri="{FF2B5EF4-FFF2-40B4-BE49-F238E27FC236}">
                <a16:creationId xmlns:a16="http://schemas.microsoft.com/office/drawing/2014/main" id="{0331C66B-F72C-4879-ADE2-CA1CF8D0C1FA}"/>
              </a:ext>
            </a:extLst>
          </p:cNvPr>
          <p:cNvSpPr/>
          <p:nvPr/>
        </p:nvSpPr>
        <p:spPr>
          <a:xfrm flipH="1">
            <a:off x="1221395" y="934156"/>
            <a:ext cx="820904" cy="820904"/>
          </a:xfrm>
          <a:custGeom>
            <a:avLst/>
            <a:gdLst>
              <a:gd name="connsiteX0" fmla="*/ 0 w 1040499"/>
              <a:gd name="connsiteY0" fmla="*/ 520250 h 1040499"/>
              <a:gd name="connsiteX1" fmla="*/ 520250 w 1040499"/>
              <a:gd name="connsiteY1" fmla="*/ 0 h 1040499"/>
              <a:gd name="connsiteX2" fmla="*/ 1040499 w 1040499"/>
              <a:gd name="connsiteY2" fmla="*/ 0 h 1040499"/>
              <a:gd name="connsiteX3" fmla="*/ 1040499 w 1040499"/>
              <a:gd name="connsiteY3" fmla="*/ 520250 h 1040499"/>
              <a:gd name="connsiteX4" fmla="*/ 520249 w 1040499"/>
              <a:gd name="connsiteY4" fmla="*/ 1040500 h 1040499"/>
              <a:gd name="connsiteX5" fmla="*/ -1 w 1040499"/>
              <a:gd name="connsiteY5" fmla="*/ 520250 h 1040499"/>
              <a:gd name="connsiteX6" fmla="*/ 0 w 1040499"/>
              <a:gd name="connsiteY6" fmla="*/ 520250 h 1040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0499" h="1040499">
                <a:moveTo>
                  <a:pt x="0" y="520250"/>
                </a:moveTo>
                <a:cubicBezTo>
                  <a:pt x="0" y="232924"/>
                  <a:pt x="232924" y="0"/>
                  <a:pt x="520250" y="0"/>
                </a:cubicBezTo>
                <a:lnTo>
                  <a:pt x="1040499" y="0"/>
                </a:lnTo>
                <a:lnTo>
                  <a:pt x="1040499" y="520250"/>
                </a:lnTo>
                <a:cubicBezTo>
                  <a:pt x="1040499" y="807576"/>
                  <a:pt x="807575" y="1040500"/>
                  <a:pt x="520249" y="1040500"/>
                </a:cubicBezTo>
                <a:cubicBezTo>
                  <a:pt x="232923" y="1040500"/>
                  <a:pt x="-1" y="807576"/>
                  <a:pt x="-1" y="520250"/>
                </a:cubicBezTo>
                <a:lnTo>
                  <a:pt x="0" y="520250"/>
                </a:lnTo>
                <a:close/>
              </a:path>
            </a:pathLst>
          </a:custGeom>
          <a:solidFill>
            <a:srgbClr val="600000"/>
          </a:solidFill>
          <a:ln w="25400" cap="flat" cmpd="sng" algn="ctr">
            <a:noFill/>
            <a:prstDash val="solid"/>
          </a:ln>
          <a:effectLst/>
        </p:spPr>
        <p:txBody>
          <a:bodyPr spcFirstLastPara="0" vert="horz" wrap="square" lIns="167618" tIns="167618" rIns="167618" bIns="167618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endParaRPr lang="en-US" sz="1500" kern="0" dirty="0">
              <a:solidFill>
                <a:srgbClr val="FFFFFF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414D1F0-A6AA-4813-8291-42B90A2D8A4E}"/>
              </a:ext>
            </a:extLst>
          </p:cNvPr>
          <p:cNvSpPr/>
          <p:nvPr/>
        </p:nvSpPr>
        <p:spPr>
          <a:xfrm>
            <a:off x="1187606" y="1071626"/>
            <a:ext cx="848662" cy="6088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en-US" kern="0" dirty="0">
                <a:solidFill>
                  <a:srgbClr val="FFFFFF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Context Rules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971A2B9-CCA5-4FC2-9498-ACAD45B16994}"/>
              </a:ext>
            </a:extLst>
          </p:cNvPr>
          <p:cNvSpPr/>
          <p:nvPr/>
        </p:nvSpPr>
        <p:spPr>
          <a:xfrm>
            <a:off x="918575" y="5242109"/>
            <a:ext cx="47625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prstClr val="black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Transitions</a:t>
            </a:r>
            <a:r>
              <a:rPr lang="en-US" sz="2400" dirty="0">
                <a:solidFill>
                  <a:prstClr val="black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: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solidFill>
                  <a:prstClr val="black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Neighborhood Edges, Edge Buffers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solidFill>
                  <a:prstClr val="black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Major Public Open Space Edges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2A188987-5FD0-46B3-9D73-FDC84AEA467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1382"/>
          <a:stretch/>
        </p:blipFill>
        <p:spPr>
          <a:xfrm>
            <a:off x="918575" y="2554859"/>
            <a:ext cx="4876800" cy="25092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EC8EE249-30DC-436B-AFB2-0C9785A6A32F}"/>
              </a:ext>
            </a:extLst>
          </p:cNvPr>
          <p:cNvGrpSpPr/>
          <p:nvPr/>
        </p:nvGrpSpPr>
        <p:grpSpPr>
          <a:xfrm>
            <a:off x="7950895" y="3074152"/>
            <a:ext cx="3715873" cy="3120362"/>
            <a:chOff x="1854826" y="3605092"/>
            <a:chExt cx="3715873" cy="3120362"/>
          </a:xfrm>
        </p:grpSpPr>
        <p:sp>
          <p:nvSpPr>
            <p:cNvPr id="52" name="TextBox 51">
              <a:hlinkClick r:id="rId4"/>
            </p:cNvPr>
            <p:cNvSpPr txBox="1"/>
            <p:nvPr/>
          </p:nvSpPr>
          <p:spPr>
            <a:xfrm>
              <a:off x="2165600" y="6325344"/>
              <a:ext cx="340509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000" u="sng" dirty="0">
                  <a:solidFill>
                    <a:prstClr val="black"/>
                  </a:solidFill>
                  <a:latin typeface="Arial Narrow" panose="020B0606020202030204" pitchFamily="34" charset="0"/>
                  <a:cs typeface="Arial" panose="020B0604020202020204" pitchFamily="34" charset="0"/>
                  <a:hlinkClick r:id="rId5"/>
                </a:rPr>
                <a:t>https://tinyurl.com/IDOzoningmap</a:t>
              </a:r>
              <a:r>
                <a:rPr lang="en-US" sz="2000" dirty="0">
                  <a:solidFill>
                    <a:prstClr val="black"/>
                  </a:solidFill>
                  <a:latin typeface="Arial Narrow" panose="020B0606020202030204" pitchFamily="34" charset="0"/>
                  <a:cs typeface="Arial" panose="020B0604020202020204" pitchFamily="34" charset="0"/>
                </a:rPr>
                <a:t>  </a:t>
              </a:r>
            </a:p>
          </p:txBody>
        </p: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5D4817C2-5C80-4723-A9A9-C8A3EE139DFC}"/>
                </a:ext>
              </a:extLst>
            </p:cNvPr>
            <p:cNvGrpSpPr/>
            <p:nvPr/>
          </p:nvGrpSpPr>
          <p:grpSpPr>
            <a:xfrm>
              <a:off x="1854826" y="3605092"/>
              <a:ext cx="3631574" cy="2871908"/>
              <a:chOff x="-50174" y="3452813"/>
              <a:chExt cx="2812424" cy="2361783"/>
            </a:xfrm>
          </p:grpSpPr>
          <p:pic>
            <p:nvPicPr>
              <p:cNvPr id="49" name="Picture 2" descr="http://images.clipartpanda.com/computer-monitor-png-ComputerMonitor.png"/>
              <p:cNvPicPr>
                <a:picLocks noChangeAspect="1" noChangeArrowheads="1"/>
              </p:cNvPicPr>
              <p:nvPr/>
            </p:nvPicPr>
            <p:blipFill>
              <a:blip r:embed="rId6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50174" y="3452813"/>
                <a:ext cx="2812424" cy="236178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" name="Picture 2">
                <a:extLst>
                  <a:ext uri="{FF2B5EF4-FFF2-40B4-BE49-F238E27FC236}">
                    <a16:creationId xmlns:a16="http://schemas.microsoft.com/office/drawing/2014/main" id="{06DAF348-CF1B-4901-8F8F-226FF7C2957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/>
              <a:srcRect l="2248" r="28362"/>
              <a:stretch/>
            </p:blipFill>
            <p:spPr>
              <a:xfrm>
                <a:off x="190500" y="3614692"/>
                <a:ext cx="2359427" cy="1503408"/>
              </a:xfrm>
              <a:prstGeom prst="rect">
                <a:avLst/>
              </a:prstGeom>
            </p:spPr>
          </p:pic>
          <p:pic>
            <p:nvPicPr>
              <p:cNvPr id="31" name="Content Placeholder 7"/>
              <p:cNvPicPr>
                <a:picLocks noChangeAspect="1"/>
              </p:cNvPicPr>
              <p:nvPr/>
            </p:nvPicPr>
            <p:blipFill>
              <a:blip r:embed="rId8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93807" y="4816680"/>
                <a:ext cx="2359427" cy="290500"/>
              </a:xfrm>
              <a:prstGeom prst="rect">
                <a:avLst/>
              </a:prstGeom>
            </p:spPr>
          </p:pic>
        </p:grpSp>
      </p:grpSp>
      <p:pic>
        <p:nvPicPr>
          <p:cNvPr id="18" name="Picture 5">
            <a:extLst>
              <a:ext uri="{FF2B5EF4-FFF2-40B4-BE49-F238E27FC236}">
                <a16:creationId xmlns:a16="http://schemas.microsoft.com/office/drawing/2014/main" id="{A8EC1E37-BA04-4AF1-9E57-DA35A2B379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056042" y="715786"/>
            <a:ext cx="1376997" cy="1781995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0" name="Content Placeholder 7">
            <a:extLst>
              <a:ext uri="{FF2B5EF4-FFF2-40B4-BE49-F238E27FC236}">
                <a16:creationId xmlns:a16="http://schemas.microsoft.com/office/drawing/2014/main" id="{94168A1F-FCBE-43EE-8B1D-8D8529366818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773" t="13165" r="25077" b="-1045"/>
          <a:stretch/>
        </p:blipFill>
        <p:spPr>
          <a:xfrm>
            <a:off x="10108504" y="4627909"/>
            <a:ext cx="764088" cy="640822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74C2DEC1-5B01-448E-9A88-B45589D14397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2905" y="4499004"/>
            <a:ext cx="1295400" cy="1295400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2CAA861C-574F-478F-BF6E-AE114D157414}"/>
              </a:ext>
            </a:extLst>
          </p:cNvPr>
          <p:cNvSpPr txBox="1"/>
          <p:nvPr/>
        </p:nvSpPr>
        <p:spPr>
          <a:xfrm>
            <a:off x="8743630" y="2584880"/>
            <a:ext cx="212896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>
                <a:latin typeface="Arial Narrow" panose="020B0606020202030204" pitchFamily="34" charset="0"/>
                <a:hlinkClick r:id="rId11"/>
              </a:rPr>
              <a:t>https://abq-zone.com</a:t>
            </a:r>
            <a:r>
              <a:rPr lang="en-US" dirty="0">
                <a:latin typeface="Arial Narrow" panose="020B0606020202030204" pitchFamily="34" charset="0"/>
              </a:rPr>
              <a:t> </a:t>
            </a:r>
            <a:endParaRPr lang="en-US" dirty="0">
              <a:highlight>
                <a:srgbClr val="FFFF00"/>
              </a:highlight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2426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/>
              <a:t>Limits on Density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>
          <a:xfrm>
            <a:off x="481713" y="1546704"/>
            <a:ext cx="4134675" cy="639762"/>
          </a:xfrm>
        </p:spPr>
        <p:txBody>
          <a:bodyPr/>
          <a:lstStyle/>
          <a:p>
            <a:r>
              <a:rPr lang="en-US" sz="2800" dirty="0"/>
              <a:t>Citywide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half" idx="2"/>
          </p:nvPr>
        </p:nvSpPr>
        <p:spPr>
          <a:xfrm>
            <a:off x="375784" y="2186466"/>
            <a:ext cx="4393004" cy="3951288"/>
          </a:xfrm>
        </p:spPr>
        <p:txBody>
          <a:bodyPr/>
          <a:lstStyle/>
          <a:p>
            <a:r>
              <a:rPr lang="en-US" sz="2800" dirty="0">
                <a:latin typeface="Arial Narrow" panose="020B0606020202030204" pitchFamily="34" charset="0"/>
              </a:rPr>
              <a:t>Building height</a:t>
            </a:r>
          </a:p>
          <a:p>
            <a:r>
              <a:rPr lang="en-US" sz="2800" dirty="0">
                <a:latin typeface="Arial Narrow" panose="020B0606020202030204" pitchFamily="34" charset="0"/>
              </a:rPr>
              <a:t>Required usable open space</a:t>
            </a:r>
          </a:p>
          <a:p>
            <a:r>
              <a:rPr lang="en-US" sz="2800" dirty="0">
                <a:latin typeface="Arial Narrow" panose="020B0606020202030204" pitchFamily="34" charset="0"/>
              </a:rPr>
              <a:t>Required parking</a:t>
            </a:r>
          </a:p>
          <a:p>
            <a:r>
              <a:rPr lang="en-US" sz="2800" dirty="0">
                <a:latin typeface="Arial Narrow" panose="020B0606020202030204" pitchFamily="34" charset="0"/>
              </a:rPr>
              <a:t>Required landscaping</a:t>
            </a:r>
          </a:p>
          <a:p>
            <a:r>
              <a:rPr lang="en-US" sz="2800" dirty="0">
                <a:latin typeface="Arial Narrow" panose="020B0606020202030204" pitchFamily="34" charset="0"/>
              </a:rPr>
              <a:t>Building design standards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3"/>
          </p:nvPr>
        </p:nvSpPr>
        <p:spPr>
          <a:xfrm>
            <a:off x="7364216" y="1546704"/>
            <a:ext cx="4560560" cy="639762"/>
          </a:xfrm>
        </p:spPr>
        <p:txBody>
          <a:bodyPr/>
          <a:lstStyle/>
          <a:p>
            <a:r>
              <a:rPr lang="en-US" sz="2800" dirty="0"/>
              <a:t>CONTEXTUAL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4"/>
          </p:nvPr>
        </p:nvSpPr>
        <p:spPr>
          <a:xfrm>
            <a:off x="7364216" y="2186466"/>
            <a:ext cx="5032374" cy="3951288"/>
          </a:xfrm>
        </p:spPr>
        <p:txBody>
          <a:bodyPr/>
          <a:lstStyle/>
          <a:p>
            <a:r>
              <a:rPr lang="en-US" sz="2800" dirty="0">
                <a:latin typeface="Arial Narrow" panose="020B0606020202030204" pitchFamily="34" charset="0"/>
              </a:rPr>
              <a:t>Use-specific standards</a:t>
            </a:r>
          </a:p>
          <a:p>
            <a:pPr lvl="1"/>
            <a:r>
              <a:rPr lang="en-US" sz="2400" dirty="0">
                <a:latin typeface="Arial Narrow" panose="020B0606020202030204" pitchFamily="34" charset="0"/>
              </a:rPr>
              <a:t>Distance from residential</a:t>
            </a:r>
          </a:p>
          <a:p>
            <a:r>
              <a:rPr lang="en-US" sz="2800" dirty="0">
                <a:latin typeface="Arial Narrow" panose="020B0606020202030204" pitchFamily="34" charset="0"/>
              </a:rPr>
              <a:t>Neighborhood Edges</a:t>
            </a:r>
          </a:p>
          <a:p>
            <a:r>
              <a:rPr lang="en-US" sz="2800" dirty="0">
                <a:latin typeface="Arial Narrow" panose="020B0606020202030204" pitchFamily="34" charset="0"/>
              </a:rPr>
              <a:t>Edge Buffers</a:t>
            </a:r>
          </a:p>
          <a:p>
            <a:r>
              <a:rPr lang="en-US" sz="2800" dirty="0">
                <a:latin typeface="Arial Narrow" panose="020B0606020202030204" pitchFamily="34" charset="0"/>
              </a:rPr>
              <a:t>Major Public Open Space Edge</a:t>
            </a:r>
          </a:p>
        </p:txBody>
      </p:sp>
      <p:sp>
        <p:nvSpPr>
          <p:cNvPr id="11" name="Freeform 19">
            <a:extLst>
              <a:ext uri="{FF2B5EF4-FFF2-40B4-BE49-F238E27FC236}">
                <a16:creationId xmlns:a16="http://schemas.microsoft.com/office/drawing/2014/main" id="{FF5E01B3-D940-4AC5-BB38-52230BEC04D1}"/>
              </a:ext>
            </a:extLst>
          </p:cNvPr>
          <p:cNvSpPr/>
          <p:nvPr/>
        </p:nvSpPr>
        <p:spPr>
          <a:xfrm>
            <a:off x="10590662" y="340624"/>
            <a:ext cx="1141547" cy="1141547"/>
          </a:xfrm>
          <a:custGeom>
            <a:avLst/>
            <a:gdLst>
              <a:gd name="connsiteX0" fmla="*/ 0 w 1040499"/>
              <a:gd name="connsiteY0" fmla="*/ 520250 h 1040499"/>
              <a:gd name="connsiteX1" fmla="*/ 520250 w 1040499"/>
              <a:gd name="connsiteY1" fmla="*/ 0 h 1040499"/>
              <a:gd name="connsiteX2" fmla="*/ 1040499 w 1040499"/>
              <a:gd name="connsiteY2" fmla="*/ 0 h 1040499"/>
              <a:gd name="connsiteX3" fmla="*/ 1040499 w 1040499"/>
              <a:gd name="connsiteY3" fmla="*/ 520250 h 1040499"/>
              <a:gd name="connsiteX4" fmla="*/ 520249 w 1040499"/>
              <a:gd name="connsiteY4" fmla="*/ 1040500 h 1040499"/>
              <a:gd name="connsiteX5" fmla="*/ -1 w 1040499"/>
              <a:gd name="connsiteY5" fmla="*/ 520250 h 1040499"/>
              <a:gd name="connsiteX6" fmla="*/ 0 w 1040499"/>
              <a:gd name="connsiteY6" fmla="*/ 520250 h 1040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0499" h="1040499">
                <a:moveTo>
                  <a:pt x="0" y="520250"/>
                </a:moveTo>
                <a:cubicBezTo>
                  <a:pt x="0" y="232924"/>
                  <a:pt x="232924" y="0"/>
                  <a:pt x="520250" y="0"/>
                </a:cubicBezTo>
                <a:lnTo>
                  <a:pt x="1040499" y="0"/>
                </a:lnTo>
                <a:lnTo>
                  <a:pt x="1040499" y="520250"/>
                </a:lnTo>
                <a:cubicBezTo>
                  <a:pt x="1040499" y="807576"/>
                  <a:pt x="807575" y="1040500"/>
                  <a:pt x="520249" y="1040500"/>
                </a:cubicBezTo>
                <a:cubicBezTo>
                  <a:pt x="232923" y="1040500"/>
                  <a:pt x="-1" y="807576"/>
                  <a:pt x="-1" y="520250"/>
                </a:cubicBezTo>
                <a:lnTo>
                  <a:pt x="0" y="520250"/>
                </a:lnTo>
                <a:close/>
              </a:path>
            </a:pathLst>
          </a:custGeom>
          <a:solidFill>
            <a:srgbClr val="600000"/>
          </a:solidFill>
          <a:ln w="25400" cap="flat" cmpd="sng" algn="ctr">
            <a:noFill/>
            <a:prstDash val="solid"/>
          </a:ln>
          <a:effectLst/>
        </p:spPr>
        <p:txBody>
          <a:bodyPr spcFirstLastPara="0" vert="horz" wrap="square" lIns="167618" tIns="167618" rIns="167618" bIns="167618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en-US" sz="2400" b="1" kern="0" dirty="0">
                <a:solidFill>
                  <a:srgbClr val="FFFFFF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Part 5</a:t>
            </a:r>
          </a:p>
        </p:txBody>
      </p:sp>
    </p:spTree>
    <p:extLst>
      <p:ext uri="{BB962C8B-B14F-4D97-AF65-F5344CB8AC3E}">
        <p14:creationId xmlns:p14="http://schemas.microsoft.com/office/powerpoint/2010/main" val="4022837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" y="152400"/>
            <a:ext cx="4495802" cy="2835274"/>
          </a:xfrm>
        </p:spPr>
        <p:txBody>
          <a:bodyPr>
            <a:noAutofit/>
          </a:bodyPr>
          <a:lstStyle/>
          <a:p>
            <a:r>
              <a:rPr lang="en-US" sz="4800" dirty="0"/>
              <a:t>Dimensional Standard Tables:</a:t>
            </a:r>
            <a:br>
              <a:rPr lang="en-US" sz="4800" dirty="0"/>
            </a:br>
            <a:r>
              <a:rPr lang="en-US" sz="2400" dirty="0"/>
              <a:t>By Zone Categories</a:t>
            </a: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5801" y="9392"/>
            <a:ext cx="6172200" cy="6848608"/>
          </a:xfrm>
        </p:spPr>
      </p:pic>
      <p:sp>
        <p:nvSpPr>
          <p:cNvPr id="8" name="Right Arrow 7"/>
          <p:cNvSpPr/>
          <p:nvPr/>
        </p:nvSpPr>
        <p:spPr>
          <a:xfrm>
            <a:off x="3009900" y="4419600"/>
            <a:ext cx="1466850" cy="1143000"/>
          </a:xfrm>
          <a:prstGeom prst="rightArrow">
            <a:avLst>
              <a:gd name="adj1" fmla="val 50000"/>
              <a:gd name="adj2" fmla="val 27570"/>
            </a:avLst>
          </a:prstGeom>
          <a:solidFill>
            <a:srgbClr val="57C1A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Myriad Pro Cond" panose="020B0506030403020204" pitchFamily="34" charset="0"/>
              </a:rPr>
              <a:t>Categories</a:t>
            </a:r>
          </a:p>
        </p:txBody>
      </p:sp>
      <p:sp>
        <p:nvSpPr>
          <p:cNvPr id="9" name="Right Arrow 8"/>
          <p:cNvSpPr/>
          <p:nvPr/>
        </p:nvSpPr>
        <p:spPr>
          <a:xfrm rot="474932">
            <a:off x="4263335" y="267007"/>
            <a:ext cx="1466850" cy="1143000"/>
          </a:xfrm>
          <a:prstGeom prst="rightArrow">
            <a:avLst>
              <a:gd name="adj1" fmla="val 50000"/>
              <a:gd name="adj2" fmla="val 27570"/>
            </a:avLst>
          </a:prstGeom>
          <a:solidFill>
            <a:srgbClr val="57C1A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Myriad Pro Cond" panose="020B0506030403020204" pitchFamily="34" charset="0"/>
              </a:rPr>
              <a:t>Zones</a:t>
            </a:r>
          </a:p>
          <a:p>
            <a:pPr algn="ctr"/>
            <a:r>
              <a:rPr lang="en-US" i="1" dirty="0">
                <a:latin typeface="Myriad Pro Cond" panose="020B0506030403020204" pitchFamily="34" charset="0"/>
              </a:rPr>
              <a:t>(By intensity)</a:t>
            </a:r>
          </a:p>
        </p:txBody>
      </p:sp>
      <p:sp>
        <p:nvSpPr>
          <p:cNvPr id="10" name="Right Arrow 9"/>
          <p:cNvSpPr/>
          <p:nvPr/>
        </p:nvSpPr>
        <p:spPr>
          <a:xfrm rot="21125068" flipH="1">
            <a:off x="10238758" y="-116713"/>
            <a:ext cx="1466850" cy="1143000"/>
          </a:xfrm>
          <a:prstGeom prst="rightArrow">
            <a:avLst>
              <a:gd name="adj1" fmla="val 50000"/>
              <a:gd name="adj2" fmla="val 27570"/>
            </a:avLst>
          </a:prstGeom>
          <a:solidFill>
            <a:srgbClr val="57C1A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Myriad Pro Cond" panose="020B0506030403020204" pitchFamily="34" charset="0"/>
              </a:rPr>
              <a:t>Acronyms</a:t>
            </a:r>
          </a:p>
        </p:txBody>
      </p:sp>
      <p:sp>
        <p:nvSpPr>
          <p:cNvPr id="11" name="Right Arrow 10"/>
          <p:cNvSpPr/>
          <p:nvPr/>
        </p:nvSpPr>
        <p:spPr>
          <a:xfrm rot="474932">
            <a:off x="5820086" y="1217402"/>
            <a:ext cx="1466850" cy="1143000"/>
          </a:xfrm>
          <a:prstGeom prst="rightArrow">
            <a:avLst>
              <a:gd name="adj1" fmla="val 50000"/>
              <a:gd name="adj2" fmla="val 27570"/>
            </a:avLst>
          </a:prstGeom>
          <a:solidFill>
            <a:srgbClr val="57C1A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Myriad Pro Cond" panose="020B0506030403020204" pitchFamily="34" charset="0"/>
              </a:rPr>
              <a:t>Center Provisions</a:t>
            </a:r>
            <a:endParaRPr lang="en-US" i="1" dirty="0">
              <a:latin typeface="Myriad Pro Cond" panose="020B0506030403020204" pitchFamily="34" charset="0"/>
            </a:endParaRPr>
          </a:p>
        </p:txBody>
      </p:sp>
      <p:sp>
        <p:nvSpPr>
          <p:cNvPr id="12" name="Freeform 19">
            <a:extLst>
              <a:ext uri="{FF2B5EF4-FFF2-40B4-BE49-F238E27FC236}">
                <a16:creationId xmlns:a16="http://schemas.microsoft.com/office/drawing/2014/main" id="{4B3AAEE4-06AB-4C11-9F51-DA7AD1F20566}"/>
              </a:ext>
            </a:extLst>
          </p:cNvPr>
          <p:cNvSpPr/>
          <p:nvPr/>
        </p:nvSpPr>
        <p:spPr>
          <a:xfrm flipH="1">
            <a:off x="1523999" y="3130682"/>
            <a:ext cx="820904" cy="820904"/>
          </a:xfrm>
          <a:custGeom>
            <a:avLst/>
            <a:gdLst>
              <a:gd name="connsiteX0" fmla="*/ 0 w 1040499"/>
              <a:gd name="connsiteY0" fmla="*/ 520250 h 1040499"/>
              <a:gd name="connsiteX1" fmla="*/ 520250 w 1040499"/>
              <a:gd name="connsiteY1" fmla="*/ 0 h 1040499"/>
              <a:gd name="connsiteX2" fmla="*/ 1040499 w 1040499"/>
              <a:gd name="connsiteY2" fmla="*/ 0 h 1040499"/>
              <a:gd name="connsiteX3" fmla="*/ 1040499 w 1040499"/>
              <a:gd name="connsiteY3" fmla="*/ 520250 h 1040499"/>
              <a:gd name="connsiteX4" fmla="*/ 520249 w 1040499"/>
              <a:gd name="connsiteY4" fmla="*/ 1040500 h 1040499"/>
              <a:gd name="connsiteX5" fmla="*/ -1 w 1040499"/>
              <a:gd name="connsiteY5" fmla="*/ 520250 h 1040499"/>
              <a:gd name="connsiteX6" fmla="*/ 0 w 1040499"/>
              <a:gd name="connsiteY6" fmla="*/ 520250 h 1040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0499" h="1040499">
                <a:moveTo>
                  <a:pt x="0" y="520250"/>
                </a:moveTo>
                <a:cubicBezTo>
                  <a:pt x="0" y="232924"/>
                  <a:pt x="232924" y="0"/>
                  <a:pt x="520250" y="0"/>
                </a:cubicBezTo>
                <a:lnTo>
                  <a:pt x="1040499" y="0"/>
                </a:lnTo>
                <a:lnTo>
                  <a:pt x="1040499" y="520250"/>
                </a:lnTo>
                <a:cubicBezTo>
                  <a:pt x="1040499" y="807576"/>
                  <a:pt x="807575" y="1040500"/>
                  <a:pt x="520249" y="1040500"/>
                </a:cubicBezTo>
                <a:cubicBezTo>
                  <a:pt x="232923" y="1040500"/>
                  <a:pt x="-1" y="807576"/>
                  <a:pt x="-1" y="520250"/>
                </a:cubicBezTo>
                <a:lnTo>
                  <a:pt x="0" y="520250"/>
                </a:lnTo>
                <a:close/>
              </a:path>
            </a:pathLst>
          </a:custGeom>
          <a:solidFill>
            <a:srgbClr val="600000"/>
          </a:solidFill>
          <a:ln w="25400" cap="flat" cmpd="sng" algn="ctr">
            <a:noFill/>
            <a:prstDash val="solid"/>
          </a:ln>
          <a:effectLst/>
        </p:spPr>
        <p:txBody>
          <a:bodyPr spcFirstLastPara="0" vert="horz" wrap="square" lIns="167618" tIns="167618" rIns="167618" bIns="167618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en-US" sz="2800" b="1" kern="0" dirty="0">
                <a:solidFill>
                  <a:srgbClr val="FFFFFF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5-1</a:t>
            </a:r>
          </a:p>
        </p:txBody>
      </p:sp>
    </p:spTree>
    <p:extLst>
      <p:ext uri="{BB962C8B-B14F-4D97-AF65-F5344CB8AC3E}">
        <p14:creationId xmlns:p14="http://schemas.microsoft.com/office/powerpoint/2010/main" val="2482274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BD3DC3-CB3F-4BCB-A748-DA21C64383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0"/>
            <a:ext cx="10972800" cy="1143000"/>
          </a:xfrm>
        </p:spPr>
        <p:txBody>
          <a:bodyPr/>
          <a:lstStyle/>
          <a:p>
            <a:r>
              <a:rPr lang="en-US" dirty="0"/>
              <a:t>Off-street parking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E4C3B9-A737-4503-839E-3CC50E4318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97235" y="1548821"/>
            <a:ext cx="5386917" cy="639762"/>
          </a:xfrm>
        </p:spPr>
        <p:txBody>
          <a:bodyPr/>
          <a:lstStyle/>
          <a:p>
            <a:r>
              <a:rPr lang="en-US" dirty="0"/>
              <a:t>Table by Allowable Use</a:t>
            </a:r>
          </a:p>
        </p:txBody>
      </p:sp>
      <p:pic>
        <p:nvPicPr>
          <p:cNvPr id="19" name="Content Placeholder 18">
            <a:extLst>
              <a:ext uri="{FF2B5EF4-FFF2-40B4-BE49-F238E27FC236}">
                <a16:creationId xmlns:a16="http://schemas.microsoft.com/office/drawing/2014/main" id="{D787F779-F9D2-413A-BE47-B6901D16587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0371" y="2188582"/>
            <a:ext cx="5897694" cy="3568161"/>
          </a:xfrm>
          <a:prstGeom prst="rect">
            <a:avLst/>
          </a:prstGeo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6E3190-4843-4C08-9FC6-7AE3F317AC3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781675" y="1535113"/>
            <a:ext cx="6410325" cy="639762"/>
          </a:xfrm>
        </p:spPr>
        <p:txBody>
          <a:bodyPr/>
          <a:lstStyle/>
          <a:p>
            <a:r>
              <a:rPr lang="en-US" dirty="0"/>
              <a:t>Reductions in Centers + Corridors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7A9C3CAB-6D47-45E7-8583-F10DA6BA8E57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6860682" y="2174875"/>
            <a:ext cx="4114368" cy="3681988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AD18E1BC-E680-4AD5-8AEE-B458F2089593}"/>
              </a:ext>
            </a:extLst>
          </p:cNvPr>
          <p:cNvSpPr txBox="1">
            <a:spLocks/>
          </p:cNvSpPr>
          <p:nvPr/>
        </p:nvSpPr>
        <p:spPr>
          <a:xfrm>
            <a:off x="7322345" y="5941488"/>
            <a:ext cx="4762315" cy="8626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Myriad Pro Cond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yriad Pro Cond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yriad Pro Cond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Myriad Pro Cond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Myriad Pro Cond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A483BE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UC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A483BE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=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U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rban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C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enter</a:t>
            </a:r>
          </a:p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CC20FF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MS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BA3FF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= 660 feet from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M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ain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S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treet</a:t>
            </a:r>
          </a:p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3E4042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PT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3E4042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 = 660 feet from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3E4042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P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3E4042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remium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3E4042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T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3E4042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ransit station 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511982D5-E1B5-44C5-A44C-924ADB89726E}"/>
              </a:ext>
            </a:extLst>
          </p:cNvPr>
          <p:cNvSpPr/>
          <p:nvPr/>
        </p:nvSpPr>
        <p:spPr>
          <a:xfrm>
            <a:off x="7044666" y="6613372"/>
            <a:ext cx="152400" cy="152400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Freeform 37">
            <a:extLst>
              <a:ext uri="{FF2B5EF4-FFF2-40B4-BE49-F238E27FC236}">
                <a16:creationId xmlns:a16="http://schemas.microsoft.com/office/drawing/2014/main" id="{CD56E683-41B0-4AC1-A624-2B475733C18E}"/>
              </a:ext>
            </a:extLst>
          </p:cNvPr>
          <p:cNvSpPr/>
          <p:nvPr/>
        </p:nvSpPr>
        <p:spPr>
          <a:xfrm>
            <a:off x="7044666" y="6272696"/>
            <a:ext cx="201478" cy="216977"/>
          </a:xfrm>
          <a:custGeom>
            <a:avLst/>
            <a:gdLst>
              <a:gd name="connsiteX0" fmla="*/ 0 w 201478"/>
              <a:gd name="connsiteY0" fmla="*/ 0 h 216977"/>
              <a:gd name="connsiteX1" fmla="*/ 0 w 201478"/>
              <a:gd name="connsiteY1" fmla="*/ 216977 h 216977"/>
              <a:gd name="connsiteX2" fmla="*/ 201478 w 201478"/>
              <a:gd name="connsiteY2" fmla="*/ 216977 h 216977"/>
              <a:gd name="connsiteX3" fmla="*/ 201478 w 201478"/>
              <a:gd name="connsiteY3" fmla="*/ 100739 h 216977"/>
              <a:gd name="connsiteX4" fmla="*/ 0 w 201478"/>
              <a:gd name="connsiteY4" fmla="*/ 0 h 2169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1478" h="216977">
                <a:moveTo>
                  <a:pt x="0" y="0"/>
                </a:moveTo>
                <a:lnTo>
                  <a:pt x="0" y="216977"/>
                </a:lnTo>
                <a:lnTo>
                  <a:pt x="201478" y="216977"/>
                </a:lnTo>
                <a:lnTo>
                  <a:pt x="201478" y="100739"/>
                </a:lnTo>
                <a:lnTo>
                  <a:pt x="0" y="0"/>
                </a:lnTo>
                <a:close/>
              </a:path>
            </a:pathLst>
          </a:custGeom>
          <a:solidFill>
            <a:srgbClr val="EFB8FF"/>
          </a:solidFill>
          <a:ln w="19050">
            <a:solidFill>
              <a:srgbClr val="CC2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TextBox 13">
            <a:hlinkClick r:id="rId4"/>
            <a:extLst>
              <a:ext uri="{FF2B5EF4-FFF2-40B4-BE49-F238E27FC236}">
                <a16:creationId xmlns:a16="http://schemas.microsoft.com/office/drawing/2014/main" id="{553F3443-12FF-460A-8D17-BC5612C1BCEC}"/>
              </a:ext>
            </a:extLst>
          </p:cNvPr>
          <p:cNvSpPr txBox="1"/>
          <p:nvPr/>
        </p:nvSpPr>
        <p:spPr>
          <a:xfrm>
            <a:off x="7760789" y="1258827"/>
            <a:ext cx="34050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  <a:hlinkClick r:id="rId5"/>
              </a:rPr>
              <a:t>https://tinyurl.com/IDOzoningmap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  </a:t>
            </a:r>
          </a:p>
        </p:txBody>
      </p:sp>
      <p:sp>
        <p:nvSpPr>
          <p:cNvPr id="17" name="Freeform 42">
            <a:extLst>
              <a:ext uri="{FF2B5EF4-FFF2-40B4-BE49-F238E27FC236}">
                <a16:creationId xmlns:a16="http://schemas.microsoft.com/office/drawing/2014/main" id="{093F714A-0CA7-49A3-9CCA-E2F4CE02905F}"/>
              </a:ext>
            </a:extLst>
          </p:cNvPr>
          <p:cNvSpPr/>
          <p:nvPr/>
        </p:nvSpPr>
        <p:spPr>
          <a:xfrm>
            <a:off x="7044666" y="5986951"/>
            <a:ext cx="201478" cy="216977"/>
          </a:xfrm>
          <a:custGeom>
            <a:avLst/>
            <a:gdLst>
              <a:gd name="connsiteX0" fmla="*/ 0 w 201478"/>
              <a:gd name="connsiteY0" fmla="*/ 0 h 216977"/>
              <a:gd name="connsiteX1" fmla="*/ 0 w 201478"/>
              <a:gd name="connsiteY1" fmla="*/ 216977 h 216977"/>
              <a:gd name="connsiteX2" fmla="*/ 201478 w 201478"/>
              <a:gd name="connsiteY2" fmla="*/ 216977 h 216977"/>
              <a:gd name="connsiteX3" fmla="*/ 201478 w 201478"/>
              <a:gd name="connsiteY3" fmla="*/ 100739 h 216977"/>
              <a:gd name="connsiteX4" fmla="*/ 0 w 201478"/>
              <a:gd name="connsiteY4" fmla="*/ 0 h 2169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1478" h="216977">
                <a:moveTo>
                  <a:pt x="0" y="0"/>
                </a:moveTo>
                <a:lnTo>
                  <a:pt x="0" y="216977"/>
                </a:lnTo>
                <a:lnTo>
                  <a:pt x="201478" y="216977"/>
                </a:lnTo>
                <a:lnTo>
                  <a:pt x="201478" y="100739"/>
                </a:lnTo>
                <a:lnTo>
                  <a:pt x="0" y="0"/>
                </a:lnTo>
                <a:close/>
              </a:path>
            </a:pathLst>
          </a:custGeom>
          <a:solidFill>
            <a:srgbClr val="A483BE"/>
          </a:solidFill>
          <a:ln>
            <a:solidFill>
              <a:srgbClr val="4725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Freeform 19">
            <a:extLst>
              <a:ext uri="{FF2B5EF4-FFF2-40B4-BE49-F238E27FC236}">
                <a16:creationId xmlns:a16="http://schemas.microsoft.com/office/drawing/2014/main" id="{E495CCF7-400A-4142-BFE1-16506BA85146}"/>
              </a:ext>
            </a:extLst>
          </p:cNvPr>
          <p:cNvSpPr/>
          <p:nvPr/>
        </p:nvSpPr>
        <p:spPr>
          <a:xfrm flipH="1">
            <a:off x="10906945" y="206840"/>
            <a:ext cx="1237169" cy="1237169"/>
          </a:xfrm>
          <a:custGeom>
            <a:avLst/>
            <a:gdLst>
              <a:gd name="connsiteX0" fmla="*/ 0 w 1040499"/>
              <a:gd name="connsiteY0" fmla="*/ 520250 h 1040499"/>
              <a:gd name="connsiteX1" fmla="*/ 520250 w 1040499"/>
              <a:gd name="connsiteY1" fmla="*/ 0 h 1040499"/>
              <a:gd name="connsiteX2" fmla="*/ 1040499 w 1040499"/>
              <a:gd name="connsiteY2" fmla="*/ 0 h 1040499"/>
              <a:gd name="connsiteX3" fmla="*/ 1040499 w 1040499"/>
              <a:gd name="connsiteY3" fmla="*/ 520250 h 1040499"/>
              <a:gd name="connsiteX4" fmla="*/ 520249 w 1040499"/>
              <a:gd name="connsiteY4" fmla="*/ 1040500 h 1040499"/>
              <a:gd name="connsiteX5" fmla="*/ -1 w 1040499"/>
              <a:gd name="connsiteY5" fmla="*/ 520250 h 1040499"/>
              <a:gd name="connsiteX6" fmla="*/ 0 w 1040499"/>
              <a:gd name="connsiteY6" fmla="*/ 520250 h 1040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0499" h="1040499">
                <a:moveTo>
                  <a:pt x="0" y="520250"/>
                </a:moveTo>
                <a:cubicBezTo>
                  <a:pt x="0" y="232924"/>
                  <a:pt x="232924" y="0"/>
                  <a:pt x="520250" y="0"/>
                </a:cubicBezTo>
                <a:lnTo>
                  <a:pt x="1040499" y="0"/>
                </a:lnTo>
                <a:lnTo>
                  <a:pt x="1040499" y="520250"/>
                </a:lnTo>
                <a:cubicBezTo>
                  <a:pt x="1040499" y="807576"/>
                  <a:pt x="807575" y="1040500"/>
                  <a:pt x="520249" y="1040500"/>
                </a:cubicBezTo>
                <a:cubicBezTo>
                  <a:pt x="232923" y="1040500"/>
                  <a:pt x="-1" y="807576"/>
                  <a:pt x="-1" y="520250"/>
                </a:cubicBezTo>
                <a:lnTo>
                  <a:pt x="0" y="520250"/>
                </a:lnTo>
                <a:close/>
              </a:path>
            </a:pathLst>
          </a:custGeom>
          <a:solidFill>
            <a:srgbClr val="600000"/>
          </a:solidFill>
          <a:ln w="25400" cap="flat" cmpd="sng" algn="ctr">
            <a:noFill/>
            <a:prstDash val="solid"/>
          </a:ln>
          <a:effectLst/>
        </p:spPr>
        <p:txBody>
          <a:bodyPr spcFirstLastPara="0" vert="horz" wrap="square" lIns="167618" tIns="167618" rIns="167618" bIns="167618" numCol="1" spcCol="1270" anchor="ctr" anchorCtr="0">
            <a:noAutofit/>
          </a:bodyPr>
          <a:lstStyle/>
          <a:p>
            <a:pPr marL="0" marR="0" lvl="0" indent="0" algn="ctr" defTabSz="533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Table 5-5-1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93A5148-10E4-4A8B-811C-1BA378FEBC60}"/>
              </a:ext>
            </a:extLst>
          </p:cNvPr>
          <p:cNvSpPr txBox="1"/>
          <p:nvPr/>
        </p:nvSpPr>
        <p:spPr>
          <a:xfrm>
            <a:off x="4082570" y="5825511"/>
            <a:ext cx="220494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Arial Narrow" panose="020B0606020202030204" pitchFamily="34" charset="0"/>
                <a:hlinkClick r:id="rId6"/>
              </a:rPr>
              <a:t>https://abq-zone.com</a:t>
            </a:r>
            <a:r>
              <a:rPr lang="en-US" dirty="0">
                <a:latin typeface="Arial Narrow" panose="020B0606020202030204" pitchFamily="34" charset="0"/>
              </a:rPr>
              <a:t> </a:t>
            </a:r>
            <a:endParaRPr lang="en-US" dirty="0">
              <a:highlight>
                <a:srgbClr val="FFFF00"/>
              </a:highlight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5823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BD3DC3-CB3F-4BCB-A748-DA21C64383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0"/>
            <a:ext cx="10972800" cy="1143000"/>
          </a:xfrm>
        </p:spPr>
        <p:txBody>
          <a:bodyPr/>
          <a:lstStyle/>
          <a:p>
            <a:r>
              <a:rPr lang="en-US" dirty="0"/>
              <a:t>Off-street parking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E4C3B9-A737-4503-839E-3CC50E4318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599" y="987781"/>
            <a:ext cx="5386917" cy="639762"/>
          </a:xfrm>
        </p:spPr>
        <p:txBody>
          <a:bodyPr/>
          <a:lstStyle/>
          <a:p>
            <a:r>
              <a:rPr lang="en-US" dirty="0"/>
              <a:t>Table by Allowable Use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6E3190-4843-4C08-9FC6-7AE3F317AC3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93367" y="987781"/>
            <a:ext cx="5389033" cy="639762"/>
          </a:xfrm>
        </p:spPr>
        <p:txBody>
          <a:bodyPr/>
          <a:lstStyle/>
          <a:p>
            <a:r>
              <a:rPr lang="en-US" dirty="0"/>
              <a:t>Reductions for Transit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7" name="Content Placeholder 6">
                <a:extLst>
                  <a:ext uri="{FF2B5EF4-FFF2-40B4-BE49-F238E27FC236}">
                    <a16:creationId xmlns:a16="http://schemas.microsoft.com/office/drawing/2014/main" id="{2DDA010A-543F-4A9B-AF92-3662441CE918}"/>
                  </a:ext>
                </a:extLst>
              </p:cNvPr>
              <p:cNvGraphicFramePr>
                <a:graphicFrameLocks noGrp="1"/>
              </p:cNvGraphicFramePr>
              <p:nvPr>
                <p:ph sz="quarter" idx="4"/>
              </p:nvPr>
            </p:nvGraphicFramePr>
            <p:xfrm>
              <a:off x="6298142" y="1745018"/>
              <a:ext cx="5894388" cy="3291840"/>
            </p:xfrm>
            <a:graphic>
              <a:graphicData uri="http://schemas.openxmlformats.org/drawingml/2006/table">
                <a:tbl>
                  <a:tblPr firstRow="1" bandRow="1">
                    <a:tableStyleId>{93296810-A885-4BE3-A3E7-6D5BEEA58F35}</a:tableStyleId>
                  </a:tblPr>
                  <a:tblGrid>
                    <a:gridCol w="1455738">
                      <a:extLst>
                        <a:ext uri="{9D8B030D-6E8A-4147-A177-3AD203B41FA5}">
                          <a16:colId xmlns:a16="http://schemas.microsoft.com/office/drawing/2014/main" val="3237684733"/>
                        </a:ext>
                      </a:extLst>
                    </a:gridCol>
                    <a:gridCol w="2473854">
                      <a:extLst>
                        <a:ext uri="{9D8B030D-6E8A-4147-A177-3AD203B41FA5}">
                          <a16:colId xmlns:a16="http://schemas.microsoft.com/office/drawing/2014/main" val="194925872"/>
                        </a:ext>
                      </a:extLst>
                    </a:gridCol>
                    <a:gridCol w="1964796">
                      <a:extLst>
                        <a:ext uri="{9D8B030D-6E8A-4147-A177-3AD203B41FA5}">
                          <a16:colId xmlns:a16="http://schemas.microsoft.com/office/drawing/2014/main" val="852504549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sz="2400" dirty="0">
                              <a:latin typeface="Arial Narrow" panose="020B0606020202030204" pitchFamily="34" charset="0"/>
                            </a:rPr>
                            <a:t>Reduction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>
                              <a:latin typeface="Arial Narrow" panose="020B0606020202030204" pitchFamily="34" charset="0"/>
                            </a:rPr>
                            <a:t>Location or Distance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>
                              <a:latin typeface="Arial Narrow" panose="020B0606020202030204" pitchFamily="34" charset="0"/>
                            </a:rPr>
                            <a:t>Peak Service Frequency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22966581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sz="2400" dirty="0">
                              <a:latin typeface="Arial Narrow" panose="020B0606020202030204" pitchFamily="34" charset="0"/>
                            </a:rPr>
                            <a:t>50% 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>
                              <a:latin typeface="Arial Narrow" panose="020B0606020202030204" pitchFamily="34" charset="0"/>
                            </a:rPr>
                            <a:t>Premium Transit (PT) areas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r>
                                <a:rPr lang="en-US" sz="2400" smtClean="0">
                                  <a:latin typeface="Cambria Math" panose="02040503050406030204" pitchFamily="18" charset="0"/>
                                </a:rPr>
                                <m:t>≤</m:t>
                              </m:r>
                            </m:oMath>
                          </a14:m>
                          <a:r>
                            <a:rPr lang="en-US" sz="2400" dirty="0">
                              <a:latin typeface="Arial Narrow" panose="020B0606020202030204" pitchFamily="34" charset="0"/>
                            </a:rPr>
                            <a:t> 15 min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749039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sz="2400" dirty="0">
                              <a:latin typeface="Arial Narrow" panose="020B0606020202030204" pitchFamily="34" charset="0"/>
                            </a:rPr>
                            <a:t>30%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>
                              <a:latin typeface="Arial Narrow" panose="020B0606020202030204" pitchFamily="34" charset="0"/>
                            </a:rPr>
                            <a:t>Within ¼ mile of stop/station 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a:rPr lang="en-US" sz="2400" smtClean="0">
                                  <a:latin typeface="Cambria Math" panose="02040503050406030204" pitchFamily="18" charset="0"/>
                                </a:rPr>
                                <m:t>≤</m:t>
                              </m:r>
                            </m:oMath>
                          </a14:m>
                          <a:r>
                            <a:rPr lang="en-US" sz="2400" dirty="0">
                              <a:latin typeface="Arial Narrow" panose="020B0606020202030204" pitchFamily="34" charset="0"/>
                            </a:rPr>
                            <a:t> 15 min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75877074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sz="2400" dirty="0">
                              <a:latin typeface="Arial Narrow" panose="020B0606020202030204" pitchFamily="34" charset="0"/>
                            </a:rPr>
                            <a:t>10%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>
                              <a:latin typeface="Arial Narrow" panose="020B0606020202030204" pitchFamily="34" charset="0"/>
                            </a:rPr>
                            <a:t>Within 330 feet of stop/station 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r>
                                <a:rPr lang="en-US" sz="2400" smtClean="0">
                                  <a:latin typeface="Cambria Math" panose="02040503050406030204" pitchFamily="18" charset="0"/>
                                </a:rPr>
                                <m:t>≤ </m:t>
                              </m:r>
                            </m:oMath>
                          </a14:m>
                          <a:r>
                            <a:rPr lang="en-US" sz="2400" dirty="0">
                              <a:latin typeface="Arial Narrow" panose="020B0606020202030204" pitchFamily="34" charset="0"/>
                            </a:rPr>
                            <a:t>45 min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65623899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7" name="Content Placeholder 6">
                <a:extLst>
                  <a:ext uri="{FF2B5EF4-FFF2-40B4-BE49-F238E27FC236}">
                    <a16:creationId xmlns:a16="http://schemas.microsoft.com/office/drawing/2014/main" id="{2DDA010A-543F-4A9B-AF92-3662441CE918}"/>
                  </a:ext>
                </a:extLst>
              </p:cNvPr>
              <p:cNvGraphicFramePr>
                <a:graphicFrameLocks noGrp="1"/>
              </p:cNvGraphicFramePr>
              <p:nvPr>
                <p:ph sz="quarter" idx="4"/>
                <p:extLst>
                  <p:ext uri="{D42A27DB-BD31-4B8C-83A1-F6EECF244321}">
                    <p14:modId xmlns:p14="http://schemas.microsoft.com/office/powerpoint/2010/main" val="964529522"/>
                  </p:ext>
                </p:extLst>
              </p:nvPr>
            </p:nvGraphicFramePr>
            <p:xfrm>
              <a:off x="6298142" y="1745018"/>
              <a:ext cx="5894388" cy="3291840"/>
            </p:xfrm>
            <a:graphic>
              <a:graphicData uri="http://schemas.openxmlformats.org/drawingml/2006/table">
                <a:tbl>
                  <a:tblPr firstRow="1" bandRow="1">
                    <a:tableStyleId>{93296810-A885-4BE3-A3E7-6D5BEEA58F35}</a:tableStyleId>
                  </a:tblPr>
                  <a:tblGrid>
                    <a:gridCol w="1455738">
                      <a:extLst>
                        <a:ext uri="{9D8B030D-6E8A-4147-A177-3AD203B41FA5}">
                          <a16:colId xmlns:a16="http://schemas.microsoft.com/office/drawing/2014/main" val="3237684733"/>
                        </a:ext>
                      </a:extLst>
                    </a:gridCol>
                    <a:gridCol w="2473854">
                      <a:extLst>
                        <a:ext uri="{9D8B030D-6E8A-4147-A177-3AD203B41FA5}">
                          <a16:colId xmlns:a16="http://schemas.microsoft.com/office/drawing/2014/main" val="194925872"/>
                        </a:ext>
                      </a:extLst>
                    </a:gridCol>
                    <a:gridCol w="1964796">
                      <a:extLst>
                        <a:ext uri="{9D8B030D-6E8A-4147-A177-3AD203B41FA5}">
                          <a16:colId xmlns:a16="http://schemas.microsoft.com/office/drawing/2014/main" val="852504549"/>
                        </a:ext>
                      </a:extLst>
                    </a:gridCol>
                  </a:tblGrid>
                  <a:tr h="822960">
                    <a:tc>
                      <a:txBody>
                        <a:bodyPr/>
                        <a:lstStyle/>
                        <a:p>
                          <a:r>
                            <a:rPr lang="en-US" sz="2400" dirty="0">
                              <a:latin typeface="Arial Narrow" panose="020B0606020202030204" pitchFamily="34" charset="0"/>
                            </a:rPr>
                            <a:t>Reduction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>
                              <a:latin typeface="Arial Narrow" panose="020B0606020202030204" pitchFamily="34" charset="0"/>
                            </a:rPr>
                            <a:t>Location or Distance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>
                              <a:latin typeface="Arial Narrow" panose="020B0606020202030204" pitchFamily="34" charset="0"/>
                            </a:rPr>
                            <a:t>Peak Service Frequency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229665812"/>
                      </a:ext>
                    </a:extLst>
                  </a:tr>
                  <a:tr h="822960">
                    <a:tc>
                      <a:txBody>
                        <a:bodyPr/>
                        <a:lstStyle/>
                        <a:p>
                          <a:r>
                            <a:rPr lang="en-US" sz="2400" dirty="0">
                              <a:latin typeface="Arial Narrow" panose="020B0606020202030204" pitchFamily="34" charset="0"/>
                            </a:rPr>
                            <a:t>50% 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>
                              <a:latin typeface="Arial Narrow" panose="020B0606020202030204" pitchFamily="34" charset="0"/>
                            </a:rPr>
                            <a:t>Premium Transit (PT) areas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00000" t="-105147" r="-1238" b="-21544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490396"/>
                      </a:ext>
                    </a:extLst>
                  </a:tr>
                  <a:tr h="822960">
                    <a:tc>
                      <a:txBody>
                        <a:bodyPr/>
                        <a:lstStyle/>
                        <a:p>
                          <a:r>
                            <a:rPr lang="en-US" sz="2400" dirty="0">
                              <a:latin typeface="Arial Narrow" panose="020B0606020202030204" pitchFamily="34" charset="0"/>
                            </a:rPr>
                            <a:t>30%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>
                              <a:latin typeface="Arial Narrow" panose="020B0606020202030204" pitchFamily="34" charset="0"/>
                            </a:rPr>
                            <a:t>Within ¼ mile of stop/station 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00000" t="-206667" r="-1238" b="-11703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758770748"/>
                      </a:ext>
                    </a:extLst>
                  </a:tr>
                  <a:tr h="822960">
                    <a:tc>
                      <a:txBody>
                        <a:bodyPr/>
                        <a:lstStyle/>
                        <a:p>
                          <a:r>
                            <a:rPr lang="en-US" sz="2400" dirty="0">
                              <a:latin typeface="Arial Narrow" panose="020B0606020202030204" pitchFamily="34" charset="0"/>
                            </a:rPr>
                            <a:t>10%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>
                              <a:latin typeface="Arial Narrow" panose="020B0606020202030204" pitchFamily="34" charset="0"/>
                            </a:rPr>
                            <a:t>Within 330 feet of stop/station 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00000" t="-306667" r="-1238" b="-1703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656238993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9" name="Picture 8">
            <a:extLst>
              <a:ext uri="{FF2B5EF4-FFF2-40B4-BE49-F238E27FC236}">
                <a16:creationId xmlns:a16="http://schemas.microsoft.com/office/drawing/2014/main" id="{32A8F0BF-F5C0-44E3-9835-93B1D07C26A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20195"/>
          <a:stretch/>
        </p:blipFill>
        <p:spPr>
          <a:xfrm>
            <a:off x="6301205" y="5038809"/>
            <a:ext cx="5891326" cy="181919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A8BB033-012A-4925-A8F2-BC6C69F4A444}"/>
              </a:ext>
            </a:extLst>
          </p:cNvPr>
          <p:cNvSpPr txBox="1"/>
          <p:nvPr/>
        </p:nvSpPr>
        <p:spPr>
          <a:xfrm rot="16200000">
            <a:off x="11553802" y="6194052"/>
            <a:ext cx="544515" cy="18888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Louisiana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72ED554-2E6A-4B1E-B9A5-FF2537E7A612}"/>
              </a:ext>
            </a:extLst>
          </p:cNvPr>
          <p:cNvSpPr txBox="1"/>
          <p:nvPr/>
        </p:nvSpPr>
        <p:spPr>
          <a:xfrm rot="16918465">
            <a:off x="9521318" y="5992412"/>
            <a:ext cx="574946" cy="18888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University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EEE3080-605D-4777-9108-33BF76767008}"/>
              </a:ext>
            </a:extLst>
          </p:cNvPr>
          <p:cNvSpPr txBox="1"/>
          <p:nvPr/>
        </p:nvSpPr>
        <p:spPr>
          <a:xfrm rot="16200000">
            <a:off x="11220432" y="6106626"/>
            <a:ext cx="610197" cy="18888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San Mateo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38A72B9-9D1C-405C-A45B-8794B87A9E68}"/>
              </a:ext>
            </a:extLst>
          </p:cNvPr>
          <p:cNvSpPr txBox="1"/>
          <p:nvPr/>
        </p:nvSpPr>
        <p:spPr>
          <a:xfrm rot="16720130">
            <a:off x="8948087" y="5840364"/>
            <a:ext cx="569437" cy="18888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Broadway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5B27EBA-8A27-4474-BE5B-670BFCC4D239}"/>
              </a:ext>
            </a:extLst>
          </p:cNvPr>
          <p:cNvSpPr txBox="1"/>
          <p:nvPr/>
        </p:nvSpPr>
        <p:spPr>
          <a:xfrm rot="2849519">
            <a:off x="7387293" y="5545566"/>
            <a:ext cx="424135" cy="18888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Atrisco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B811EED-71FD-4919-B2C1-7465A6570041}"/>
              </a:ext>
            </a:extLst>
          </p:cNvPr>
          <p:cNvSpPr txBox="1"/>
          <p:nvPr/>
        </p:nvSpPr>
        <p:spPr>
          <a:xfrm rot="5400000">
            <a:off x="6969124" y="5784908"/>
            <a:ext cx="367044" cy="18888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Coors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2732706-43E8-4984-9D24-A7C728A2E6C4}"/>
              </a:ext>
            </a:extLst>
          </p:cNvPr>
          <p:cNvSpPr txBox="1"/>
          <p:nvPr/>
        </p:nvSpPr>
        <p:spPr>
          <a:xfrm rot="4721973">
            <a:off x="6355937" y="5840363"/>
            <a:ext cx="378094" cy="18888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Unser</a:t>
            </a:r>
          </a:p>
        </p:txBody>
      </p:sp>
      <p:sp>
        <p:nvSpPr>
          <p:cNvPr id="18" name="TextBox 17">
            <a:hlinkClick r:id="rId5"/>
            <a:extLst>
              <a:ext uri="{FF2B5EF4-FFF2-40B4-BE49-F238E27FC236}">
                <a16:creationId xmlns:a16="http://schemas.microsoft.com/office/drawing/2014/main" id="{DD0C5C24-78AC-4250-BA05-E1F36657D21C}"/>
              </a:ext>
            </a:extLst>
          </p:cNvPr>
          <p:cNvSpPr txBox="1"/>
          <p:nvPr/>
        </p:nvSpPr>
        <p:spPr>
          <a:xfrm>
            <a:off x="2953926" y="6403854"/>
            <a:ext cx="1741430" cy="2046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  <a:hlinkClick r:id="rId6"/>
              </a:rPr>
              <a:t>https://tinyurl.com/IDOzoningmap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  </a:t>
            </a:r>
          </a:p>
        </p:txBody>
      </p:sp>
      <p:sp>
        <p:nvSpPr>
          <p:cNvPr id="20" name="Freeform 19">
            <a:extLst>
              <a:ext uri="{FF2B5EF4-FFF2-40B4-BE49-F238E27FC236}">
                <a16:creationId xmlns:a16="http://schemas.microsoft.com/office/drawing/2014/main" id="{D7523CB7-55A6-414F-80DD-7C4076634337}"/>
              </a:ext>
            </a:extLst>
          </p:cNvPr>
          <p:cNvSpPr/>
          <p:nvPr/>
        </p:nvSpPr>
        <p:spPr>
          <a:xfrm flipH="1">
            <a:off x="10906945" y="206840"/>
            <a:ext cx="1237169" cy="1237169"/>
          </a:xfrm>
          <a:custGeom>
            <a:avLst/>
            <a:gdLst>
              <a:gd name="connsiteX0" fmla="*/ 0 w 1040499"/>
              <a:gd name="connsiteY0" fmla="*/ 520250 h 1040499"/>
              <a:gd name="connsiteX1" fmla="*/ 520250 w 1040499"/>
              <a:gd name="connsiteY1" fmla="*/ 0 h 1040499"/>
              <a:gd name="connsiteX2" fmla="*/ 1040499 w 1040499"/>
              <a:gd name="connsiteY2" fmla="*/ 0 h 1040499"/>
              <a:gd name="connsiteX3" fmla="*/ 1040499 w 1040499"/>
              <a:gd name="connsiteY3" fmla="*/ 520250 h 1040499"/>
              <a:gd name="connsiteX4" fmla="*/ 520249 w 1040499"/>
              <a:gd name="connsiteY4" fmla="*/ 1040500 h 1040499"/>
              <a:gd name="connsiteX5" fmla="*/ -1 w 1040499"/>
              <a:gd name="connsiteY5" fmla="*/ 520250 h 1040499"/>
              <a:gd name="connsiteX6" fmla="*/ 0 w 1040499"/>
              <a:gd name="connsiteY6" fmla="*/ 520250 h 1040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0499" h="1040499">
                <a:moveTo>
                  <a:pt x="0" y="520250"/>
                </a:moveTo>
                <a:cubicBezTo>
                  <a:pt x="0" y="232924"/>
                  <a:pt x="232924" y="0"/>
                  <a:pt x="520250" y="0"/>
                </a:cubicBezTo>
                <a:lnTo>
                  <a:pt x="1040499" y="0"/>
                </a:lnTo>
                <a:lnTo>
                  <a:pt x="1040499" y="520250"/>
                </a:lnTo>
                <a:cubicBezTo>
                  <a:pt x="1040499" y="807576"/>
                  <a:pt x="807575" y="1040500"/>
                  <a:pt x="520249" y="1040500"/>
                </a:cubicBezTo>
                <a:cubicBezTo>
                  <a:pt x="232923" y="1040500"/>
                  <a:pt x="-1" y="807576"/>
                  <a:pt x="-1" y="520250"/>
                </a:cubicBezTo>
                <a:lnTo>
                  <a:pt x="0" y="520250"/>
                </a:lnTo>
                <a:close/>
              </a:path>
            </a:pathLst>
          </a:custGeom>
          <a:solidFill>
            <a:srgbClr val="600000"/>
          </a:solidFill>
          <a:ln w="25400" cap="flat" cmpd="sng" algn="ctr">
            <a:noFill/>
            <a:prstDash val="solid"/>
          </a:ln>
          <a:effectLst/>
        </p:spPr>
        <p:txBody>
          <a:bodyPr spcFirstLastPara="0" vert="horz" wrap="square" lIns="167618" tIns="167618" rIns="167618" bIns="167618" numCol="1" spcCol="1270" anchor="ctr" anchorCtr="0">
            <a:noAutofit/>
          </a:bodyPr>
          <a:lstStyle/>
          <a:p>
            <a:pPr marL="0" marR="0" lvl="0" indent="0" algn="ctr" defTabSz="533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Section 5-5(C)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0B92E01-73BA-4F00-B370-71112151F31E}"/>
              </a:ext>
            </a:extLst>
          </p:cNvPr>
          <p:cNvSpPr txBox="1"/>
          <p:nvPr/>
        </p:nvSpPr>
        <p:spPr>
          <a:xfrm>
            <a:off x="4057679" y="5775581"/>
            <a:ext cx="220494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latin typeface="Arial Narrow" panose="020B0606020202030204" pitchFamily="34" charset="0"/>
                <a:hlinkClick r:id="rId7"/>
              </a:rPr>
              <a:t>https://abq-zone.com</a:t>
            </a:r>
            <a:r>
              <a:rPr lang="en-US" sz="2000" dirty="0">
                <a:latin typeface="Arial Narrow" panose="020B0606020202030204" pitchFamily="34" charset="0"/>
              </a:rPr>
              <a:t> </a:t>
            </a:r>
            <a:endParaRPr lang="en-US" sz="2000" dirty="0">
              <a:highlight>
                <a:srgbClr val="FFFF00"/>
              </a:highlight>
              <a:latin typeface="Arial Narrow" panose="020B0606020202030204" pitchFamily="34" charset="0"/>
            </a:endParaRP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474B2B3F-FE7B-441A-9DC4-36945C5CD5D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8"/>
          <a:stretch>
            <a:fillRect/>
          </a:stretch>
        </p:blipFill>
        <p:spPr>
          <a:xfrm>
            <a:off x="34175" y="1745018"/>
            <a:ext cx="6124608" cy="4012673"/>
          </a:xfrm>
        </p:spPr>
      </p:pic>
    </p:spTree>
    <p:extLst>
      <p:ext uri="{BB962C8B-B14F-4D97-AF65-F5344CB8AC3E}">
        <p14:creationId xmlns:p14="http://schemas.microsoft.com/office/powerpoint/2010/main" val="904189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3F0CAD9-00AE-46FD-BBDD-823F962656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standards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3DB7213-D01D-459C-93A2-22790A4AFC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30399" y="228600"/>
            <a:ext cx="8974161" cy="5980588"/>
          </a:xfrm>
        </p:spPr>
        <p:txBody>
          <a:bodyPr/>
          <a:lstStyle/>
          <a:p>
            <a:r>
              <a:rPr lang="en-US" dirty="0">
                <a:highlight>
                  <a:srgbClr val="FFFF00"/>
                </a:highlight>
              </a:rPr>
              <a:t>5-1 Dimensional Standards</a:t>
            </a:r>
          </a:p>
          <a:p>
            <a:r>
              <a:rPr lang="en-US" dirty="0"/>
              <a:t>5-2 Site Design + Sensitive Lands</a:t>
            </a:r>
          </a:p>
          <a:p>
            <a:r>
              <a:rPr lang="en-US" dirty="0"/>
              <a:t>5-3 Access + Connectivity</a:t>
            </a:r>
          </a:p>
          <a:p>
            <a:r>
              <a:rPr lang="en-US" dirty="0"/>
              <a:t>5-4 Subdivision of Land</a:t>
            </a:r>
          </a:p>
          <a:p>
            <a:r>
              <a:rPr lang="en-US" dirty="0">
                <a:highlight>
                  <a:srgbClr val="FFFF00"/>
                </a:highlight>
              </a:rPr>
              <a:t>5-5 Parking + Loading</a:t>
            </a:r>
          </a:p>
          <a:p>
            <a:r>
              <a:rPr lang="en-US" dirty="0"/>
              <a:t>5-6 Landscaping, Buffering, + Screening</a:t>
            </a:r>
          </a:p>
          <a:p>
            <a:r>
              <a:rPr lang="en-US" dirty="0"/>
              <a:t>5-7 Walls + Fences</a:t>
            </a:r>
          </a:p>
          <a:p>
            <a:r>
              <a:rPr lang="en-US" dirty="0"/>
              <a:t>5-8 Outdoor + Site Lighting</a:t>
            </a:r>
          </a:p>
          <a:p>
            <a:r>
              <a:rPr lang="en-US" dirty="0"/>
              <a:t>5-9 Neighborhood Edges</a:t>
            </a:r>
          </a:p>
          <a:p>
            <a:r>
              <a:rPr lang="en-US" dirty="0"/>
              <a:t>5-10 Solar Access</a:t>
            </a:r>
          </a:p>
          <a:p>
            <a:r>
              <a:rPr lang="en-US" dirty="0"/>
              <a:t>5-11 Signs</a:t>
            </a:r>
          </a:p>
        </p:txBody>
      </p:sp>
      <p:sp>
        <p:nvSpPr>
          <p:cNvPr id="6" name="Freeform 19">
            <a:extLst>
              <a:ext uri="{FF2B5EF4-FFF2-40B4-BE49-F238E27FC236}">
                <a16:creationId xmlns:a16="http://schemas.microsoft.com/office/drawing/2014/main" id="{BB345B27-D74C-4EB1-BD5C-7FF4F26C040E}"/>
              </a:ext>
            </a:extLst>
          </p:cNvPr>
          <p:cNvSpPr/>
          <p:nvPr/>
        </p:nvSpPr>
        <p:spPr>
          <a:xfrm>
            <a:off x="10590662" y="340624"/>
            <a:ext cx="1141547" cy="1141547"/>
          </a:xfrm>
          <a:custGeom>
            <a:avLst/>
            <a:gdLst>
              <a:gd name="connsiteX0" fmla="*/ 0 w 1040499"/>
              <a:gd name="connsiteY0" fmla="*/ 520250 h 1040499"/>
              <a:gd name="connsiteX1" fmla="*/ 520250 w 1040499"/>
              <a:gd name="connsiteY1" fmla="*/ 0 h 1040499"/>
              <a:gd name="connsiteX2" fmla="*/ 1040499 w 1040499"/>
              <a:gd name="connsiteY2" fmla="*/ 0 h 1040499"/>
              <a:gd name="connsiteX3" fmla="*/ 1040499 w 1040499"/>
              <a:gd name="connsiteY3" fmla="*/ 520250 h 1040499"/>
              <a:gd name="connsiteX4" fmla="*/ 520249 w 1040499"/>
              <a:gd name="connsiteY4" fmla="*/ 1040500 h 1040499"/>
              <a:gd name="connsiteX5" fmla="*/ -1 w 1040499"/>
              <a:gd name="connsiteY5" fmla="*/ 520250 h 1040499"/>
              <a:gd name="connsiteX6" fmla="*/ 0 w 1040499"/>
              <a:gd name="connsiteY6" fmla="*/ 520250 h 1040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0499" h="1040499">
                <a:moveTo>
                  <a:pt x="0" y="520250"/>
                </a:moveTo>
                <a:cubicBezTo>
                  <a:pt x="0" y="232924"/>
                  <a:pt x="232924" y="0"/>
                  <a:pt x="520250" y="0"/>
                </a:cubicBezTo>
                <a:lnTo>
                  <a:pt x="1040499" y="0"/>
                </a:lnTo>
                <a:lnTo>
                  <a:pt x="1040499" y="520250"/>
                </a:lnTo>
                <a:cubicBezTo>
                  <a:pt x="1040499" y="807576"/>
                  <a:pt x="807575" y="1040500"/>
                  <a:pt x="520249" y="1040500"/>
                </a:cubicBezTo>
                <a:cubicBezTo>
                  <a:pt x="232923" y="1040500"/>
                  <a:pt x="-1" y="807576"/>
                  <a:pt x="-1" y="520250"/>
                </a:cubicBezTo>
                <a:lnTo>
                  <a:pt x="0" y="520250"/>
                </a:lnTo>
                <a:close/>
              </a:path>
            </a:pathLst>
          </a:custGeom>
          <a:solidFill>
            <a:srgbClr val="600000"/>
          </a:solidFill>
          <a:ln w="25400" cap="flat" cmpd="sng" algn="ctr">
            <a:noFill/>
            <a:prstDash val="solid"/>
          </a:ln>
          <a:effectLst/>
        </p:spPr>
        <p:txBody>
          <a:bodyPr spcFirstLastPara="0" vert="horz" wrap="square" lIns="167618" tIns="167618" rIns="167618" bIns="167618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en-US" sz="2400" b="1" kern="0" dirty="0">
                <a:solidFill>
                  <a:srgbClr val="FFFFFF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Part 5</a:t>
            </a:r>
          </a:p>
        </p:txBody>
      </p:sp>
    </p:spTree>
    <p:extLst>
      <p:ext uri="{BB962C8B-B14F-4D97-AF65-F5344CB8AC3E}">
        <p14:creationId xmlns:p14="http://schemas.microsoft.com/office/powerpoint/2010/main" val="598177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4999" y="265801"/>
            <a:ext cx="8305801" cy="566738"/>
          </a:xfrm>
        </p:spPr>
        <p:txBody>
          <a:bodyPr/>
          <a:lstStyle/>
          <a:p>
            <a:r>
              <a:rPr lang="en-US" sz="4800" dirty="0">
                <a:solidFill>
                  <a:srgbClr val="31D6B0"/>
                </a:solidFill>
              </a:rPr>
              <a:t>Finding the Balance</a:t>
            </a:r>
          </a:p>
        </p:txBody>
      </p:sp>
      <p:sp>
        <p:nvSpPr>
          <p:cNvPr id="7" name="Rectangle 6"/>
          <p:cNvSpPr/>
          <p:nvPr/>
        </p:nvSpPr>
        <p:spPr>
          <a:xfrm>
            <a:off x="6781800" y="1750741"/>
            <a:ext cx="32766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dirty="0">
                <a:solidFill>
                  <a:srgbClr val="31D3AE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Streamlined Approval Process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dirty="0">
                <a:solidFill>
                  <a:srgbClr val="3E404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More administrative review</a:t>
            </a:r>
          </a:p>
        </p:txBody>
      </p:sp>
      <p:sp>
        <p:nvSpPr>
          <p:cNvPr id="8" name="Rectangle 7"/>
          <p:cNvSpPr/>
          <p:nvPr/>
        </p:nvSpPr>
        <p:spPr>
          <a:xfrm>
            <a:off x="1905000" y="1750741"/>
            <a:ext cx="266700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dirty="0">
                <a:solidFill>
                  <a:srgbClr val="31D3AE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Community Input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dirty="0">
                <a:solidFill>
                  <a:srgbClr val="3E404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Early consultation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dirty="0">
                <a:solidFill>
                  <a:srgbClr val="3E404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&amp; more public notice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1905000" y="3000376"/>
            <a:ext cx="8077200" cy="0"/>
          </a:xfrm>
          <a:prstGeom prst="line">
            <a:avLst/>
          </a:prstGeom>
          <a:ln w="76200">
            <a:solidFill>
              <a:srgbClr val="24625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Isosceles Triangle 10"/>
          <p:cNvSpPr/>
          <p:nvPr/>
        </p:nvSpPr>
        <p:spPr>
          <a:xfrm>
            <a:off x="5711841" y="3048000"/>
            <a:ext cx="762000" cy="1143000"/>
          </a:xfrm>
          <a:prstGeom prst="triangle">
            <a:avLst/>
          </a:prstGeom>
          <a:solidFill>
            <a:srgbClr val="57C1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22048C1-B979-4DC9-9FF7-F06D0095CEA6}"/>
              </a:ext>
            </a:extLst>
          </p:cNvPr>
          <p:cNvSpPr txBox="1"/>
          <p:nvPr/>
        </p:nvSpPr>
        <p:spPr>
          <a:xfrm>
            <a:off x="2514600" y="4267200"/>
            <a:ext cx="6324600" cy="2308324"/>
          </a:xfrm>
          <a:prstGeom prst="rect">
            <a:avLst/>
          </a:prstGeom>
          <a:solidFill>
            <a:srgbClr val="F2F2F2">
              <a:alpha val="34118"/>
            </a:srgbClr>
          </a:solidFill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dirty="0">
                <a:solidFill>
                  <a:srgbClr val="27BF9B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Intent</a:t>
            </a:r>
            <a:r>
              <a:rPr lang="en-US" sz="2400" dirty="0">
                <a:solidFill>
                  <a:prstClr val="black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</a:p>
          <a:p>
            <a:pPr marL="285750" indent="-28575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solidFill>
                  <a:prstClr val="black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If we get the rules right – and we need to continually work to get the rules right – and projects follow those rules, they get approved quickly.</a:t>
            </a:r>
          </a:p>
          <a:p>
            <a:pPr marL="285750" indent="-28575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solidFill>
                  <a:prstClr val="black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Asking for exceptions means more notice, more public input, and a longer process.</a:t>
            </a:r>
          </a:p>
        </p:txBody>
      </p:sp>
    </p:spTree>
    <p:extLst>
      <p:ext uri="{BB962C8B-B14F-4D97-AF65-F5344CB8AC3E}">
        <p14:creationId xmlns:p14="http://schemas.microsoft.com/office/powerpoint/2010/main" val="2244009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 rot="16200000">
            <a:off x="-2864104" y="2863365"/>
            <a:ext cx="6858002" cy="1131268"/>
          </a:xfrm>
        </p:spPr>
        <p:txBody>
          <a:bodyPr/>
          <a:lstStyle/>
          <a:p>
            <a:r>
              <a:rPr lang="en-US" sz="4800" dirty="0"/>
              <a:t>Review/decision</a:t>
            </a:r>
          </a:p>
        </p:txBody>
      </p:sp>
      <p:pic>
        <p:nvPicPr>
          <p:cNvPr id="13" name="Picture 4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54810" y="5521145"/>
            <a:ext cx="708052" cy="548234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7" name="Freeform 5">
            <a:extLst>
              <a:ext uri="{FF2B5EF4-FFF2-40B4-BE49-F238E27FC236}">
                <a16:creationId xmlns:a16="http://schemas.microsoft.com/office/drawing/2014/main" id="{3813BFB9-C05D-4615-BC8F-2F7AD161114F}"/>
              </a:ext>
            </a:extLst>
          </p:cNvPr>
          <p:cNvSpPr/>
          <p:nvPr/>
        </p:nvSpPr>
        <p:spPr>
          <a:xfrm>
            <a:off x="10802654" y="377224"/>
            <a:ext cx="990600" cy="958232"/>
          </a:xfrm>
          <a:custGeom>
            <a:avLst/>
            <a:gdLst>
              <a:gd name="connsiteX0" fmla="*/ 0 w 1040499"/>
              <a:gd name="connsiteY0" fmla="*/ 520250 h 1040499"/>
              <a:gd name="connsiteX1" fmla="*/ 520250 w 1040499"/>
              <a:gd name="connsiteY1" fmla="*/ 0 h 1040499"/>
              <a:gd name="connsiteX2" fmla="*/ 1040499 w 1040499"/>
              <a:gd name="connsiteY2" fmla="*/ 0 h 1040499"/>
              <a:gd name="connsiteX3" fmla="*/ 1040499 w 1040499"/>
              <a:gd name="connsiteY3" fmla="*/ 520250 h 1040499"/>
              <a:gd name="connsiteX4" fmla="*/ 520249 w 1040499"/>
              <a:gd name="connsiteY4" fmla="*/ 1040500 h 1040499"/>
              <a:gd name="connsiteX5" fmla="*/ -1 w 1040499"/>
              <a:gd name="connsiteY5" fmla="*/ 520250 h 1040499"/>
              <a:gd name="connsiteX6" fmla="*/ 0 w 1040499"/>
              <a:gd name="connsiteY6" fmla="*/ 520250 h 1040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0499" h="1040499">
                <a:moveTo>
                  <a:pt x="0" y="520250"/>
                </a:moveTo>
                <a:cubicBezTo>
                  <a:pt x="0" y="232924"/>
                  <a:pt x="232924" y="0"/>
                  <a:pt x="520250" y="0"/>
                </a:cubicBezTo>
                <a:lnTo>
                  <a:pt x="1040499" y="0"/>
                </a:lnTo>
                <a:lnTo>
                  <a:pt x="1040499" y="520250"/>
                </a:lnTo>
                <a:cubicBezTo>
                  <a:pt x="1040499" y="807576"/>
                  <a:pt x="807575" y="1040500"/>
                  <a:pt x="520249" y="1040500"/>
                </a:cubicBezTo>
                <a:cubicBezTo>
                  <a:pt x="232923" y="1040500"/>
                  <a:pt x="-1" y="807576"/>
                  <a:pt x="-1" y="520250"/>
                </a:cubicBezTo>
                <a:lnTo>
                  <a:pt x="0" y="520250"/>
                </a:lnTo>
                <a:close/>
              </a:path>
            </a:pathLst>
          </a:custGeom>
          <a:solidFill>
            <a:srgbClr val="0EE1DC"/>
          </a:solidFill>
          <a:ln w="25400" cap="flat" cmpd="sng" algn="ctr">
            <a:noFill/>
            <a:prstDash val="solid"/>
          </a:ln>
          <a:effectLst/>
        </p:spPr>
        <p:txBody>
          <a:bodyPr spcFirstLastPara="0" vert="horz" wrap="square" lIns="167618" tIns="167618" rIns="167618" bIns="167618" numCol="1" spcCol="1270" anchor="ctr" anchorCtr="0">
            <a:noAutofit/>
          </a:bodyPr>
          <a:lstStyle/>
          <a:p>
            <a:pPr marL="0" marR="0" lvl="0" indent="0" algn="ctr" defTabSz="533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Part 6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ED7655B-D53B-4E66-8D0D-2AD7B217F80B}"/>
              </a:ext>
            </a:extLst>
          </p:cNvPr>
          <p:cNvSpPr txBox="1"/>
          <p:nvPr/>
        </p:nvSpPr>
        <p:spPr>
          <a:xfrm>
            <a:off x="9839294" y="2850310"/>
            <a:ext cx="220494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latin typeface="Arial Narrow" panose="020B0606020202030204" pitchFamily="34" charset="0"/>
                <a:hlinkClick r:id="rId4"/>
              </a:rPr>
              <a:t>https://abq-zone.com</a:t>
            </a:r>
            <a:r>
              <a:rPr lang="en-US" sz="1400" dirty="0">
                <a:latin typeface="Arial Narrow" panose="020B0606020202030204" pitchFamily="34" charset="0"/>
              </a:rPr>
              <a:t> </a:t>
            </a:r>
            <a:endParaRPr lang="en-US" sz="1400" dirty="0">
              <a:highlight>
                <a:srgbClr val="FFFF00"/>
              </a:highlight>
              <a:latin typeface="Arial Narrow" panose="020B0606020202030204" pitchFamily="34" charset="0"/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9273DB37-6528-47F1-B91C-2DAF512F5C9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857338" y="2566852"/>
            <a:ext cx="862146" cy="862146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771F86F2-05E8-4459-A0AB-ED40FBD8822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408221" y="4067906"/>
            <a:ext cx="862146" cy="862146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A32DB154-222C-4DAD-83B1-14943C5E13C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954810" y="6148479"/>
            <a:ext cx="713567" cy="713567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044DFF7F-ADD0-4830-8E8C-470D1EDD2FF8}"/>
              </a:ext>
            </a:extLst>
          </p:cNvPr>
          <p:cNvSpPr txBox="1"/>
          <p:nvPr/>
        </p:nvSpPr>
        <p:spPr>
          <a:xfrm>
            <a:off x="9202020" y="5214278"/>
            <a:ext cx="318810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latin typeface="Arial Narrow" panose="020B0606020202030204" pitchFamily="34" charset="0"/>
                <a:hlinkClick r:id="rId7"/>
              </a:rPr>
              <a:t>https://compplan-abq-zone.com</a:t>
            </a:r>
            <a:r>
              <a:rPr lang="en-US" sz="1400" dirty="0">
                <a:latin typeface="Arial Narrow" panose="020B0606020202030204" pitchFamily="34" charset="0"/>
              </a:rPr>
              <a:t> </a:t>
            </a:r>
            <a:endParaRPr lang="en-US" sz="1400" dirty="0">
              <a:highlight>
                <a:srgbClr val="FFFF00"/>
              </a:highlight>
              <a:latin typeface="Arial Narrow" panose="020B0606020202030204" pitchFamily="34" charset="0"/>
            </a:endParaRPr>
          </a:p>
        </p:txBody>
      </p:sp>
      <p:pic>
        <p:nvPicPr>
          <p:cNvPr id="26" name="Content Placeholder 5">
            <a:extLst>
              <a:ext uri="{FF2B5EF4-FFF2-40B4-BE49-F238E27FC236}">
                <a16:creationId xmlns:a16="http://schemas.microsoft.com/office/drawing/2014/main" id="{6720623A-3E53-46EF-830B-3F59B45F0A4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8"/>
          <a:stretch>
            <a:fillRect/>
          </a:stretch>
        </p:blipFill>
        <p:spPr>
          <a:xfrm>
            <a:off x="987038" y="522595"/>
            <a:ext cx="5775121" cy="5980113"/>
          </a:xfrm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C22DE100-7F9E-468A-AEFE-F4908DB64172}"/>
              </a:ext>
            </a:extLst>
          </p:cNvPr>
          <p:cNvSpPr/>
          <p:nvPr/>
        </p:nvSpPr>
        <p:spPr>
          <a:xfrm>
            <a:off x="6762158" y="2516338"/>
            <a:ext cx="1950974" cy="103727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Some notice.</a:t>
            </a: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Administrative review.</a:t>
            </a: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Decided on IDO rules only.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08007F9-94C3-426E-BA95-1A6A20CB06FF}"/>
              </a:ext>
            </a:extLst>
          </p:cNvPr>
          <p:cNvSpPr/>
          <p:nvPr/>
        </p:nvSpPr>
        <p:spPr>
          <a:xfrm>
            <a:off x="991553" y="2512150"/>
            <a:ext cx="5770605" cy="1275884"/>
          </a:xfrm>
          <a:prstGeom prst="rect">
            <a:avLst/>
          </a:prstGeom>
          <a:solidFill>
            <a:srgbClr val="9BBB59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00830580-2269-4A83-AF09-CCC78334B8BC}"/>
              </a:ext>
            </a:extLst>
          </p:cNvPr>
          <p:cNvSpPr/>
          <p:nvPr/>
        </p:nvSpPr>
        <p:spPr>
          <a:xfrm>
            <a:off x="6760763" y="3788034"/>
            <a:ext cx="2441257" cy="17167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Neighborhood Meeting.</a:t>
            </a: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More notice.</a:t>
            </a: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Public meeting or hearing.</a:t>
            </a: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Decided on IDO rules only.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2D2F5F6A-0E2E-45FA-B41E-2E7049405B2F}"/>
              </a:ext>
            </a:extLst>
          </p:cNvPr>
          <p:cNvSpPr/>
          <p:nvPr/>
        </p:nvSpPr>
        <p:spPr>
          <a:xfrm>
            <a:off x="1003866" y="3932510"/>
            <a:ext cx="5797000" cy="1727072"/>
          </a:xfrm>
          <a:prstGeom prst="rect">
            <a:avLst/>
          </a:prstGeom>
          <a:solidFill>
            <a:srgbClr val="FFC000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8528DC5D-A652-4CDC-BCA2-28EF83CA96CA}"/>
              </a:ext>
            </a:extLst>
          </p:cNvPr>
          <p:cNvSpPr/>
          <p:nvPr/>
        </p:nvSpPr>
        <p:spPr>
          <a:xfrm>
            <a:off x="6773099" y="5689434"/>
            <a:ext cx="3143004" cy="116493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Neighborhood Meeting.</a:t>
            </a: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Lots of notice.</a:t>
            </a: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Public hearing.</a:t>
            </a: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Rules decided case-by-case.</a:t>
            </a: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Comp Plan policies AND IDO regulations apply.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124295B3-EA09-4251-8FEA-4271B686FAEC}"/>
              </a:ext>
            </a:extLst>
          </p:cNvPr>
          <p:cNvSpPr/>
          <p:nvPr/>
        </p:nvSpPr>
        <p:spPr>
          <a:xfrm>
            <a:off x="1003866" y="5778863"/>
            <a:ext cx="5777028" cy="723846"/>
          </a:xfrm>
          <a:prstGeom prst="rect">
            <a:avLst/>
          </a:prstGeom>
          <a:solidFill>
            <a:srgbClr val="C00000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Freeform 5">
            <a:extLst>
              <a:ext uri="{FF2B5EF4-FFF2-40B4-BE49-F238E27FC236}">
                <a16:creationId xmlns:a16="http://schemas.microsoft.com/office/drawing/2014/main" id="{03FDBDD0-AFC1-4893-883D-44C3B7D27172}"/>
              </a:ext>
            </a:extLst>
          </p:cNvPr>
          <p:cNvSpPr/>
          <p:nvPr/>
        </p:nvSpPr>
        <p:spPr>
          <a:xfrm>
            <a:off x="6072811" y="236441"/>
            <a:ext cx="990600" cy="958232"/>
          </a:xfrm>
          <a:custGeom>
            <a:avLst/>
            <a:gdLst>
              <a:gd name="connsiteX0" fmla="*/ 0 w 1040499"/>
              <a:gd name="connsiteY0" fmla="*/ 520250 h 1040499"/>
              <a:gd name="connsiteX1" fmla="*/ 520250 w 1040499"/>
              <a:gd name="connsiteY1" fmla="*/ 0 h 1040499"/>
              <a:gd name="connsiteX2" fmla="*/ 1040499 w 1040499"/>
              <a:gd name="connsiteY2" fmla="*/ 0 h 1040499"/>
              <a:gd name="connsiteX3" fmla="*/ 1040499 w 1040499"/>
              <a:gd name="connsiteY3" fmla="*/ 520250 h 1040499"/>
              <a:gd name="connsiteX4" fmla="*/ 520249 w 1040499"/>
              <a:gd name="connsiteY4" fmla="*/ 1040500 h 1040499"/>
              <a:gd name="connsiteX5" fmla="*/ -1 w 1040499"/>
              <a:gd name="connsiteY5" fmla="*/ 520250 h 1040499"/>
              <a:gd name="connsiteX6" fmla="*/ 0 w 1040499"/>
              <a:gd name="connsiteY6" fmla="*/ 520250 h 1040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0499" h="1040499">
                <a:moveTo>
                  <a:pt x="0" y="520250"/>
                </a:moveTo>
                <a:cubicBezTo>
                  <a:pt x="0" y="232924"/>
                  <a:pt x="232924" y="0"/>
                  <a:pt x="520250" y="0"/>
                </a:cubicBezTo>
                <a:lnTo>
                  <a:pt x="1040499" y="0"/>
                </a:lnTo>
                <a:lnTo>
                  <a:pt x="1040499" y="520250"/>
                </a:lnTo>
                <a:cubicBezTo>
                  <a:pt x="1040499" y="807576"/>
                  <a:pt x="807575" y="1040500"/>
                  <a:pt x="520249" y="1040500"/>
                </a:cubicBezTo>
                <a:cubicBezTo>
                  <a:pt x="232923" y="1040500"/>
                  <a:pt x="-1" y="807576"/>
                  <a:pt x="-1" y="520250"/>
                </a:cubicBezTo>
                <a:lnTo>
                  <a:pt x="0" y="520250"/>
                </a:lnTo>
                <a:close/>
              </a:path>
            </a:pathLst>
          </a:custGeom>
          <a:solidFill>
            <a:srgbClr val="0EE1DC"/>
          </a:solidFill>
          <a:ln w="25400" cap="flat" cmpd="sng" algn="ctr">
            <a:noFill/>
            <a:prstDash val="solid"/>
          </a:ln>
          <a:effectLst/>
        </p:spPr>
        <p:txBody>
          <a:bodyPr spcFirstLastPara="0" vert="horz" wrap="square" lIns="167618" tIns="167618" rIns="167618" bIns="167618" numCol="1" spcCol="1270" anchor="ctr" anchorCtr="0">
            <a:noAutofit/>
          </a:bodyPr>
          <a:lstStyle/>
          <a:p>
            <a:pPr marL="0" marR="0" lvl="0" indent="0" algn="ctr" defTabSz="533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Table 6-1-1</a:t>
            </a:r>
          </a:p>
        </p:txBody>
      </p:sp>
    </p:spTree>
    <p:extLst>
      <p:ext uri="{BB962C8B-B14F-4D97-AF65-F5344CB8AC3E}">
        <p14:creationId xmlns:p14="http://schemas.microsoft.com/office/powerpoint/2010/main" val="1683862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5"/>
          <p:cNvSpPr/>
          <p:nvPr/>
        </p:nvSpPr>
        <p:spPr>
          <a:xfrm>
            <a:off x="10951028" y="151915"/>
            <a:ext cx="990600" cy="958232"/>
          </a:xfrm>
          <a:custGeom>
            <a:avLst/>
            <a:gdLst>
              <a:gd name="connsiteX0" fmla="*/ 0 w 1040499"/>
              <a:gd name="connsiteY0" fmla="*/ 520250 h 1040499"/>
              <a:gd name="connsiteX1" fmla="*/ 520250 w 1040499"/>
              <a:gd name="connsiteY1" fmla="*/ 0 h 1040499"/>
              <a:gd name="connsiteX2" fmla="*/ 1040499 w 1040499"/>
              <a:gd name="connsiteY2" fmla="*/ 0 h 1040499"/>
              <a:gd name="connsiteX3" fmla="*/ 1040499 w 1040499"/>
              <a:gd name="connsiteY3" fmla="*/ 520250 h 1040499"/>
              <a:gd name="connsiteX4" fmla="*/ 520249 w 1040499"/>
              <a:gd name="connsiteY4" fmla="*/ 1040500 h 1040499"/>
              <a:gd name="connsiteX5" fmla="*/ -1 w 1040499"/>
              <a:gd name="connsiteY5" fmla="*/ 520250 h 1040499"/>
              <a:gd name="connsiteX6" fmla="*/ 0 w 1040499"/>
              <a:gd name="connsiteY6" fmla="*/ 520250 h 1040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0499" h="1040499">
                <a:moveTo>
                  <a:pt x="0" y="520250"/>
                </a:moveTo>
                <a:cubicBezTo>
                  <a:pt x="0" y="232924"/>
                  <a:pt x="232924" y="0"/>
                  <a:pt x="520250" y="0"/>
                </a:cubicBezTo>
                <a:lnTo>
                  <a:pt x="1040499" y="0"/>
                </a:lnTo>
                <a:lnTo>
                  <a:pt x="1040499" y="520250"/>
                </a:lnTo>
                <a:cubicBezTo>
                  <a:pt x="1040499" y="807576"/>
                  <a:pt x="807575" y="1040500"/>
                  <a:pt x="520249" y="1040500"/>
                </a:cubicBezTo>
                <a:cubicBezTo>
                  <a:pt x="232923" y="1040500"/>
                  <a:pt x="-1" y="807576"/>
                  <a:pt x="-1" y="520250"/>
                </a:cubicBezTo>
                <a:lnTo>
                  <a:pt x="0" y="520250"/>
                </a:lnTo>
                <a:close/>
              </a:path>
            </a:pathLst>
          </a:custGeom>
          <a:solidFill>
            <a:srgbClr val="0EE1DC"/>
          </a:solidFill>
          <a:ln w="25400" cap="flat" cmpd="sng" algn="ctr">
            <a:noFill/>
            <a:prstDash val="solid"/>
          </a:ln>
          <a:effectLst/>
        </p:spPr>
        <p:txBody>
          <a:bodyPr spcFirstLastPara="0" vert="horz" wrap="square" lIns="167618" tIns="167618" rIns="167618" bIns="167618" numCol="1" spcCol="1270" anchor="ctr" anchorCtr="0">
            <a:noAutofit/>
          </a:bodyPr>
          <a:lstStyle/>
          <a:p>
            <a:pPr marL="0" marR="0" lvl="0" indent="0" algn="ctr" defTabSz="533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Part 6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68BAFAF9-FB12-4F6B-8714-696F6F0BB85C}"/>
              </a:ext>
            </a:extLst>
          </p:cNvPr>
          <p:cNvSpPr txBox="1">
            <a:spLocks/>
          </p:cNvSpPr>
          <p:nvPr/>
        </p:nvSpPr>
        <p:spPr bwMode="auto">
          <a:xfrm>
            <a:off x="1904999" y="347662"/>
            <a:ext cx="8305801" cy="566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000" b="1" i="0" kern="1200" cap="all" baseline="0">
                <a:solidFill>
                  <a:srgbClr val="57C1A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all" spc="0" normalizeH="0" baseline="0" noProof="0">
                <a:ln>
                  <a:noFill/>
                </a:ln>
                <a:solidFill>
                  <a:srgbClr val="31D6B0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Finding the balance</a:t>
            </a:r>
            <a:endParaRPr kumimoji="0" lang="en-US" sz="4800" b="1" i="0" u="none" strike="noStrike" kern="1200" cap="all" spc="0" normalizeH="0" baseline="0" noProof="0" dirty="0">
              <a:ln>
                <a:noFill/>
              </a:ln>
              <a:solidFill>
                <a:srgbClr val="31D6B0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5AC5A9B-6525-418F-B515-F2247EEA6E2A}"/>
              </a:ext>
            </a:extLst>
          </p:cNvPr>
          <p:cNvSpPr/>
          <p:nvPr/>
        </p:nvSpPr>
        <p:spPr>
          <a:xfrm>
            <a:off x="189190" y="3391499"/>
            <a:ext cx="193598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3E4042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Predictability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3E4042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546FA4F-5425-47D8-B34E-6BE8A35A77DB}"/>
              </a:ext>
            </a:extLst>
          </p:cNvPr>
          <p:cNvSpPr/>
          <p:nvPr/>
        </p:nvSpPr>
        <p:spPr>
          <a:xfrm>
            <a:off x="4157809" y="6167736"/>
            <a:ext cx="152400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3E4042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Flexibility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3E4042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75C10058-C0C1-4DBC-90D4-3746FFAD3BE1}"/>
              </a:ext>
            </a:extLst>
          </p:cNvPr>
          <p:cNvCxnSpPr>
            <a:cxnSpLocks/>
          </p:cNvCxnSpPr>
          <p:nvPr/>
        </p:nvCxnSpPr>
        <p:spPr>
          <a:xfrm>
            <a:off x="2106450" y="6142786"/>
            <a:ext cx="5550341" cy="0"/>
          </a:xfrm>
          <a:prstGeom prst="straightConnector1">
            <a:avLst/>
          </a:prstGeom>
          <a:ln w="7620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2A9B4418-56DE-4A2F-B098-EA0E42C64C49}"/>
              </a:ext>
            </a:extLst>
          </p:cNvPr>
          <p:cNvCxnSpPr>
            <a:cxnSpLocks/>
          </p:cNvCxnSpPr>
          <p:nvPr/>
        </p:nvCxnSpPr>
        <p:spPr>
          <a:xfrm flipH="1" flipV="1">
            <a:off x="2107963" y="1331074"/>
            <a:ext cx="38538" cy="4786764"/>
          </a:xfrm>
          <a:prstGeom prst="straightConnector1">
            <a:avLst/>
          </a:prstGeom>
          <a:ln w="7620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89244F6B-DA1B-48BE-9105-5C06D19FEC9F}"/>
              </a:ext>
            </a:extLst>
          </p:cNvPr>
          <p:cNvSpPr/>
          <p:nvPr/>
        </p:nvSpPr>
        <p:spPr>
          <a:xfrm>
            <a:off x="3563011" y="4544580"/>
            <a:ext cx="4144579" cy="1399021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Discretionary Decisions: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Public Hearing</a:t>
            </a: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Pre-application Neighborhood Meeting required</a:t>
            </a: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Lots of notice required</a:t>
            </a: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Rules decided case-by-case (Comp Plan applies)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CD95158-CE51-4982-8158-A57AAE5D400A}"/>
              </a:ext>
            </a:extLst>
          </p:cNvPr>
          <p:cNvSpPr/>
          <p:nvPr/>
        </p:nvSpPr>
        <p:spPr>
          <a:xfrm>
            <a:off x="2888894" y="2792896"/>
            <a:ext cx="4448448" cy="1535301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Early Stage / Projects requesting exceptions: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Public Hearing</a:t>
            </a: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Pre-application Tribal Meeting required</a:t>
            </a: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Lots of notice required</a:t>
            </a: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Rules decided annually during IDO Update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02940AB-AB81-421E-9191-B1FE900AA3AE}"/>
              </a:ext>
            </a:extLst>
          </p:cNvPr>
          <p:cNvSpPr/>
          <p:nvPr/>
        </p:nvSpPr>
        <p:spPr>
          <a:xfrm>
            <a:off x="2255170" y="1331074"/>
            <a:ext cx="3622534" cy="1223475"/>
          </a:xfrm>
          <a:prstGeom prst="rect">
            <a:avLst/>
          </a:prstGeom>
          <a:solidFill>
            <a:srgbClr val="9BBB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Last Stage / Projects following rules: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Administrative decision</a:t>
            </a: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Some notice required</a:t>
            </a: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Rules decided annually during IDO update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0164E01-7B60-43BA-8976-6D5B335CEDEA}"/>
              </a:ext>
            </a:extLst>
          </p:cNvPr>
          <p:cNvSpPr/>
          <p:nvPr/>
        </p:nvSpPr>
        <p:spPr>
          <a:xfrm>
            <a:off x="6529389" y="1503966"/>
            <a:ext cx="193598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3E4042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Administrative Decisions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3E4042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35D154F-37FA-46AF-8F4C-6DC819806D40}"/>
              </a:ext>
            </a:extLst>
          </p:cNvPr>
          <p:cNvSpPr/>
          <p:nvPr/>
        </p:nvSpPr>
        <p:spPr>
          <a:xfrm>
            <a:off x="7707589" y="2924529"/>
            <a:ext cx="193598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3E4042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Decisions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3E4042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Requiring a Public Hearing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3E4042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70123C7-5577-4054-AEB4-9B482F737730}"/>
              </a:ext>
            </a:extLst>
          </p:cNvPr>
          <p:cNvSpPr/>
          <p:nvPr/>
        </p:nvSpPr>
        <p:spPr>
          <a:xfrm>
            <a:off x="8278754" y="4828591"/>
            <a:ext cx="193598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3E4042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Policy Decisions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3E4042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3558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D46E1912-701F-41B1-9CBA-9A3F5521FE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873" y="94593"/>
            <a:ext cx="9807933" cy="3506218"/>
          </a:xfrm>
          <a:prstGeom prst="rect">
            <a:avLst/>
          </a:prstGeom>
        </p:spPr>
      </p:pic>
      <p:sp>
        <p:nvSpPr>
          <p:cNvPr id="6" name="Freeform 5">
            <a:extLst>
              <a:ext uri="{FF2B5EF4-FFF2-40B4-BE49-F238E27FC236}">
                <a16:creationId xmlns:a16="http://schemas.microsoft.com/office/drawing/2014/main" id="{98528778-A53F-45D2-829A-BDF266FFDFCE}"/>
              </a:ext>
            </a:extLst>
          </p:cNvPr>
          <p:cNvSpPr/>
          <p:nvPr/>
        </p:nvSpPr>
        <p:spPr>
          <a:xfrm>
            <a:off x="9764110" y="94593"/>
            <a:ext cx="1275847" cy="1112364"/>
          </a:xfrm>
          <a:custGeom>
            <a:avLst/>
            <a:gdLst>
              <a:gd name="connsiteX0" fmla="*/ 0 w 1040499"/>
              <a:gd name="connsiteY0" fmla="*/ 520250 h 1040499"/>
              <a:gd name="connsiteX1" fmla="*/ 520250 w 1040499"/>
              <a:gd name="connsiteY1" fmla="*/ 0 h 1040499"/>
              <a:gd name="connsiteX2" fmla="*/ 1040499 w 1040499"/>
              <a:gd name="connsiteY2" fmla="*/ 0 h 1040499"/>
              <a:gd name="connsiteX3" fmla="*/ 1040499 w 1040499"/>
              <a:gd name="connsiteY3" fmla="*/ 520250 h 1040499"/>
              <a:gd name="connsiteX4" fmla="*/ 520249 w 1040499"/>
              <a:gd name="connsiteY4" fmla="*/ 1040500 h 1040499"/>
              <a:gd name="connsiteX5" fmla="*/ -1 w 1040499"/>
              <a:gd name="connsiteY5" fmla="*/ 520250 h 1040499"/>
              <a:gd name="connsiteX6" fmla="*/ 0 w 1040499"/>
              <a:gd name="connsiteY6" fmla="*/ 520250 h 1040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0499" h="1040499">
                <a:moveTo>
                  <a:pt x="0" y="520250"/>
                </a:moveTo>
                <a:cubicBezTo>
                  <a:pt x="0" y="232924"/>
                  <a:pt x="232924" y="0"/>
                  <a:pt x="520250" y="0"/>
                </a:cubicBezTo>
                <a:lnTo>
                  <a:pt x="1040499" y="0"/>
                </a:lnTo>
                <a:lnTo>
                  <a:pt x="1040499" y="520250"/>
                </a:lnTo>
                <a:cubicBezTo>
                  <a:pt x="1040499" y="807576"/>
                  <a:pt x="807575" y="1040500"/>
                  <a:pt x="520249" y="1040500"/>
                </a:cubicBezTo>
                <a:cubicBezTo>
                  <a:pt x="232923" y="1040500"/>
                  <a:pt x="-1" y="807576"/>
                  <a:pt x="-1" y="520250"/>
                </a:cubicBezTo>
                <a:lnTo>
                  <a:pt x="0" y="520250"/>
                </a:lnTo>
                <a:close/>
              </a:path>
            </a:pathLst>
          </a:custGeom>
          <a:solidFill>
            <a:srgbClr val="0EE1DC"/>
          </a:solidFill>
          <a:ln w="25400" cap="flat" cmpd="sng" algn="ctr">
            <a:noFill/>
            <a:prstDash val="solid"/>
          </a:ln>
          <a:effectLst/>
        </p:spPr>
        <p:txBody>
          <a:bodyPr spcFirstLastPara="0" vert="horz" wrap="square" lIns="167618" tIns="167618" rIns="167618" bIns="167618" numCol="1" spcCol="1270" anchor="ctr" anchorCtr="0">
            <a:noAutofit/>
          </a:bodyPr>
          <a:lstStyle/>
          <a:p>
            <a:pPr marL="0" marR="0" lvl="0" indent="0" algn="ctr" defTabSz="533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Table 6-1-1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2B46EFC-4440-4816-858D-7FD2486AC26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92979"/>
          <a:stretch/>
        </p:blipFill>
        <p:spPr>
          <a:xfrm>
            <a:off x="79726" y="3513894"/>
            <a:ext cx="9784080" cy="29954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3C4DA28-359A-440C-8349-708B272553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677" y="3775673"/>
            <a:ext cx="9774936" cy="30368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CD4B496-C4C4-4C12-A35E-6DF85A782E1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726" y="4047841"/>
            <a:ext cx="9784080" cy="29418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E592848F-8357-4E29-ADE0-6F4C1EA9382E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819"/>
          <a:stretch/>
        </p:blipFill>
        <p:spPr>
          <a:xfrm>
            <a:off x="143335" y="4453875"/>
            <a:ext cx="6746141" cy="762106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BD1BD34-AFEA-4389-A698-F9CD7B69405D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27477" b="36758"/>
          <a:stretch/>
        </p:blipFill>
        <p:spPr>
          <a:xfrm>
            <a:off x="143335" y="5224012"/>
            <a:ext cx="6746141" cy="548635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D2D8EBD2-780D-456F-9E49-9F1ECCAA3576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5765"/>
          <a:stretch/>
        </p:blipFill>
        <p:spPr>
          <a:xfrm>
            <a:off x="7060760" y="4637679"/>
            <a:ext cx="3709670" cy="1112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8925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D5EC41EA-4FCC-4099-AD35-D1B82AD76779}"/>
              </a:ext>
            </a:extLst>
          </p:cNvPr>
          <p:cNvGrpSpPr/>
          <p:nvPr/>
        </p:nvGrpSpPr>
        <p:grpSpPr>
          <a:xfrm>
            <a:off x="6307145" y="3992093"/>
            <a:ext cx="2062572" cy="1732276"/>
            <a:chOff x="10366767" y="4628468"/>
            <a:chExt cx="2062572" cy="1732276"/>
          </a:xfrm>
        </p:grpSpPr>
        <p:pic>
          <p:nvPicPr>
            <p:cNvPr id="44" name="Picture 2" descr="http://images.clipartpanda.com/computer-monitor-png-ComputerMonitor.png">
              <a:extLst>
                <a:ext uri="{FF2B5EF4-FFF2-40B4-BE49-F238E27FC236}">
                  <a16:creationId xmlns:a16="http://schemas.microsoft.com/office/drawing/2014/main" id="{2FA76192-8E6F-45B0-968F-4E4E770E12A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366767" y="4628468"/>
              <a:ext cx="2062572" cy="17322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" name="Picture 4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6719"/>
            <a:stretch/>
          </p:blipFill>
          <p:spPr bwMode="auto">
            <a:xfrm>
              <a:off x="10559797" y="4749755"/>
              <a:ext cx="1701633" cy="1097264"/>
            </a:xfrm>
            <a:prstGeom prst="rect">
              <a:avLst/>
            </a:prstGeom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</p:grpSp>
      <p:sp>
        <p:nvSpPr>
          <p:cNvPr id="3" name="Subtitle 2"/>
          <p:cNvSpPr>
            <a:spLocks noGrp="1"/>
          </p:cNvSpPr>
          <p:nvPr>
            <p:ph type="body" idx="1"/>
          </p:nvPr>
        </p:nvSpPr>
        <p:spPr>
          <a:xfrm>
            <a:off x="1798320" y="2133601"/>
            <a:ext cx="3402012" cy="903373"/>
          </a:xfrm>
        </p:spPr>
        <p:txBody>
          <a:bodyPr>
            <a:normAutofit fontScale="77500" lnSpcReduction="20000"/>
          </a:bodyPr>
          <a:lstStyle/>
          <a:p>
            <a:pPr algn="l"/>
            <a:r>
              <a:rPr lang="en-US" sz="4800" dirty="0">
                <a:solidFill>
                  <a:schemeClr val="tx1"/>
                </a:solidFill>
              </a:rPr>
              <a:t>Resources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170704" y="3697752"/>
            <a:ext cx="21029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solidFill>
                  <a:prstClr val="black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Planning Webpage</a:t>
            </a:r>
          </a:p>
        </p:txBody>
      </p:sp>
      <p:sp>
        <p:nvSpPr>
          <p:cNvPr id="24" name="Rectangle 23"/>
          <p:cNvSpPr/>
          <p:nvPr/>
        </p:nvSpPr>
        <p:spPr>
          <a:xfrm>
            <a:off x="6189535" y="5532242"/>
            <a:ext cx="22621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defRPr/>
            </a:pPr>
            <a:r>
              <a:rPr lang="en-US" dirty="0">
                <a:solidFill>
                  <a:prstClr val="black"/>
                </a:solidFill>
                <a:latin typeface="Arial Narrow" panose="020B0606020202030204" pitchFamily="34" charset="0"/>
                <a:cs typeface="Arial" panose="020B0604020202020204" pitchFamily="34" charset="0"/>
                <a:hlinkClick r:id="rId5"/>
              </a:rPr>
              <a:t>compplan.abq-zone.com</a:t>
            </a:r>
            <a:endParaRPr lang="en-US" sz="1050" kern="0" dirty="0">
              <a:solidFill>
                <a:sysClr val="windowText" lastClr="000000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431124" y="3697752"/>
            <a:ext cx="17526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solidFill>
                  <a:prstClr val="black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ABC Comp Plan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1BF0E8F-7228-43EB-BDC0-F50FE211933F}"/>
              </a:ext>
            </a:extLst>
          </p:cNvPr>
          <p:cNvSpPr txBox="1"/>
          <p:nvPr/>
        </p:nvSpPr>
        <p:spPr>
          <a:xfrm>
            <a:off x="9358807" y="5577963"/>
            <a:ext cx="17267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u="sng" dirty="0">
                <a:solidFill>
                  <a:prstClr val="black"/>
                </a:solidFill>
                <a:latin typeface="Arial Narrow" panose="020B0606020202030204" pitchFamily="34" charset="0"/>
                <a:cs typeface="Arial" panose="020B0604020202020204" pitchFamily="34" charset="0"/>
                <a:hlinkClick r:id="rId6"/>
              </a:rPr>
              <a:t>cabq.gov/planning</a:t>
            </a:r>
            <a:endParaRPr lang="en-US" dirty="0">
              <a:solidFill>
                <a:prstClr val="black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E33752C5-D15D-416E-9D40-0DCA6F6232CB}"/>
              </a:ext>
            </a:extLst>
          </p:cNvPr>
          <p:cNvGrpSpPr/>
          <p:nvPr/>
        </p:nvGrpSpPr>
        <p:grpSpPr>
          <a:xfrm>
            <a:off x="9190898" y="4010205"/>
            <a:ext cx="2062572" cy="1732276"/>
            <a:chOff x="5273778" y="402092"/>
            <a:chExt cx="3456448" cy="2902616"/>
          </a:xfrm>
        </p:grpSpPr>
        <p:pic>
          <p:nvPicPr>
            <p:cNvPr id="18" name="Picture 2" descr="http://images.clipartpanda.com/computer-monitor-png-ComputerMonitor.png">
              <a:extLst>
                <a:ext uri="{FF2B5EF4-FFF2-40B4-BE49-F238E27FC236}">
                  <a16:creationId xmlns:a16="http://schemas.microsoft.com/office/drawing/2014/main" id="{DA7C8576-71A2-468D-970D-A42A2CB5A1A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73778" y="402092"/>
              <a:ext cx="3456448" cy="29026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BA4CC283-0C8C-4694-9535-24AECDBC24C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l="12277" r="21053" b="27759"/>
            <a:stretch/>
          </p:blipFill>
          <p:spPr>
            <a:xfrm>
              <a:off x="5562601" y="613069"/>
              <a:ext cx="2895599" cy="1872633"/>
            </a:xfrm>
            <a:prstGeom prst="rect">
              <a:avLst/>
            </a:prstGeom>
          </p:spPr>
        </p:pic>
      </p:grpSp>
      <p:sp>
        <p:nvSpPr>
          <p:cNvPr id="31" name="Rectangle 30">
            <a:extLst>
              <a:ext uri="{FF2B5EF4-FFF2-40B4-BE49-F238E27FC236}">
                <a16:creationId xmlns:a16="http://schemas.microsoft.com/office/drawing/2014/main" id="{CCE3AB9A-BC1D-4ECF-B639-0C76FC86A370}"/>
              </a:ext>
            </a:extLst>
          </p:cNvPr>
          <p:cNvSpPr/>
          <p:nvPr/>
        </p:nvSpPr>
        <p:spPr>
          <a:xfrm>
            <a:off x="6279222" y="2416493"/>
            <a:ext cx="1884960" cy="5616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en-US" sz="2000" u="sng" kern="0" dirty="0">
                <a:solidFill>
                  <a:srgbClr val="0070C0"/>
                </a:solidFill>
                <a:latin typeface="Arial Narrow" panose="020B0606020202030204" pitchFamily="34" charset="0"/>
                <a:cs typeface="Arial" panose="020B0604020202020204" pitchFamily="34" charset="0"/>
                <a:hlinkClick r:id="rId8"/>
              </a:rPr>
              <a:t>abq-zone.com</a:t>
            </a:r>
            <a:endParaRPr lang="en-US" sz="2000" u="sng" kern="0" dirty="0">
              <a:solidFill>
                <a:srgbClr val="0070C0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algn="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050" kern="0" dirty="0">
              <a:solidFill>
                <a:sysClr val="windowText" lastClr="000000"/>
              </a:solidFill>
              <a:latin typeface="Myriad Pro Cond" pitchFamily="34" charset="0"/>
              <a:cs typeface="Arial" panose="020B0604020202020204" pitchFamily="34" charset="0"/>
            </a:endParaRP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62EA62A3-CFF2-4636-9786-1EE6B1F6E270}"/>
              </a:ext>
            </a:extLst>
          </p:cNvPr>
          <p:cNvGrpSpPr/>
          <p:nvPr/>
        </p:nvGrpSpPr>
        <p:grpSpPr>
          <a:xfrm>
            <a:off x="6205949" y="1009888"/>
            <a:ext cx="2031506" cy="1557707"/>
            <a:chOff x="5049981" y="400638"/>
            <a:chExt cx="3456448" cy="2902616"/>
          </a:xfrm>
        </p:grpSpPr>
        <p:pic>
          <p:nvPicPr>
            <p:cNvPr id="34" name="Picture 2" descr="http://images.clipartpanda.com/computer-monitor-png-ComputerMonitor.png">
              <a:extLst>
                <a:ext uri="{FF2B5EF4-FFF2-40B4-BE49-F238E27FC236}">
                  <a16:creationId xmlns:a16="http://schemas.microsoft.com/office/drawing/2014/main" id="{E0619CBA-05D2-4050-B747-648E1D09ED6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49981" y="400638"/>
              <a:ext cx="3456448" cy="29026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34">
              <a:extLst>
                <a:ext uri="{FF2B5EF4-FFF2-40B4-BE49-F238E27FC236}">
                  <a16:creationId xmlns:a16="http://schemas.microsoft.com/office/drawing/2014/main" id="{1B9A5700-2197-404D-AE99-D27AACFA81C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/>
            <a:srcRect l="2487" t="-1" r="7846" b="15851"/>
            <a:stretch/>
          </p:blipFill>
          <p:spPr>
            <a:xfrm>
              <a:off x="5334000" y="621317"/>
              <a:ext cx="2895600" cy="1817083"/>
            </a:xfrm>
            <a:prstGeom prst="rect">
              <a:avLst/>
            </a:prstGeom>
          </p:spPr>
        </p:pic>
      </p:grpSp>
      <p:sp>
        <p:nvSpPr>
          <p:cNvPr id="36" name="TextBox 35">
            <a:extLst>
              <a:ext uri="{FF2B5EF4-FFF2-40B4-BE49-F238E27FC236}">
                <a16:creationId xmlns:a16="http://schemas.microsoft.com/office/drawing/2014/main" id="{8CFE0B7B-7E90-4E3F-88BF-BF90EF4EBA93}"/>
              </a:ext>
            </a:extLst>
          </p:cNvPr>
          <p:cNvSpPr txBox="1"/>
          <p:nvPr/>
        </p:nvSpPr>
        <p:spPr>
          <a:xfrm>
            <a:off x="6310864" y="732338"/>
            <a:ext cx="18216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solidFill>
                  <a:prstClr val="black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Interactive IDO</a:t>
            </a: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58C2A9C7-073F-4670-9AB4-6F456983461E}"/>
              </a:ext>
            </a:extLst>
          </p:cNvPr>
          <p:cNvGrpSpPr/>
          <p:nvPr/>
        </p:nvGrpSpPr>
        <p:grpSpPr>
          <a:xfrm>
            <a:off x="9371589" y="1019533"/>
            <a:ext cx="2044181" cy="1674540"/>
            <a:chOff x="152400" y="2426247"/>
            <a:chExt cx="3456448" cy="2902616"/>
          </a:xfrm>
        </p:grpSpPr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187A2E8E-1BFB-4559-B682-D969976F49E8}"/>
                </a:ext>
              </a:extLst>
            </p:cNvPr>
            <p:cNvGrpSpPr/>
            <p:nvPr/>
          </p:nvGrpSpPr>
          <p:grpSpPr>
            <a:xfrm>
              <a:off x="152400" y="2426247"/>
              <a:ext cx="3456448" cy="2902616"/>
              <a:chOff x="152400" y="2426247"/>
              <a:chExt cx="3456448" cy="2902616"/>
            </a:xfrm>
          </p:grpSpPr>
          <p:pic>
            <p:nvPicPr>
              <p:cNvPr id="40" name="Picture 2" descr="http://images.clipartpanda.com/computer-monitor-png-ComputerMonitor.png">
                <a:extLst>
                  <a:ext uri="{FF2B5EF4-FFF2-40B4-BE49-F238E27FC236}">
                    <a16:creationId xmlns:a16="http://schemas.microsoft.com/office/drawing/2014/main" id="{408EA8FF-1E49-4419-8C1F-5D5BBC080EF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2400" y="2426247"/>
                <a:ext cx="3456448" cy="290261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1" name="Picture 3">
                <a:extLst>
                  <a:ext uri="{FF2B5EF4-FFF2-40B4-BE49-F238E27FC236}">
                    <a16:creationId xmlns:a16="http://schemas.microsoft.com/office/drawing/2014/main" id="{FB650C22-C080-40CE-B0E0-2B598E76745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396766" y="2646281"/>
                <a:ext cx="2971800" cy="179549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pic>
          <p:nvPicPr>
            <p:cNvPr id="39" name="Content Placeholder 11">
              <a:extLst>
                <a:ext uri="{FF2B5EF4-FFF2-40B4-BE49-F238E27FC236}">
                  <a16:creationId xmlns:a16="http://schemas.microsoft.com/office/drawing/2014/main" id="{0B766EDA-A36C-4311-959F-EDD4647EF5FE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396767" y="4129902"/>
              <a:ext cx="2971800" cy="3658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2" name="TextBox 41">
            <a:extLst>
              <a:ext uri="{FF2B5EF4-FFF2-40B4-BE49-F238E27FC236}">
                <a16:creationId xmlns:a16="http://schemas.microsoft.com/office/drawing/2014/main" id="{C81E3EE8-4428-432F-9FFE-FDDF5CB0FAC8}"/>
              </a:ext>
            </a:extLst>
          </p:cNvPr>
          <p:cNvSpPr txBox="1"/>
          <p:nvPr/>
        </p:nvSpPr>
        <p:spPr>
          <a:xfrm>
            <a:off x="9200083" y="2535684"/>
            <a:ext cx="23871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u="sng" dirty="0">
                <a:solidFill>
                  <a:prstClr val="black"/>
                </a:solidFill>
                <a:latin typeface="Arial Narrow" panose="020B0606020202030204" pitchFamily="34" charset="0"/>
                <a:cs typeface="Arial" panose="020B0604020202020204" pitchFamily="34" charset="0"/>
                <a:hlinkClick r:id="rId14" action="ppaction://hlinkfile"/>
              </a:rPr>
              <a:t>tinyurl.com/</a:t>
            </a:r>
            <a:r>
              <a:rPr lang="en-US" u="sng" dirty="0" err="1">
                <a:solidFill>
                  <a:prstClr val="black"/>
                </a:solidFill>
                <a:latin typeface="Arial Narrow" panose="020B0606020202030204" pitchFamily="34" charset="0"/>
                <a:cs typeface="Arial" panose="020B0604020202020204" pitchFamily="34" charset="0"/>
                <a:hlinkClick r:id="rId14" action="ppaction://hlinkfile"/>
              </a:rPr>
              <a:t>idozoningmap</a:t>
            </a:r>
            <a:endParaRPr lang="en-US" dirty="0">
              <a:solidFill>
                <a:prstClr val="black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75335753-F5B4-4A00-8F97-1547A8B21695}"/>
              </a:ext>
            </a:extLst>
          </p:cNvPr>
          <p:cNvSpPr txBox="1"/>
          <p:nvPr/>
        </p:nvSpPr>
        <p:spPr>
          <a:xfrm>
            <a:off x="9482841" y="707080"/>
            <a:ext cx="18216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solidFill>
                  <a:prstClr val="black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IDO Zoning Map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F212659C-B3D1-423A-AA5F-51E3C93D397B}"/>
              </a:ext>
            </a:extLst>
          </p:cNvPr>
          <p:cNvSpPr/>
          <p:nvPr/>
        </p:nvSpPr>
        <p:spPr>
          <a:xfrm>
            <a:off x="1843252" y="3451557"/>
            <a:ext cx="414913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000" b="1" dirty="0">
                <a:solidFill>
                  <a:prstClr val="black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Michael Vos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prstClr val="black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Principal Planner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prstClr val="black"/>
                </a:solidFill>
                <a:latin typeface="Arial Narrow" panose="020B0606020202030204" pitchFamily="34" charset="0"/>
                <a:cs typeface="Arial" panose="020B0604020202020204" pitchFamily="34" charset="0"/>
                <a:hlinkClick r:id="rId15"/>
              </a:rPr>
              <a:t>mvos@cabq.gov</a:t>
            </a:r>
            <a:r>
              <a:rPr lang="en-US" dirty="0">
                <a:solidFill>
                  <a:prstClr val="black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07014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NE ABQ PPT">
  <a:themeElements>
    <a:clrScheme name="Custom 4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EA7317"/>
      </a:accent1>
      <a:accent2>
        <a:srgbClr val="6CC065"/>
      </a:accent2>
      <a:accent3>
        <a:srgbClr val="5571B6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470B4F82-47A4-4BD7-A316-A36B5189DC42}" vid="{8E965DDA-53B9-49D2-BF5C-AC54A68B0E20}"/>
    </a:ext>
  </a:extLst>
</a:theme>
</file>

<file path=ppt/theme/theme2.xml><?xml version="1.0" encoding="utf-8"?>
<a:theme xmlns:a="http://schemas.openxmlformats.org/drawingml/2006/main" name="1_ONE ABQ PP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NE ABQ PPT Planning.potx" id="{88D663F4-395A-46C5-B875-561B567E509A}" vid="{116B2540-E137-4212-8FB9-253E7C615143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28019</TotalTime>
  <Words>1645</Words>
  <Application>Microsoft Office PowerPoint</Application>
  <PresentationFormat>Widescreen</PresentationFormat>
  <Paragraphs>458</Paragraphs>
  <Slides>26</Slides>
  <Notes>12</Notes>
  <HiddenSlides>2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26</vt:i4>
      </vt:variant>
    </vt:vector>
  </HeadingPairs>
  <TitlesOfParts>
    <vt:vector size="35" baseType="lpstr">
      <vt:lpstr>Adobe Garamond Pro</vt:lpstr>
      <vt:lpstr>Arial</vt:lpstr>
      <vt:lpstr>Arial Narrow</vt:lpstr>
      <vt:lpstr>Calibri</vt:lpstr>
      <vt:lpstr>Cambria Math</vt:lpstr>
      <vt:lpstr>Myriad Pro Cond</vt:lpstr>
      <vt:lpstr>Publica Play</vt:lpstr>
      <vt:lpstr>ONE ABQ PPT</vt:lpstr>
      <vt:lpstr>1_ONE ABQ PPT</vt:lpstr>
      <vt:lpstr>Integrated Development Ordinance</vt:lpstr>
      <vt:lpstr>Planning + Zoning</vt:lpstr>
      <vt:lpstr>Finding the balance</vt:lpstr>
      <vt:lpstr>Finding the balance</vt:lpstr>
      <vt:lpstr>PowerPoint Presentation</vt:lpstr>
      <vt:lpstr>PowerPoint Presentation</vt:lpstr>
      <vt:lpstr>Levers for regulations</vt:lpstr>
      <vt:lpstr>Tailored Protections</vt:lpstr>
      <vt:lpstr>Small Areas</vt:lpstr>
      <vt:lpstr>Implementing Centers &amp; Corridors</vt:lpstr>
      <vt:lpstr>Major Public Open Space Edges</vt:lpstr>
      <vt:lpstr>Zoning</vt:lpstr>
      <vt:lpstr>overlay zones</vt:lpstr>
      <vt:lpstr>PowerPoint Presentation</vt:lpstr>
      <vt:lpstr>Use table</vt:lpstr>
      <vt:lpstr>PowerPoint Presentation</vt:lpstr>
      <vt:lpstr>Limits on Density</vt:lpstr>
      <vt:lpstr>Dimensional Standard Tables: By Zone Categories</vt:lpstr>
      <vt:lpstr>Off-street parking</vt:lpstr>
      <vt:lpstr>Off-street parking</vt:lpstr>
      <vt:lpstr>standards</vt:lpstr>
      <vt:lpstr>Finding the Balance</vt:lpstr>
      <vt:lpstr>Review/decision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Sustainability in the City Current and Future Action In Albuquerque</dc:title>
  <dc:creator>Rader, Kelsey</dc:creator>
  <cp:lastModifiedBy>Renz-Whitmore, Mikaela J.</cp:lastModifiedBy>
  <cp:revision>348</cp:revision>
  <dcterms:created xsi:type="dcterms:W3CDTF">2019-03-28T21:44:26Z</dcterms:created>
  <dcterms:modified xsi:type="dcterms:W3CDTF">2024-10-15T21:02:13Z</dcterms:modified>
</cp:coreProperties>
</file>