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6" r:id="rId2"/>
    <p:sldMasterId id="2147483693" r:id="rId3"/>
    <p:sldMasterId id="2147483710" r:id="rId4"/>
    <p:sldMasterId id="2147483726" r:id="rId5"/>
    <p:sldMasterId id="2147483733" r:id="rId6"/>
  </p:sldMasterIdLst>
  <p:notesMasterIdLst>
    <p:notesMasterId r:id="rId55"/>
  </p:notesMasterIdLst>
  <p:handoutMasterIdLst>
    <p:handoutMasterId r:id="rId56"/>
  </p:handoutMasterIdLst>
  <p:sldIdLst>
    <p:sldId id="257" r:id="rId7"/>
    <p:sldId id="1612" r:id="rId8"/>
    <p:sldId id="1737" r:id="rId9"/>
    <p:sldId id="1176" r:id="rId10"/>
    <p:sldId id="1798" r:id="rId11"/>
    <p:sldId id="1316" r:id="rId12"/>
    <p:sldId id="319" r:id="rId13"/>
    <p:sldId id="1319" r:id="rId14"/>
    <p:sldId id="1730" r:id="rId15"/>
    <p:sldId id="1799" r:id="rId16"/>
    <p:sldId id="1594" r:id="rId17"/>
    <p:sldId id="1738" r:id="rId18"/>
    <p:sldId id="1739" r:id="rId19"/>
    <p:sldId id="1721" r:id="rId20"/>
    <p:sldId id="1653" r:id="rId21"/>
    <p:sldId id="755" r:id="rId22"/>
    <p:sldId id="1800" r:id="rId23"/>
    <p:sldId id="1654" r:id="rId24"/>
    <p:sldId id="1805" r:id="rId25"/>
    <p:sldId id="1740" r:id="rId26"/>
    <p:sldId id="1742" r:id="rId27"/>
    <p:sldId id="1744" r:id="rId28"/>
    <p:sldId id="1806" r:id="rId29"/>
    <p:sldId id="1807" r:id="rId30"/>
    <p:sldId id="1741" r:id="rId31"/>
    <p:sldId id="1746" r:id="rId32"/>
    <p:sldId id="1720" r:id="rId33"/>
    <p:sldId id="1776" r:id="rId34"/>
    <p:sldId id="1135" r:id="rId35"/>
    <p:sldId id="1270" r:id="rId36"/>
    <p:sldId id="1318" r:id="rId37"/>
    <p:sldId id="1274" r:id="rId38"/>
    <p:sldId id="1094" r:id="rId39"/>
    <p:sldId id="1275" r:id="rId40"/>
    <p:sldId id="772" r:id="rId41"/>
    <p:sldId id="1276" r:id="rId42"/>
    <p:sldId id="1277" r:id="rId43"/>
    <p:sldId id="1745" r:id="rId44"/>
    <p:sldId id="1801" r:id="rId45"/>
    <p:sldId id="1802" r:id="rId46"/>
    <p:sldId id="1803" r:id="rId47"/>
    <p:sldId id="1793" r:id="rId48"/>
    <p:sldId id="1794" r:id="rId49"/>
    <p:sldId id="1795" r:id="rId50"/>
    <p:sldId id="1777" r:id="rId51"/>
    <p:sldId id="1797" r:id="rId52"/>
    <p:sldId id="1778" r:id="rId53"/>
    <p:sldId id="177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d, Terra L." initials="RTL" lastIdx="20" clrIdx="0">
    <p:extLst>
      <p:ext uri="{19B8F6BF-5375-455C-9EA6-DF929625EA0E}">
        <p15:presenceInfo xmlns:p15="http://schemas.microsoft.com/office/powerpoint/2012/main" userId="S-1-5-21-495126559-16604539-1757479407-42643" providerId="AD"/>
      </p:ext>
    </p:extLst>
  </p:cmAuthor>
  <p:cmAuthor id="2" name="Bolen, Rebecca A." initials="BRA" lastIdx="4" clrIdx="1">
    <p:extLst>
      <p:ext uri="{19B8F6BF-5375-455C-9EA6-DF929625EA0E}">
        <p15:presenceInfo xmlns:p15="http://schemas.microsoft.com/office/powerpoint/2012/main" userId="S-1-5-21-495126559-16604539-1757479407-62890" providerId="AD"/>
      </p:ext>
    </p:extLst>
  </p:cmAuthor>
  <p:cmAuthor id="3" name="Barkhurst, Kathryn Carrie" initials="BKC" lastIdx="7" clrIdx="2">
    <p:extLst>
      <p:ext uri="{19B8F6BF-5375-455C-9EA6-DF929625EA0E}">
        <p15:presenceInfo xmlns:p15="http://schemas.microsoft.com/office/powerpoint/2012/main" userId="S-1-5-21-495126559-16604539-1757479407-24171" providerId="AD"/>
      </p:ext>
    </p:extLst>
  </p:cmAuthor>
  <p:cmAuthor id="4" name="Kate" initials="K" lastIdx="122" clrIdx="3">
    <p:extLst>
      <p:ext uri="{19B8F6BF-5375-455C-9EA6-DF929625EA0E}">
        <p15:presenceInfo xmlns:p15="http://schemas.microsoft.com/office/powerpoint/2012/main" userId="e9ec42fedd5826c2" providerId="Windows Live"/>
      </p:ext>
    </p:extLst>
  </p:cmAuthor>
  <p:cmAuthor id="5" name="Renz-Whitmore, Mikaela J." initials="RWMJ" lastIdx="18" clrIdx="4">
    <p:extLst>
      <p:ext uri="{19B8F6BF-5375-455C-9EA6-DF929625EA0E}">
        <p15:presenceInfo xmlns:p15="http://schemas.microsoft.com/office/powerpoint/2012/main" userId="S::PLNMJR@cabq.gov::34aa2cfb-2e15-44a2-960e-60fe7652f293" providerId="AD"/>
      </p:ext>
    </p:extLst>
  </p:cmAuthor>
  <p:cmAuthor id="6" name="Christensen, Korrina" initials="CK" lastIdx="1" clrIdx="5">
    <p:extLst>
      <p:ext uri="{19B8F6BF-5375-455C-9EA6-DF929625EA0E}">
        <p15:presenceInfo xmlns:p15="http://schemas.microsoft.com/office/powerpoint/2012/main" userId="S::E43623@cabq.gov::c7115f5b-f429-4c07-b046-76ed52da27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C89"/>
    <a:srgbClr val="8D3A87"/>
    <a:srgbClr val="F2AA5E"/>
    <a:srgbClr val="E8A4FB"/>
    <a:srgbClr val="A481BD"/>
    <a:srgbClr val="FFD77A"/>
    <a:srgbClr val="187CFC"/>
    <a:srgbClr val="F7D5CC"/>
    <a:srgbClr val="A9DFD1"/>
    <a:srgbClr val="AAE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88889" autoAdjust="0"/>
  </p:normalViewPr>
  <p:slideViewPr>
    <p:cSldViewPr snapToGrid="0">
      <p:cViewPr>
        <p:scale>
          <a:sx n="100" d="100"/>
          <a:sy n="100" d="100"/>
        </p:scale>
        <p:origin x="780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6290"/>
    </p:cViewPr>
  </p:sorterViewPr>
  <p:notesViewPr>
    <p:cSldViewPr snapToGrid="0" showGuides="1">
      <p:cViewPr varScale="1">
        <p:scale>
          <a:sx n="98" d="100"/>
          <a:sy n="98" d="100"/>
        </p:scale>
        <p:origin x="35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8-28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8-2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800" b="1" baseline="0">
                <a:latin typeface="Arial Narrow" panose="020B0606020202030204" pitchFamily="34" charset="0"/>
              </a:rPr>
              <a:t>Platted Lots Zoned for Residential Uses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76206276102283E-2"/>
          <c:y val="0.13209307956002356"/>
          <c:w val="0.72850901701803406"/>
          <c:h val="0.56106268949085769"/>
        </c:manualLayout>
      </c:layout>
      <c:barChart>
        <c:barDir val="col"/>
        <c:grouping val="clustered"/>
        <c:varyColors val="0"/>
        <c:ser>
          <c:idx val="0"/>
          <c:order val="0"/>
          <c:tx>
            <c:v>As of 2025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Table-AGIS parcels'!$L$88:$O$88</c:f>
              <c:strCache>
                <c:ptCount val="4"/>
                <c:pt idx="0">
                  <c:v>Single-family</c:v>
                </c:pt>
                <c:pt idx="1">
                  <c:v>Duplex</c:v>
                </c:pt>
                <c:pt idx="2">
                  <c:v>Townhouse</c:v>
                </c:pt>
                <c:pt idx="3">
                  <c:v>Multi-family</c:v>
                </c:pt>
              </c:strCache>
            </c:strRef>
          </c:cat>
          <c:val>
            <c:numRef>
              <c:f>'Summary Table-AGIS parcels'!$L$92:$O$92</c:f>
              <c:numCache>
                <c:formatCode>0%</c:formatCode>
                <c:ptCount val="4"/>
                <c:pt idx="0">
                  <c:v>0.88127063289350149</c:v>
                </c:pt>
                <c:pt idx="1">
                  <c:v>0.17045017688656586</c:v>
                </c:pt>
                <c:pt idx="2">
                  <c:v>0.21642454039756495</c:v>
                </c:pt>
                <c:pt idx="3">
                  <c:v>0.12086963544768962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16-4A02-B154-4CE7DD44C91F}"/>
            </c:ext>
          </c:extLst>
        </c:ser>
        <c:ser>
          <c:idx val="1"/>
          <c:order val="1"/>
          <c:tx>
            <c:v>Post-conversion</c:v>
          </c:tx>
          <c:spPr>
            <a:solidFill>
              <a:srgbClr val="57C1A6"/>
            </a:solidFill>
            <a:ln w="25400">
              <a:noFill/>
            </a:ln>
          </c:spPr>
          <c:invertIfNegative val="0"/>
          <c:cat>
            <c:strRef>
              <c:f>'Summary Table-AGIS parcels'!$L$88:$O$88</c:f>
              <c:strCache>
                <c:ptCount val="4"/>
                <c:pt idx="0">
                  <c:v>Single-family</c:v>
                </c:pt>
                <c:pt idx="1">
                  <c:v>Duplex</c:v>
                </c:pt>
                <c:pt idx="2">
                  <c:v>Townhouse</c:v>
                </c:pt>
                <c:pt idx="3">
                  <c:v>Multi-family</c:v>
                </c:pt>
              </c:strCache>
            </c:strRef>
          </c:cat>
          <c:val>
            <c:numRef>
              <c:f>'Summary Table-AGIS parcels'!$L$168:$O$168</c:f>
              <c:numCache>
                <c:formatCode>0%</c:formatCode>
                <c:ptCount val="4"/>
                <c:pt idx="0">
                  <c:v>0.85169555692407095</c:v>
                </c:pt>
                <c:pt idx="1">
                  <c:v>0.8435534511827002</c:v>
                </c:pt>
                <c:pt idx="2">
                  <c:v>0.94261153120046848</c:v>
                </c:pt>
                <c:pt idx="3">
                  <c:v>0.2157077524153736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16-4A02-B154-4CE7DD44C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058463"/>
        <c:axId val="1"/>
      </c:barChart>
      <c:catAx>
        <c:axId val="184105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1058463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532734474761803"/>
          <c:y val="0.75125751241037864"/>
          <c:w val="0.51065468949523607"/>
          <c:h val="9.6062436013130387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Arial Narrow" panose="020B0606020202030204" pitchFamily="34" charset="0"/>
              </a:defRPr>
            </a:pPr>
            <a:r>
              <a:rPr lang="en-US">
                <a:latin typeface="Arial Narrow" panose="020B0606020202030204" pitchFamily="34" charset="0"/>
              </a:rPr>
              <a:t>Platted Lots Zoned for Residential Uses*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76206276102283E-2"/>
          <c:y val="0.13209307956002356"/>
          <c:w val="0.8725949586490368"/>
          <c:h val="0.56106268949085769"/>
        </c:manualLayout>
      </c:layout>
      <c:barChart>
        <c:barDir val="col"/>
        <c:grouping val="clustered"/>
        <c:varyColors val="0"/>
        <c:ser>
          <c:idx val="0"/>
          <c:order val="0"/>
          <c:tx>
            <c:v>As of 2025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Table-AGIS parcels'!$L$89:$O$89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Table-AGIS parcels'!$L$92:$O$92</c:f>
              <c:numCache>
                <c:formatCode>0%</c:formatCode>
                <c:ptCount val="4"/>
                <c:pt idx="0">
                  <c:v>0.9063653495724765</c:v>
                </c:pt>
                <c:pt idx="1">
                  <c:v>0.17530384922874459</c:v>
                </c:pt>
                <c:pt idx="2">
                  <c:v>0.2225873606719932</c:v>
                </c:pt>
                <c:pt idx="3">
                  <c:v>0.12431147175022453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0-43FE-A9F4-E6C48CF6C6DD}"/>
            </c:ext>
          </c:extLst>
        </c:ser>
        <c:ser>
          <c:idx val="1"/>
          <c:order val="1"/>
          <c:tx>
            <c:v>Post-conversion</c:v>
          </c:tx>
          <c:spPr>
            <a:solidFill>
              <a:srgbClr val="57C1A6"/>
            </a:solidFill>
            <a:ln w="25400">
              <a:noFill/>
            </a:ln>
          </c:spPr>
          <c:invertIfNegative val="0"/>
          <c:cat>
            <c:strRef>
              <c:f>'Summary Table-AGIS parcels'!$L$89:$O$89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Table-AGIS parcels'!$L$93:$O$93</c:f>
              <c:numCache>
                <c:formatCode>0%</c:formatCode>
                <c:ptCount val="4"/>
                <c:pt idx="0">
                  <c:v>0.87594810534676903</c:v>
                </c:pt>
                <c:pt idx="1">
                  <c:v>0.31493450869842854</c:v>
                </c:pt>
                <c:pt idx="2">
                  <c:v>0.41681332772646806</c:v>
                </c:pt>
                <c:pt idx="3">
                  <c:v>0.22185016171653144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30-43FE-A9F4-E6C48CF6C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218208"/>
        <c:axId val="1"/>
      </c:barChart>
      <c:catAx>
        <c:axId val="7742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74218208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807281347896027"/>
          <c:y val="0.7507323057705606"/>
          <c:w val="0.50162882059097447"/>
          <c:h val="0.10765229417144384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5-08-15T12:15:04.894" idx="13">
    <p:pos x="10" y="10"/>
    <p:text>Find data on how much of our housing stock is SF / ownership</p:text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009F1-BA15-48B8-B9E9-3AB89EE0DC61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37337F53-B322-4679-BFD9-5F0A7E1C76F1}">
      <dgm:prSet phldrT="[Text]" custT="1"/>
      <dgm:spPr>
        <a:solidFill>
          <a:srgbClr val="003C54"/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Vision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365E33F9-2169-4B93-A417-0C3AD37D3780}" type="parTrans" cxnId="{1E914E71-A1D7-4312-BAE6-7C808929773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41967853-8AB5-40AC-A1B2-87CC06F203FB}" type="sibTrans" cxnId="{1E914E71-A1D7-4312-BAE6-7C808929773C}">
      <dgm:prSet/>
      <dgm:spPr>
        <a:solidFill>
          <a:srgbClr val="003C54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08C2659-733E-4F2C-92A6-B47A4B1FFB5B}">
      <dgm:prSet phldrT="[Text]"/>
      <dgm:spPr>
        <a:solidFill>
          <a:srgbClr val="00658E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Goals &amp; Policies</a:t>
          </a:r>
        </a:p>
      </dgm:t>
    </dgm:pt>
    <dgm:pt modelId="{254B260E-360B-48F3-91E3-D509E3F3DB94}" type="parTrans" cxnId="{22B87C96-B4BC-4481-BFD5-794B1751919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94B439F-DE03-4AE9-9E00-B8AB315F8D8A}" type="sibTrans" cxnId="{22B87C96-B4BC-4481-BFD5-794B17519193}">
      <dgm:prSet/>
      <dgm:spPr>
        <a:solidFill>
          <a:srgbClr val="00658E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5B39CC4-8C1E-4CBE-B7CF-0FC53B27A73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Zoning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084D6C24-A284-4F7B-984B-5C938F5CC38B}" type="parTrans" cxnId="{5A3B2AC9-04CE-488A-8854-E1FFDB0F698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D044DEE-1891-458C-9B5E-1A0C1F126D48}" type="sibTrans" cxnId="{5A3B2AC9-04CE-488A-8854-E1FFDB0F698E}">
      <dgm:prSet/>
      <dgm:spPr>
        <a:solidFill>
          <a:srgbClr val="C00000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E1561FB-0FAE-4941-85B6-B652DA5196C2}" type="pres">
      <dgm:prSet presAssocID="{811009F1-BA15-48B8-B9E9-3AB89EE0DC6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084493-7CBF-40FF-80F1-3F6F5CB263C9}" type="pres">
      <dgm:prSet presAssocID="{37337F53-B322-4679-BFD9-5F0A7E1C76F1}" presName="gear1" presStyleLbl="node1" presStyleIdx="0" presStyleCnt="3">
        <dgm:presLayoutVars>
          <dgm:chMax val="1"/>
          <dgm:bulletEnabled val="1"/>
        </dgm:presLayoutVars>
      </dgm:prSet>
      <dgm:spPr/>
    </dgm:pt>
    <dgm:pt modelId="{AD167004-A76D-4F97-B1CD-D93EC4EDC091}" type="pres">
      <dgm:prSet presAssocID="{37337F53-B322-4679-BFD9-5F0A7E1C76F1}" presName="gear1srcNode" presStyleLbl="node1" presStyleIdx="0" presStyleCnt="3"/>
      <dgm:spPr/>
    </dgm:pt>
    <dgm:pt modelId="{012C506C-D51C-4BB1-872F-75A83023C9B6}" type="pres">
      <dgm:prSet presAssocID="{37337F53-B322-4679-BFD9-5F0A7E1C76F1}" presName="gear1dstNode" presStyleLbl="node1" presStyleIdx="0" presStyleCnt="3"/>
      <dgm:spPr/>
    </dgm:pt>
    <dgm:pt modelId="{D39F105A-0D83-40F3-A242-C032393DA517}" type="pres">
      <dgm:prSet presAssocID="{608C2659-733E-4F2C-92A6-B47A4B1FFB5B}" presName="gear2" presStyleLbl="node1" presStyleIdx="1" presStyleCnt="3">
        <dgm:presLayoutVars>
          <dgm:chMax val="1"/>
          <dgm:bulletEnabled val="1"/>
        </dgm:presLayoutVars>
      </dgm:prSet>
      <dgm:spPr/>
    </dgm:pt>
    <dgm:pt modelId="{6A1A5025-8DFB-4044-886B-A2389AF67385}" type="pres">
      <dgm:prSet presAssocID="{608C2659-733E-4F2C-92A6-B47A4B1FFB5B}" presName="gear2srcNode" presStyleLbl="node1" presStyleIdx="1" presStyleCnt="3"/>
      <dgm:spPr/>
    </dgm:pt>
    <dgm:pt modelId="{FD272539-7975-4463-B86D-42A105507B59}" type="pres">
      <dgm:prSet presAssocID="{608C2659-733E-4F2C-92A6-B47A4B1FFB5B}" presName="gear2dstNode" presStyleLbl="node1" presStyleIdx="1" presStyleCnt="3"/>
      <dgm:spPr/>
    </dgm:pt>
    <dgm:pt modelId="{D30CA25E-DC19-460C-A54F-8DC54E83DAEC}" type="pres">
      <dgm:prSet presAssocID="{A5B39CC4-8C1E-4CBE-B7CF-0FC53B27A73E}" presName="gear3" presStyleLbl="node1" presStyleIdx="2" presStyleCnt="3"/>
      <dgm:spPr/>
    </dgm:pt>
    <dgm:pt modelId="{BBF4DBE6-E5AD-4797-873F-38A5856006B5}" type="pres">
      <dgm:prSet presAssocID="{A5B39CC4-8C1E-4CBE-B7CF-0FC53B27A73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B14656B-4F23-4A4D-9C2A-896CA58DE44C}" type="pres">
      <dgm:prSet presAssocID="{A5B39CC4-8C1E-4CBE-B7CF-0FC53B27A73E}" presName="gear3srcNode" presStyleLbl="node1" presStyleIdx="2" presStyleCnt="3"/>
      <dgm:spPr/>
    </dgm:pt>
    <dgm:pt modelId="{99CC7C24-167B-4927-8F82-51844BA496FB}" type="pres">
      <dgm:prSet presAssocID="{A5B39CC4-8C1E-4CBE-B7CF-0FC53B27A73E}" presName="gear3dstNode" presStyleLbl="node1" presStyleIdx="2" presStyleCnt="3"/>
      <dgm:spPr/>
    </dgm:pt>
    <dgm:pt modelId="{F0C37F02-3698-4826-8E07-3C310B9FD720}" type="pres">
      <dgm:prSet presAssocID="{41967853-8AB5-40AC-A1B2-87CC06F203FB}" presName="connector1" presStyleLbl="sibTrans2D1" presStyleIdx="0" presStyleCnt="3"/>
      <dgm:spPr/>
    </dgm:pt>
    <dgm:pt modelId="{5F60F7BE-37B5-4596-B219-9A815D857E6A}" type="pres">
      <dgm:prSet presAssocID="{094B439F-DE03-4AE9-9E00-B8AB315F8D8A}" presName="connector2" presStyleLbl="sibTrans2D1" presStyleIdx="1" presStyleCnt="3"/>
      <dgm:spPr/>
    </dgm:pt>
    <dgm:pt modelId="{79C2350F-D095-4D1D-ADEC-6C08F177FB54}" type="pres">
      <dgm:prSet presAssocID="{ED044DEE-1891-458C-9B5E-1A0C1F126D48}" presName="connector3" presStyleLbl="sibTrans2D1" presStyleIdx="2" presStyleCnt="3"/>
      <dgm:spPr/>
    </dgm:pt>
  </dgm:ptLst>
  <dgm:cxnLst>
    <dgm:cxn modelId="{3C8E610E-DFCE-4472-AB58-1ED58C8A9BA8}" type="presOf" srcId="{608C2659-733E-4F2C-92A6-B47A4B1FFB5B}" destId="{D39F105A-0D83-40F3-A242-C032393DA517}" srcOrd="0" destOrd="0" presId="urn:microsoft.com/office/officeart/2005/8/layout/gear1"/>
    <dgm:cxn modelId="{884E0712-AF82-45A6-B1A4-D043A987E835}" type="presOf" srcId="{811009F1-BA15-48B8-B9E9-3AB89EE0DC61}" destId="{9E1561FB-0FAE-4941-85B6-B652DA5196C2}" srcOrd="0" destOrd="0" presId="urn:microsoft.com/office/officeart/2005/8/layout/gear1"/>
    <dgm:cxn modelId="{FDA2F515-38A6-4612-BFE6-B025C9352FB3}" type="presOf" srcId="{A5B39CC4-8C1E-4CBE-B7CF-0FC53B27A73E}" destId="{D30CA25E-DC19-460C-A54F-8DC54E83DAEC}" srcOrd="0" destOrd="0" presId="urn:microsoft.com/office/officeart/2005/8/layout/gear1"/>
    <dgm:cxn modelId="{499E2A21-F870-4BD2-8DA5-442818D63338}" type="presOf" srcId="{A5B39CC4-8C1E-4CBE-B7CF-0FC53B27A73E}" destId="{99CC7C24-167B-4927-8F82-51844BA496FB}" srcOrd="3" destOrd="0" presId="urn:microsoft.com/office/officeart/2005/8/layout/gear1"/>
    <dgm:cxn modelId="{A32C6A24-378F-408E-BD20-3634E19C4EDB}" type="presOf" srcId="{37337F53-B322-4679-BFD9-5F0A7E1C76F1}" destId="{AD167004-A76D-4F97-B1CD-D93EC4EDC091}" srcOrd="1" destOrd="0" presId="urn:microsoft.com/office/officeart/2005/8/layout/gear1"/>
    <dgm:cxn modelId="{33CE3E63-94C8-43B8-87ED-9D523586204D}" type="presOf" srcId="{608C2659-733E-4F2C-92A6-B47A4B1FFB5B}" destId="{FD272539-7975-4463-B86D-42A105507B59}" srcOrd="2" destOrd="0" presId="urn:microsoft.com/office/officeart/2005/8/layout/gear1"/>
    <dgm:cxn modelId="{1E914E71-A1D7-4312-BAE6-7C808929773C}" srcId="{811009F1-BA15-48B8-B9E9-3AB89EE0DC61}" destId="{37337F53-B322-4679-BFD9-5F0A7E1C76F1}" srcOrd="0" destOrd="0" parTransId="{365E33F9-2169-4B93-A417-0C3AD37D3780}" sibTransId="{41967853-8AB5-40AC-A1B2-87CC06F203FB}"/>
    <dgm:cxn modelId="{1713F692-24ED-45B6-88F2-4ED1654EC3D1}" type="presOf" srcId="{37337F53-B322-4679-BFD9-5F0A7E1C76F1}" destId="{012C506C-D51C-4BB1-872F-75A83023C9B6}" srcOrd="2" destOrd="0" presId="urn:microsoft.com/office/officeart/2005/8/layout/gear1"/>
    <dgm:cxn modelId="{22B87C96-B4BC-4481-BFD5-794B17519193}" srcId="{811009F1-BA15-48B8-B9E9-3AB89EE0DC61}" destId="{608C2659-733E-4F2C-92A6-B47A4B1FFB5B}" srcOrd="1" destOrd="0" parTransId="{254B260E-360B-48F3-91E3-D509E3F3DB94}" sibTransId="{094B439F-DE03-4AE9-9E00-B8AB315F8D8A}"/>
    <dgm:cxn modelId="{671F24A2-7011-4630-9D98-9873954448D4}" type="presOf" srcId="{608C2659-733E-4F2C-92A6-B47A4B1FFB5B}" destId="{6A1A5025-8DFB-4044-886B-A2389AF67385}" srcOrd="1" destOrd="0" presId="urn:microsoft.com/office/officeart/2005/8/layout/gear1"/>
    <dgm:cxn modelId="{86971CAA-3A8F-408F-B199-BBE8A2ACC2DB}" type="presOf" srcId="{37337F53-B322-4679-BFD9-5F0A7E1C76F1}" destId="{BE084493-7CBF-40FF-80F1-3F6F5CB263C9}" srcOrd="0" destOrd="0" presId="urn:microsoft.com/office/officeart/2005/8/layout/gear1"/>
    <dgm:cxn modelId="{D3AEAFB6-4812-4D69-B4E3-6C984E6F92DE}" type="presOf" srcId="{A5B39CC4-8C1E-4CBE-B7CF-0FC53B27A73E}" destId="{BBF4DBE6-E5AD-4797-873F-38A5856006B5}" srcOrd="1" destOrd="0" presId="urn:microsoft.com/office/officeart/2005/8/layout/gear1"/>
    <dgm:cxn modelId="{5A3B2AC9-04CE-488A-8854-E1FFDB0F698E}" srcId="{811009F1-BA15-48B8-B9E9-3AB89EE0DC61}" destId="{A5B39CC4-8C1E-4CBE-B7CF-0FC53B27A73E}" srcOrd="2" destOrd="0" parTransId="{084D6C24-A284-4F7B-984B-5C938F5CC38B}" sibTransId="{ED044DEE-1891-458C-9B5E-1A0C1F126D48}"/>
    <dgm:cxn modelId="{63FD51CC-E814-49DE-87C7-684A32F51410}" type="presOf" srcId="{094B439F-DE03-4AE9-9E00-B8AB315F8D8A}" destId="{5F60F7BE-37B5-4596-B219-9A815D857E6A}" srcOrd="0" destOrd="0" presId="urn:microsoft.com/office/officeart/2005/8/layout/gear1"/>
    <dgm:cxn modelId="{09706AD4-62C0-4671-B144-F32481185382}" type="presOf" srcId="{41967853-8AB5-40AC-A1B2-87CC06F203FB}" destId="{F0C37F02-3698-4826-8E07-3C310B9FD720}" srcOrd="0" destOrd="0" presId="urn:microsoft.com/office/officeart/2005/8/layout/gear1"/>
    <dgm:cxn modelId="{1C2A8DF4-DA2A-4C34-885E-7D8ACA5CB302}" type="presOf" srcId="{A5B39CC4-8C1E-4CBE-B7CF-0FC53B27A73E}" destId="{2B14656B-4F23-4A4D-9C2A-896CA58DE44C}" srcOrd="2" destOrd="0" presId="urn:microsoft.com/office/officeart/2005/8/layout/gear1"/>
    <dgm:cxn modelId="{F9F779FB-0581-4F4C-A463-40FCB4230B7B}" type="presOf" srcId="{ED044DEE-1891-458C-9B5E-1A0C1F126D48}" destId="{79C2350F-D095-4D1D-ADEC-6C08F177FB54}" srcOrd="0" destOrd="0" presId="urn:microsoft.com/office/officeart/2005/8/layout/gear1"/>
    <dgm:cxn modelId="{3AF6469C-4791-4B3F-9CBF-FD91B4B5C45C}" type="presParOf" srcId="{9E1561FB-0FAE-4941-85B6-B652DA5196C2}" destId="{BE084493-7CBF-40FF-80F1-3F6F5CB263C9}" srcOrd="0" destOrd="0" presId="urn:microsoft.com/office/officeart/2005/8/layout/gear1"/>
    <dgm:cxn modelId="{EF7A0FE9-2BF1-4BC9-9BCE-0D4EC263B829}" type="presParOf" srcId="{9E1561FB-0FAE-4941-85B6-B652DA5196C2}" destId="{AD167004-A76D-4F97-B1CD-D93EC4EDC091}" srcOrd="1" destOrd="0" presId="urn:microsoft.com/office/officeart/2005/8/layout/gear1"/>
    <dgm:cxn modelId="{35593BA8-26A7-4FD7-90C4-D400F3AD0284}" type="presParOf" srcId="{9E1561FB-0FAE-4941-85B6-B652DA5196C2}" destId="{012C506C-D51C-4BB1-872F-75A83023C9B6}" srcOrd="2" destOrd="0" presId="urn:microsoft.com/office/officeart/2005/8/layout/gear1"/>
    <dgm:cxn modelId="{FA996E01-8E6D-493D-B78D-0BB6064C119F}" type="presParOf" srcId="{9E1561FB-0FAE-4941-85B6-B652DA5196C2}" destId="{D39F105A-0D83-40F3-A242-C032393DA517}" srcOrd="3" destOrd="0" presId="urn:microsoft.com/office/officeart/2005/8/layout/gear1"/>
    <dgm:cxn modelId="{06CF3370-B3B3-4C12-BC8F-A6E79D904073}" type="presParOf" srcId="{9E1561FB-0FAE-4941-85B6-B652DA5196C2}" destId="{6A1A5025-8DFB-4044-886B-A2389AF67385}" srcOrd="4" destOrd="0" presId="urn:microsoft.com/office/officeart/2005/8/layout/gear1"/>
    <dgm:cxn modelId="{E1F83E77-05E2-4ED2-B2AB-B0896E457A77}" type="presParOf" srcId="{9E1561FB-0FAE-4941-85B6-B652DA5196C2}" destId="{FD272539-7975-4463-B86D-42A105507B59}" srcOrd="5" destOrd="0" presId="urn:microsoft.com/office/officeart/2005/8/layout/gear1"/>
    <dgm:cxn modelId="{87E814B0-FD18-44D5-8284-26E6568A2927}" type="presParOf" srcId="{9E1561FB-0FAE-4941-85B6-B652DA5196C2}" destId="{D30CA25E-DC19-460C-A54F-8DC54E83DAEC}" srcOrd="6" destOrd="0" presId="urn:microsoft.com/office/officeart/2005/8/layout/gear1"/>
    <dgm:cxn modelId="{5D7CFEC1-12AB-4218-9A88-E51A6C50C8C1}" type="presParOf" srcId="{9E1561FB-0FAE-4941-85B6-B652DA5196C2}" destId="{BBF4DBE6-E5AD-4797-873F-38A5856006B5}" srcOrd="7" destOrd="0" presId="urn:microsoft.com/office/officeart/2005/8/layout/gear1"/>
    <dgm:cxn modelId="{29425FF8-0A4D-446C-AC4C-5D4D3815C4FF}" type="presParOf" srcId="{9E1561FB-0FAE-4941-85B6-B652DA5196C2}" destId="{2B14656B-4F23-4A4D-9C2A-896CA58DE44C}" srcOrd="8" destOrd="0" presId="urn:microsoft.com/office/officeart/2005/8/layout/gear1"/>
    <dgm:cxn modelId="{6FE1A541-94B6-458A-969E-D10E94C28FCC}" type="presParOf" srcId="{9E1561FB-0FAE-4941-85B6-B652DA5196C2}" destId="{99CC7C24-167B-4927-8F82-51844BA496FB}" srcOrd="9" destOrd="0" presId="urn:microsoft.com/office/officeart/2005/8/layout/gear1"/>
    <dgm:cxn modelId="{AE62964E-EC47-4406-88C0-30488784D47B}" type="presParOf" srcId="{9E1561FB-0FAE-4941-85B6-B652DA5196C2}" destId="{F0C37F02-3698-4826-8E07-3C310B9FD720}" srcOrd="10" destOrd="0" presId="urn:microsoft.com/office/officeart/2005/8/layout/gear1"/>
    <dgm:cxn modelId="{2750EF5E-09BC-40A7-8E76-A8D3E283A2AA}" type="presParOf" srcId="{9E1561FB-0FAE-4941-85B6-B652DA5196C2}" destId="{5F60F7BE-37B5-4596-B219-9A815D857E6A}" srcOrd="11" destOrd="0" presId="urn:microsoft.com/office/officeart/2005/8/layout/gear1"/>
    <dgm:cxn modelId="{55DF1A9D-7193-4234-9DAE-C0CE8C5A831A}" type="presParOf" srcId="{9E1561FB-0FAE-4941-85B6-B652DA5196C2}" destId="{79C2350F-D095-4D1D-ADEC-6C08F177FB5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BB892-40E4-4E06-B8E2-8BD2390530A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A317D-1848-47BE-B997-2DC073B39E47}">
      <dgm:prSet phldrT="[Text]" custT="1"/>
      <dgm:spPr>
        <a:solidFill>
          <a:srgbClr val="60006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Overlay Zones</a:t>
          </a:r>
        </a:p>
      </dgm:t>
    </dgm:pt>
    <dgm:pt modelId="{1E95DBA2-F535-4CB8-A1EF-20A30C52D532}" type="par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A9A2332-F4DD-4D00-9663-541D01D5DC18}" type="sib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B5C38AD-D29E-4DA6-95A0-3BAA9A439F07}">
      <dgm:prSet phldrT="[Text]" custT="1"/>
      <dgm:spPr>
        <a:solidFill>
          <a:schemeClr val="bg1">
            <a:alpha val="90000"/>
          </a:schemeClr>
        </a:solidFill>
        <a:ln>
          <a:solidFill>
            <a:srgbClr val="600060"/>
          </a:solidFill>
        </a:ln>
      </dgm:spPr>
      <dgm:t>
        <a:bodyPr anchor="ctr"/>
        <a:lstStyle/>
        <a:p>
          <a:r>
            <a:rPr lang="en-US" sz="20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gm:t>
    </dgm:pt>
    <dgm:pt modelId="{C8EDB251-C1C1-4CA8-94C3-2B3EFF64ED49}" type="par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1FB5ACC9-01E9-4B72-819F-5A2862E48B17}" type="sib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CDFD8ED2-4C7A-4A5B-97D1-772F738105A3}">
      <dgm:prSet phldrT="[Text]" custT="1"/>
      <dgm:spPr>
        <a:solidFill>
          <a:srgbClr val="61000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Context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AAB11BD2-46C8-4FD4-A88D-C69E52F89DDA}" type="par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9D8CB72-2DBB-4D29-864A-C80D8F41D213}" type="sib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D1511D7-23E6-45B1-9CA5-CF7BC22223A2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Incentives</a:t>
          </a:r>
        </a:p>
      </dgm:t>
    </dgm:pt>
    <dgm:pt modelId="{1543C3F7-E0BA-4B2F-9709-055F2F52C4F2}" type="par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24276BC-51A8-46FA-ACAC-FEB78C389EAB}" type="sib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D6DC28A7-0230-48DD-A01B-11F4A351D1EA}">
      <dgm:prSet phldrT="[Text]" custT="1"/>
      <dgm:spPr>
        <a:solidFill>
          <a:srgbClr val="2E9191"/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Zoning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134015DF-B5CB-4CF4-AFDA-1503184BA22F}" type="par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00FE6564-41C9-4D93-A0E7-BE6EBD1D678D}" type="sib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0C1C70D-2C97-4B86-8C20-238BC3838622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Residential</a:t>
          </a:r>
        </a:p>
      </dgm:t>
    </dgm:pt>
    <dgm:pt modelId="{03EDE429-B55C-4026-B873-4BBDE6D89B4A}" type="par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6009A5D-E555-4292-A02E-55CCA50C010F}" type="sib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1A6BD54-E23F-4F79-9A5E-9E0F5127A661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Mixed-use</a:t>
          </a:r>
        </a:p>
      </dgm:t>
    </dgm:pt>
    <dgm:pt modelId="{938FBFE1-4E62-4DB1-B6D0-299E9BB1A213}" type="par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6B7E4012-4EEF-4B5B-BFBB-55726ABB706C}" type="sib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3E527AD4-2B94-4AF7-8AB0-FB4DA6111FFC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Non-residential</a:t>
          </a:r>
        </a:p>
      </dgm:t>
    </dgm:pt>
    <dgm:pt modelId="{A489F857-A0C2-41A3-BBF5-B546E259A695}" type="par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5FB0EB63-6A41-4979-913F-E9C8DBF69808}" type="sib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227F7F1C-9691-4B41-82ED-678200B2563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AE941BE7-846A-4EFB-AE46-DEEF448B0EBC}" type="parTrans" cxnId="{DBE6D7E5-04DD-4942-A61D-988FF5FF92BE}">
      <dgm:prSet/>
      <dgm:spPr/>
      <dgm:t>
        <a:bodyPr/>
        <a:lstStyle/>
        <a:p>
          <a:endParaRPr lang="en-US" sz="1600"/>
        </a:p>
      </dgm:t>
    </dgm:pt>
    <dgm:pt modelId="{63FC01DD-2C05-4426-B39B-022CF827287E}" type="sibTrans" cxnId="{DBE6D7E5-04DD-4942-A61D-988FF5FF92BE}">
      <dgm:prSet/>
      <dgm:spPr/>
      <dgm:t>
        <a:bodyPr/>
        <a:lstStyle/>
        <a:p>
          <a:endParaRPr lang="en-US" sz="1600"/>
        </a:p>
      </dgm:t>
    </dgm:pt>
    <dgm:pt modelId="{B4447DED-F327-4632-8597-2B9BFA4D9138}">
      <dgm:prSet phldrT="[Text]" custT="1"/>
      <dgm:spPr>
        <a:solidFill>
          <a:srgbClr val="F05E01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Centers &amp;  Corridors</a:t>
          </a:r>
          <a:endParaRPr lang="en-US" sz="3200" dirty="0"/>
        </a:p>
      </dgm:t>
    </dgm:pt>
    <dgm:pt modelId="{0C56AE30-93B3-4DCF-BCBB-2652DFC20717}" type="parTrans" cxnId="{5D30CC9D-8963-4A0E-AEBF-33E5719E0213}">
      <dgm:prSet/>
      <dgm:spPr/>
      <dgm:t>
        <a:bodyPr/>
        <a:lstStyle/>
        <a:p>
          <a:endParaRPr lang="en-US" sz="1600"/>
        </a:p>
      </dgm:t>
    </dgm:pt>
    <dgm:pt modelId="{4CFB5B5D-5C39-487D-8C07-E407507C1A4B}" type="sibTrans" cxnId="{5D30CC9D-8963-4A0E-AEBF-33E5719E0213}">
      <dgm:prSet/>
      <dgm:spPr/>
      <dgm:t>
        <a:bodyPr/>
        <a:lstStyle/>
        <a:p>
          <a:endParaRPr lang="en-US" sz="1600"/>
        </a:p>
      </dgm:t>
    </dgm:pt>
    <dgm:pt modelId="{4030E1D8-00AF-4640-B09D-B16CDA847E67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Small-area &amp; Area of Consistency rules</a:t>
          </a:r>
        </a:p>
      </dgm:t>
    </dgm:pt>
    <dgm:pt modelId="{A8CA7F1D-1864-4351-B99C-173201ECEC39}" type="parTrans" cxnId="{41951E14-DFE4-4727-9EDA-430DEF434AE9}">
      <dgm:prSet/>
      <dgm:spPr/>
      <dgm:t>
        <a:bodyPr/>
        <a:lstStyle/>
        <a:p>
          <a:endParaRPr lang="en-US" sz="1600"/>
        </a:p>
      </dgm:t>
    </dgm:pt>
    <dgm:pt modelId="{1A8AFAE2-0F3D-4140-A687-A53735743516}" type="sibTrans" cxnId="{41951E14-DFE4-4727-9EDA-430DEF434AE9}">
      <dgm:prSet/>
      <dgm:spPr/>
      <dgm:t>
        <a:bodyPr/>
        <a:lstStyle/>
        <a:p>
          <a:endParaRPr lang="en-US" sz="1600"/>
        </a:p>
      </dgm:t>
    </dgm:pt>
    <dgm:pt modelId="{7BD25923-6441-4430-BDBB-CB7FBA76370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Distance separations</a:t>
          </a:r>
        </a:p>
      </dgm:t>
    </dgm:pt>
    <dgm:pt modelId="{F7A62F58-B6F7-4FC1-9022-7AD08F9AC48B}" type="parTrans" cxnId="{0F8591B7-2466-4AF1-8FB8-5052651E71CA}">
      <dgm:prSet/>
      <dgm:spPr/>
      <dgm:t>
        <a:bodyPr/>
        <a:lstStyle/>
        <a:p>
          <a:endParaRPr lang="en-US" sz="1600"/>
        </a:p>
      </dgm:t>
    </dgm:pt>
    <dgm:pt modelId="{0EDDBD63-C550-4239-9AD1-8056BB1752F9}" type="sibTrans" cxnId="{0F8591B7-2466-4AF1-8FB8-5052651E71CA}">
      <dgm:prSet/>
      <dgm:spPr/>
      <dgm:t>
        <a:bodyPr/>
        <a:lstStyle/>
        <a:p>
          <a:endParaRPr lang="en-US" sz="1600"/>
        </a:p>
      </dgm:t>
    </dgm:pt>
    <dgm:pt modelId="{F981CFC3-58EA-4D6C-9733-56F0491C1500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Proximity to residential</a:t>
          </a:r>
        </a:p>
      </dgm:t>
    </dgm:pt>
    <dgm:pt modelId="{10600214-22A2-4FB1-A46A-A2DA19B04402}" type="parTrans" cxnId="{ABF76B4D-B827-4AB8-A770-50B7970307A6}">
      <dgm:prSet/>
      <dgm:spPr/>
      <dgm:t>
        <a:bodyPr/>
        <a:lstStyle/>
        <a:p>
          <a:endParaRPr lang="en-US" sz="1600"/>
        </a:p>
      </dgm:t>
    </dgm:pt>
    <dgm:pt modelId="{CD84104D-CAD4-46C9-97AD-A6E1D58AD255}" type="sibTrans" cxnId="{ABF76B4D-B827-4AB8-A770-50B7970307A6}">
      <dgm:prSet/>
      <dgm:spPr/>
      <dgm:t>
        <a:bodyPr/>
        <a:lstStyle/>
        <a:p>
          <a:endParaRPr lang="en-US" sz="1600"/>
        </a:p>
      </dgm:t>
    </dgm:pt>
    <dgm:pt modelId="{A5545C5D-5604-4499-B504-5D0D534E91FA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Planned Development</a:t>
          </a:r>
        </a:p>
      </dgm:t>
    </dgm:pt>
    <dgm:pt modelId="{4B5B4096-44DA-4778-BD40-C4E0C451B7C6}" type="parTrans" cxnId="{3549FB38-D456-4E71-9403-6AF2A15EA336}">
      <dgm:prSet/>
      <dgm:spPr/>
      <dgm:t>
        <a:bodyPr/>
        <a:lstStyle/>
        <a:p>
          <a:endParaRPr lang="en-US" sz="1600"/>
        </a:p>
      </dgm:t>
    </dgm:pt>
    <dgm:pt modelId="{D8F0EB32-6003-454F-A485-569866A55A32}" type="sibTrans" cxnId="{3549FB38-D456-4E71-9403-6AF2A15EA336}">
      <dgm:prSet/>
      <dgm:spPr/>
      <dgm:t>
        <a:bodyPr/>
        <a:lstStyle/>
        <a:p>
          <a:endParaRPr lang="en-US" sz="1600"/>
        </a:p>
      </dgm:t>
    </dgm:pt>
    <dgm:pt modelId="{0FCCABE7-20F9-42ED-9D1A-EDEED3E00209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Development types</a:t>
          </a:r>
        </a:p>
      </dgm:t>
    </dgm:pt>
    <dgm:pt modelId="{478FBDE5-48AE-463C-8E01-470468FBD412}" type="parTrans" cxnId="{03FDCE18-CD76-4A82-AFB5-73E9F0DC36D7}">
      <dgm:prSet/>
      <dgm:spPr/>
      <dgm:t>
        <a:bodyPr/>
        <a:lstStyle/>
        <a:p>
          <a:endParaRPr lang="en-US"/>
        </a:p>
      </dgm:t>
    </dgm:pt>
    <dgm:pt modelId="{B02998B5-F979-4CB4-88A2-143658C273F2}" type="sibTrans" cxnId="{03FDCE18-CD76-4A82-AFB5-73E9F0DC36D7}">
      <dgm:prSet/>
      <dgm:spPr/>
      <dgm:t>
        <a:bodyPr/>
        <a:lstStyle/>
        <a:p>
          <a:endParaRPr lang="en-US"/>
        </a:p>
      </dgm:t>
    </dgm:pt>
    <dgm:pt modelId="{2C105D8D-4FBE-4AC5-8120-806403525C1F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Uses</a:t>
          </a:r>
        </a:p>
      </dgm:t>
    </dgm:pt>
    <dgm:pt modelId="{FA9714C8-D12D-4E31-90E8-B9CA7CFBBD80}" type="parTrans" cxnId="{CC501185-4D4B-402A-A81F-C6905D3652AC}">
      <dgm:prSet/>
      <dgm:spPr/>
      <dgm:t>
        <a:bodyPr/>
        <a:lstStyle/>
        <a:p>
          <a:endParaRPr lang="en-US"/>
        </a:p>
      </dgm:t>
    </dgm:pt>
    <dgm:pt modelId="{77382229-720E-4975-818E-DAD5BAF4D437}" type="sibTrans" cxnId="{CC501185-4D4B-402A-A81F-C6905D3652AC}">
      <dgm:prSet/>
      <dgm:spPr/>
      <dgm:t>
        <a:bodyPr/>
        <a:lstStyle/>
        <a:p>
          <a:endParaRPr lang="en-US"/>
        </a:p>
      </dgm:t>
    </dgm:pt>
    <dgm:pt modelId="{2996C66E-2280-45BF-ADB4-A08536A5F165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Building design standards</a:t>
          </a:r>
        </a:p>
      </dgm:t>
    </dgm:pt>
    <dgm:pt modelId="{FEEF6E3A-4691-4E0D-8D07-341F23762BAC}" type="parTrans" cxnId="{558BE5FA-EA53-40ED-B839-E3AC1CBD5D40}">
      <dgm:prSet/>
      <dgm:spPr/>
      <dgm:t>
        <a:bodyPr/>
        <a:lstStyle/>
        <a:p>
          <a:endParaRPr lang="en-US"/>
        </a:p>
      </dgm:t>
    </dgm:pt>
    <dgm:pt modelId="{D08F38AB-C942-4B2E-95E1-3F8982F0D0C2}" type="sibTrans" cxnId="{558BE5FA-EA53-40ED-B839-E3AC1CBD5D40}">
      <dgm:prSet/>
      <dgm:spPr/>
      <dgm:t>
        <a:bodyPr/>
        <a:lstStyle/>
        <a:p>
          <a:endParaRPr lang="en-US"/>
        </a:p>
      </dgm:t>
    </dgm:pt>
    <dgm:pt modelId="{B03196E0-E781-4FC7-A5E9-F6C40ECE839A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1490BD8C-A279-4EF4-A83D-18CFC875D79D}" type="parTrans" cxnId="{555F778F-82A5-4C9E-98B1-D2520BF50A1E}">
      <dgm:prSet/>
      <dgm:spPr/>
      <dgm:t>
        <a:bodyPr/>
        <a:lstStyle/>
        <a:p>
          <a:endParaRPr lang="en-US"/>
        </a:p>
      </dgm:t>
    </dgm:pt>
    <dgm:pt modelId="{4778F97D-1219-4641-8758-59AEE489FF90}" type="sibTrans" cxnId="{555F778F-82A5-4C9E-98B1-D2520BF50A1E}">
      <dgm:prSet/>
      <dgm:spPr/>
      <dgm:t>
        <a:bodyPr/>
        <a:lstStyle/>
        <a:p>
          <a:endParaRPr lang="en-US"/>
        </a:p>
      </dgm:t>
    </dgm:pt>
    <dgm:pt modelId="{ADA5FCCE-A210-491F-BD0E-0683FDF303E2}" type="pres">
      <dgm:prSet presAssocID="{AE2BB892-40E4-4E06-B8E2-8BD2390530A4}" presName="Name0" presStyleCnt="0">
        <dgm:presLayoutVars>
          <dgm:dir/>
          <dgm:animLvl val="lvl"/>
          <dgm:resizeHandles/>
        </dgm:presLayoutVars>
      </dgm:prSet>
      <dgm:spPr/>
    </dgm:pt>
    <dgm:pt modelId="{337AF081-9141-4DF1-B519-D8368362B446}" type="pres">
      <dgm:prSet presAssocID="{B3DA317D-1848-47BE-B997-2DC073B39E47}" presName="linNode" presStyleCnt="0"/>
      <dgm:spPr/>
    </dgm:pt>
    <dgm:pt modelId="{61F73227-A1E2-43E4-B03B-DE8F62751157}" type="pres">
      <dgm:prSet presAssocID="{B3DA317D-1848-47BE-B997-2DC073B39E47}" presName="parentShp" presStyleLbl="node1" presStyleIdx="0" presStyleCnt="4" custLinFactNeighborX="-6007">
        <dgm:presLayoutVars>
          <dgm:bulletEnabled val="1"/>
        </dgm:presLayoutVars>
      </dgm:prSet>
      <dgm:spPr/>
    </dgm:pt>
    <dgm:pt modelId="{9F396F3D-2C26-4EE8-95CE-701A6A5583BD}" type="pres">
      <dgm:prSet presAssocID="{B3DA317D-1848-47BE-B997-2DC073B39E47}" presName="childShp" presStyleLbl="bgAccFollowNode1" presStyleIdx="0" presStyleCnt="4" custScaleX="94412" custScaleY="88087" custLinFactNeighborX="3840">
        <dgm:presLayoutVars>
          <dgm:bulletEnabled val="1"/>
        </dgm:presLayoutVars>
      </dgm:prSet>
      <dgm:spPr>
        <a:prstGeom prst="roundRect">
          <a:avLst/>
        </a:prstGeom>
      </dgm:spPr>
    </dgm:pt>
    <dgm:pt modelId="{0E84C36C-3DD6-4F6F-A71E-A4B05F6745B5}" type="pres">
      <dgm:prSet presAssocID="{4A9A2332-F4DD-4D00-9663-541D01D5DC18}" presName="spacing" presStyleCnt="0"/>
      <dgm:spPr/>
    </dgm:pt>
    <dgm:pt modelId="{13D879B4-A3D6-4CF8-984D-DE430D84EDE4}" type="pres">
      <dgm:prSet presAssocID="{CDFD8ED2-4C7A-4A5B-97D1-772F738105A3}" presName="linNode" presStyleCnt="0"/>
      <dgm:spPr/>
    </dgm:pt>
    <dgm:pt modelId="{56E8D545-3920-484F-AC4F-133E3BA7598B}" type="pres">
      <dgm:prSet presAssocID="{CDFD8ED2-4C7A-4A5B-97D1-772F738105A3}" presName="parentShp" presStyleLbl="node1" presStyleIdx="1" presStyleCnt="4" custScaleY="195484" custLinFactNeighborX="-6674">
        <dgm:presLayoutVars>
          <dgm:bulletEnabled val="1"/>
        </dgm:presLayoutVars>
      </dgm:prSet>
      <dgm:spPr/>
    </dgm:pt>
    <dgm:pt modelId="{A93EE4DF-F0B4-4190-8FB0-B75FCEEFCE6A}" type="pres">
      <dgm:prSet presAssocID="{CDFD8ED2-4C7A-4A5B-97D1-772F738105A3}" presName="childShp" presStyleLbl="bgAccFollowNode1" presStyleIdx="1" presStyleCnt="4" custScaleX="95128" custScaleY="192073" custLinFactNeighborX="2962">
        <dgm:presLayoutVars>
          <dgm:bulletEnabled val="1"/>
        </dgm:presLayoutVars>
      </dgm:prSet>
      <dgm:spPr>
        <a:prstGeom prst="roundRect">
          <a:avLst/>
        </a:prstGeom>
      </dgm:spPr>
    </dgm:pt>
    <dgm:pt modelId="{1976A0BC-62D9-47A5-946A-A2DE236EB4CB}" type="pres">
      <dgm:prSet presAssocID="{E9D8CB72-2DBB-4D29-864A-C80D8F41D213}" presName="spacing" presStyleCnt="0"/>
      <dgm:spPr/>
    </dgm:pt>
    <dgm:pt modelId="{85BF5870-3AEE-489F-8E7A-0E91A9BF7088}" type="pres">
      <dgm:prSet presAssocID="{B4447DED-F327-4632-8597-2B9BFA4D9138}" presName="linNode" presStyleCnt="0"/>
      <dgm:spPr/>
    </dgm:pt>
    <dgm:pt modelId="{EAA10C2F-B7CD-4014-A54A-FB1A66BE3BC2}" type="pres">
      <dgm:prSet presAssocID="{B4447DED-F327-4632-8597-2B9BFA4D9138}" presName="parentShp" presStyleLbl="node1" presStyleIdx="2" presStyleCnt="4" custLinFactNeighborX="-6592">
        <dgm:presLayoutVars>
          <dgm:bulletEnabled val="1"/>
        </dgm:presLayoutVars>
      </dgm:prSet>
      <dgm:spPr/>
    </dgm:pt>
    <dgm:pt modelId="{9875930E-C9CD-4ADF-A001-DD0941D574DD}" type="pres">
      <dgm:prSet presAssocID="{B4447DED-F327-4632-8597-2B9BFA4D9138}" presName="childShp" presStyleLbl="bgAccFollowNode1" presStyleIdx="2" presStyleCnt="4" custScaleX="95128" custLinFactNeighborX="3773" custLinFactNeighborY="-980">
        <dgm:presLayoutVars>
          <dgm:bulletEnabled val="1"/>
        </dgm:presLayoutVars>
      </dgm:prSet>
      <dgm:spPr>
        <a:prstGeom prst="roundRect">
          <a:avLst/>
        </a:prstGeom>
      </dgm:spPr>
    </dgm:pt>
    <dgm:pt modelId="{068F7DF6-AA3E-4988-84A4-499F9F39DB9D}" type="pres">
      <dgm:prSet presAssocID="{4CFB5B5D-5C39-487D-8C07-E407507C1A4B}" presName="spacing" presStyleCnt="0"/>
      <dgm:spPr/>
    </dgm:pt>
    <dgm:pt modelId="{9D63C946-E0FA-49EC-BAB3-1EDD1C3C041A}" type="pres">
      <dgm:prSet presAssocID="{D6DC28A7-0230-48DD-A01B-11F4A351D1EA}" presName="linNode" presStyleCnt="0"/>
      <dgm:spPr/>
    </dgm:pt>
    <dgm:pt modelId="{A1877073-10AC-4228-8B67-B8177AD4751F}" type="pres">
      <dgm:prSet presAssocID="{D6DC28A7-0230-48DD-A01B-11F4A351D1EA}" presName="parentShp" presStyleLbl="node1" presStyleIdx="3" presStyleCnt="4" custScaleY="130487" custLinFactNeighborX="-6674">
        <dgm:presLayoutVars>
          <dgm:bulletEnabled val="1"/>
        </dgm:presLayoutVars>
      </dgm:prSet>
      <dgm:spPr/>
    </dgm:pt>
    <dgm:pt modelId="{E52727E0-2C6B-46C7-A8B3-DD12F7B0B5AB}" type="pres">
      <dgm:prSet presAssocID="{D6DC28A7-0230-48DD-A01B-11F4A351D1EA}" presName="childShp" presStyleLbl="bgAccFollowNode1" presStyleIdx="3" presStyleCnt="4" custScaleX="95128" custScaleY="119729" custLinFactNeighborX="390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951E14-DFE4-4727-9EDA-430DEF434AE9}" srcId="{CDFD8ED2-4C7A-4A5B-97D1-772F738105A3}" destId="{4030E1D8-00AF-4640-B09D-B16CDA847E67}" srcOrd="1" destOrd="0" parTransId="{A8CA7F1D-1864-4351-B99C-173201ECEC39}" sibTransId="{1A8AFAE2-0F3D-4140-A687-A53735743516}"/>
    <dgm:cxn modelId="{21168A17-2681-42BF-B103-4B4126A1B55C}" type="presOf" srcId="{3E527AD4-2B94-4AF7-8AB0-FB4DA6111FFC}" destId="{E52727E0-2C6B-46C7-A8B3-DD12F7B0B5AB}" srcOrd="0" destOrd="2" presId="urn:microsoft.com/office/officeart/2005/8/layout/vList6"/>
    <dgm:cxn modelId="{03FDCE18-CD76-4A82-AFB5-73E9F0DC36D7}" srcId="{CDFD8ED2-4C7A-4A5B-97D1-772F738105A3}" destId="{0FCCABE7-20F9-42ED-9D1A-EDEED3E00209}" srcOrd="5" destOrd="0" parTransId="{478FBDE5-48AE-463C-8E01-470468FBD412}" sibTransId="{B02998B5-F979-4CB4-88A2-143658C273F2}"/>
    <dgm:cxn modelId="{BBB67E19-5913-49C4-9887-6171780AAB54}" type="presOf" srcId="{2996C66E-2280-45BF-ADB4-A08536A5F165}" destId="{9875930E-C9CD-4ADF-A001-DD0941D574DD}" srcOrd="0" destOrd="1" presId="urn:microsoft.com/office/officeart/2005/8/layout/vList6"/>
    <dgm:cxn modelId="{B03C3E1A-D151-4FC6-BD3E-13910D42C32A}" type="presOf" srcId="{2C105D8D-4FBE-4AC5-8120-806403525C1F}" destId="{A93EE4DF-F0B4-4190-8FB0-B75FCEEFCE6A}" srcOrd="0" destOrd="4" presId="urn:microsoft.com/office/officeart/2005/8/layout/vList6"/>
    <dgm:cxn modelId="{04A4441E-B7B6-41F0-8020-A26824BAB591}" srcId="{AE2BB892-40E4-4E06-B8E2-8BD2390530A4}" destId="{B3DA317D-1848-47BE-B997-2DC073B39E47}" srcOrd="0" destOrd="0" parTransId="{1E95DBA2-F535-4CB8-A1EF-20A30C52D532}" sibTransId="{4A9A2332-F4DD-4D00-9663-541D01D5DC18}"/>
    <dgm:cxn modelId="{A27BDF20-7F4D-436D-916D-7CF9BC115885}" type="presOf" srcId="{D6DC28A7-0230-48DD-A01B-11F4A351D1EA}" destId="{A1877073-10AC-4228-8B67-B8177AD4751F}" srcOrd="0" destOrd="0" presId="urn:microsoft.com/office/officeart/2005/8/layout/vList6"/>
    <dgm:cxn modelId="{0401382E-E9C2-4FE0-AE02-EA31804CD935}" srcId="{AE2BB892-40E4-4E06-B8E2-8BD2390530A4}" destId="{CDFD8ED2-4C7A-4A5B-97D1-772F738105A3}" srcOrd="1" destOrd="0" parTransId="{AAB11BD2-46C8-4FD4-A88D-C69E52F89DDA}" sibTransId="{E9D8CB72-2DBB-4D29-864A-C80D8F41D213}"/>
    <dgm:cxn modelId="{9EB14831-9516-4FD7-BBC4-0326C217ABE1}" type="presOf" srcId="{AE2BB892-40E4-4E06-B8E2-8BD2390530A4}" destId="{ADA5FCCE-A210-491F-BD0E-0683FDF303E2}" srcOrd="0" destOrd="0" presId="urn:microsoft.com/office/officeart/2005/8/layout/vList6"/>
    <dgm:cxn modelId="{3549FB38-D456-4E71-9403-6AF2A15EA336}" srcId="{D6DC28A7-0230-48DD-A01B-11F4A351D1EA}" destId="{A5545C5D-5604-4499-B504-5D0D534E91FA}" srcOrd="3" destOrd="0" parTransId="{4B5B4096-44DA-4778-BD40-C4E0C451B7C6}" sibTransId="{D8F0EB32-6003-454F-A485-569866A55A32}"/>
    <dgm:cxn modelId="{45177F43-5D55-4574-8438-10D93213084A}" type="presOf" srcId="{B3DA317D-1848-47BE-B997-2DC073B39E47}" destId="{61F73227-A1E2-43E4-B03B-DE8F62751157}" srcOrd="0" destOrd="0" presId="urn:microsoft.com/office/officeart/2005/8/layout/vList6"/>
    <dgm:cxn modelId="{ABF76B4D-B827-4AB8-A770-50B7970307A6}" srcId="{CDFD8ED2-4C7A-4A5B-97D1-772F738105A3}" destId="{F981CFC3-58EA-4D6C-9733-56F0491C1500}" srcOrd="3" destOrd="0" parTransId="{10600214-22A2-4FB1-A46A-A2DA19B04402}" sibTransId="{CD84104D-CAD4-46C9-97AD-A6E1D58AD255}"/>
    <dgm:cxn modelId="{351F0F72-4892-408E-A852-C1D5958D85AC}" type="presOf" srcId="{7BD25923-6441-4430-BDBB-CB7FBA76370C}" destId="{A93EE4DF-F0B4-4190-8FB0-B75FCEEFCE6A}" srcOrd="0" destOrd="2" presId="urn:microsoft.com/office/officeart/2005/8/layout/vList6"/>
    <dgm:cxn modelId="{6CF37056-08C6-4308-9C17-58D7B2DB8C19}" type="presOf" srcId="{B03196E0-E781-4FC7-A5E9-F6C40ECE839A}" destId="{9875930E-C9CD-4ADF-A001-DD0941D574DD}" srcOrd="0" destOrd="2" presId="urn:microsoft.com/office/officeart/2005/8/layout/vList6"/>
    <dgm:cxn modelId="{0D178177-5DCB-47C5-A5AA-77D407873FBE}" type="presOf" srcId="{227F7F1C-9691-4B41-82ED-678200B2563C}" destId="{A93EE4DF-F0B4-4190-8FB0-B75FCEEFCE6A}" srcOrd="0" destOrd="0" presId="urn:microsoft.com/office/officeart/2005/8/layout/vList6"/>
    <dgm:cxn modelId="{C3C5307B-9EA8-44A8-A44B-606FA8D47C41}" srcId="{D6DC28A7-0230-48DD-A01B-11F4A351D1EA}" destId="{3E527AD4-2B94-4AF7-8AB0-FB4DA6111FFC}" srcOrd="2" destOrd="0" parTransId="{A489F857-A0C2-41A3-BBF5-B546E259A695}" sibTransId="{5FB0EB63-6A41-4979-913F-E9C8DBF69808}"/>
    <dgm:cxn modelId="{1535737D-2C66-4F0D-A088-34632B4BF4BB}" type="presOf" srcId="{70C1C70D-2C97-4B86-8C20-238BC3838622}" destId="{E52727E0-2C6B-46C7-A8B3-DD12F7B0B5AB}" srcOrd="0" destOrd="0" presId="urn:microsoft.com/office/officeart/2005/8/layout/vList6"/>
    <dgm:cxn modelId="{CC501185-4D4B-402A-A81F-C6905D3652AC}" srcId="{CDFD8ED2-4C7A-4A5B-97D1-772F738105A3}" destId="{2C105D8D-4FBE-4AC5-8120-806403525C1F}" srcOrd="4" destOrd="0" parTransId="{FA9714C8-D12D-4E31-90E8-B9CA7CFBBD80}" sibTransId="{77382229-720E-4975-818E-DAD5BAF4D437}"/>
    <dgm:cxn modelId="{555F778F-82A5-4C9E-98B1-D2520BF50A1E}" srcId="{B4447DED-F327-4632-8597-2B9BFA4D9138}" destId="{B03196E0-E781-4FC7-A5E9-F6C40ECE839A}" srcOrd="2" destOrd="0" parTransId="{1490BD8C-A279-4EF4-A83D-18CFC875D79D}" sibTransId="{4778F97D-1219-4641-8758-59AEE489FF90}"/>
    <dgm:cxn modelId="{CC407597-E69A-4AA1-8A24-609565667467}" type="presOf" srcId="{A5545C5D-5604-4499-B504-5D0D534E91FA}" destId="{E52727E0-2C6B-46C7-A8B3-DD12F7B0B5AB}" srcOrd="0" destOrd="3" presId="urn:microsoft.com/office/officeart/2005/8/layout/vList6"/>
    <dgm:cxn modelId="{5D30CC9D-8963-4A0E-AEBF-33E5719E0213}" srcId="{AE2BB892-40E4-4E06-B8E2-8BD2390530A4}" destId="{B4447DED-F327-4632-8597-2B9BFA4D9138}" srcOrd="2" destOrd="0" parTransId="{0C56AE30-93B3-4DCF-BCBB-2652DFC20717}" sibTransId="{4CFB5B5D-5C39-487D-8C07-E407507C1A4B}"/>
    <dgm:cxn modelId="{3A56F3A3-88D1-4476-B54F-EFE7A29DB24F}" srcId="{D6DC28A7-0230-48DD-A01B-11F4A351D1EA}" destId="{F1A6BD54-E23F-4F79-9A5E-9E0F5127A661}" srcOrd="1" destOrd="0" parTransId="{938FBFE1-4E62-4DB1-B6D0-299E9BB1A213}" sibTransId="{6B7E4012-4EEF-4B5B-BFBB-55726ABB706C}"/>
    <dgm:cxn modelId="{F299CAA4-5701-431D-BAE2-8B84E5C3C575}" type="presOf" srcId="{B4447DED-F327-4632-8597-2B9BFA4D9138}" destId="{EAA10C2F-B7CD-4014-A54A-FB1A66BE3BC2}" srcOrd="0" destOrd="0" presId="urn:microsoft.com/office/officeart/2005/8/layout/vList6"/>
    <dgm:cxn modelId="{0F8591B7-2466-4AF1-8FB8-5052651E71CA}" srcId="{CDFD8ED2-4C7A-4A5B-97D1-772F738105A3}" destId="{7BD25923-6441-4430-BDBB-CB7FBA76370C}" srcOrd="2" destOrd="0" parTransId="{F7A62F58-B6F7-4FC1-9022-7AD08F9AC48B}" sibTransId="{0EDDBD63-C550-4239-9AD1-8056BB1752F9}"/>
    <dgm:cxn modelId="{6BB3C2C0-C071-4034-95AE-AD7825623B57}" srcId="{B3DA317D-1848-47BE-B997-2DC073B39E47}" destId="{EB5C38AD-D29E-4DA6-95A0-3BAA9A439F07}" srcOrd="0" destOrd="0" parTransId="{C8EDB251-C1C1-4CA8-94C3-2B3EFF64ED49}" sibTransId="{1FB5ACC9-01E9-4B72-819F-5A2862E48B17}"/>
    <dgm:cxn modelId="{823AC4C4-C71E-4F45-9151-04C408ABB164}" srcId="{B4447DED-F327-4632-8597-2B9BFA4D9138}" destId="{7D1511D7-23E6-45B1-9CA5-CF7BC22223A2}" srcOrd="0" destOrd="0" parTransId="{1543C3F7-E0BA-4B2F-9709-055F2F52C4F2}" sibTransId="{424276BC-51A8-46FA-ACAC-FEB78C389EAB}"/>
    <dgm:cxn modelId="{8245D2C7-6D7E-40ED-BC8F-84F92642D0FF}" type="presOf" srcId="{CDFD8ED2-4C7A-4A5B-97D1-772F738105A3}" destId="{56E8D545-3920-484F-AC4F-133E3BA7598B}" srcOrd="0" destOrd="0" presId="urn:microsoft.com/office/officeart/2005/8/layout/vList6"/>
    <dgm:cxn modelId="{58F46ACD-5B8E-4EF8-86AA-B23798321298}" type="presOf" srcId="{7D1511D7-23E6-45B1-9CA5-CF7BC22223A2}" destId="{9875930E-C9CD-4ADF-A001-DD0941D574DD}" srcOrd="0" destOrd="0" presId="urn:microsoft.com/office/officeart/2005/8/layout/vList6"/>
    <dgm:cxn modelId="{49EFCDD5-0C95-4102-9555-49C27E73E480}" type="presOf" srcId="{4030E1D8-00AF-4640-B09D-B16CDA847E67}" destId="{A93EE4DF-F0B4-4190-8FB0-B75FCEEFCE6A}" srcOrd="0" destOrd="1" presId="urn:microsoft.com/office/officeart/2005/8/layout/vList6"/>
    <dgm:cxn modelId="{DBE6D7E5-04DD-4942-A61D-988FF5FF92BE}" srcId="{CDFD8ED2-4C7A-4A5B-97D1-772F738105A3}" destId="{227F7F1C-9691-4B41-82ED-678200B2563C}" srcOrd="0" destOrd="0" parTransId="{AE941BE7-846A-4EFB-AE46-DEEF448B0EBC}" sibTransId="{63FC01DD-2C05-4426-B39B-022CF827287E}"/>
    <dgm:cxn modelId="{D692F9EC-2495-40A1-9A86-A3DE8F1B3E1A}" srcId="{AE2BB892-40E4-4E06-B8E2-8BD2390530A4}" destId="{D6DC28A7-0230-48DD-A01B-11F4A351D1EA}" srcOrd="3" destOrd="0" parTransId="{134015DF-B5CB-4CF4-AFDA-1503184BA22F}" sibTransId="{00FE6564-41C9-4D93-A0E7-BE6EBD1D678D}"/>
    <dgm:cxn modelId="{EADF56F2-585A-44F1-A9E0-DC53BE3A9CE6}" type="presOf" srcId="{F1A6BD54-E23F-4F79-9A5E-9E0F5127A661}" destId="{E52727E0-2C6B-46C7-A8B3-DD12F7B0B5AB}" srcOrd="0" destOrd="1" presId="urn:microsoft.com/office/officeart/2005/8/layout/vList6"/>
    <dgm:cxn modelId="{2432F6F8-6E44-4724-8A9E-FCAC2EDF23B3}" type="presOf" srcId="{EB5C38AD-D29E-4DA6-95A0-3BAA9A439F07}" destId="{9F396F3D-2C26-4EE8-95CE-701A6A5583BD}" srcOrd="0" destOrd="0" presId="urn:microsoft.com/office/officeart/2005/8/layout/vList6"/>
    <dgm:cxn modelId="{6AB0A9FA-7200-4C12-AB65-6D38288BC107}" type="presOf" srcId="{0FCCABE7-20F9-42ED-9D1A-EDEED3E00209}" destId="{A93EE4DF-F0B4-4190-8FB0-B75FCEEFCE6A}" srcOrd="0" destOrd="5" presId="urn:microsoft.com/office/officeart/2005/8/layout/vList6"/>
    <dgm:cxn modelId="{558BE5FA-EA53-40ED-B839-E3AC1CBD5D40}" srcId="{B4447DED-F327-4632-8597-2B9BFA4D9138}" destId="{2996C66E-2280-45BF-ADB4-A08536A5F165}" srcOrd="1" destOrd="0" parTransId="{FEEF6E3A-4691-4E0D-8D07-341F23762BAC}" sibTransId="{D08F38AB-C942-4B2E-95E1-3F8982F0D0C2}"/>
    <dgm:cxn modelId="{D0EB94FB-6F0E-4EEA-9180-AC84E37DCF5F}" srcId="{D6DC28A7-0230-48DD-A01B-11F4A351D1EA}" destId="{70C1C70D-2C97-4B86-8C20-238BC3838622}" srcOrd="0" destOrd="0" parTransId="{03EDE429-B55C-4026-B873-4BBDE6D89B4A}" sibTransId="{F6009A5D-E555-4292-A02E-55CCA50C010F}"/>
    <dgm:cxn modelId="{8220D8FD-473B-41BA-A228-39BE2B530263}" type="presOf" srcId="{F981CFC3-58EA-4D6C-9733-56F0491C1500}" destId="{A93EE4DF-F0B4-4190-8FB0-B75FCEEFCE6A}" srcOrd="0" destOrd="3" presId="urn:microsoft.com/office/officeart/2005/8/layout/vList6"/>
    <dgm:cxn modelId="{1D80DB9C-B33A-4D58-96D5-B2E8A833A572}" type="presParOf" srcId="{ADA5FCCE-A210-491F-BD0E-0683FDF303E2}" destId="{337AF081-9141-4DF1-B519-D8368362B446}" srcOrd="0" destOrd="0" presId="urn:microsoft.com/office/officeart/2005/8/layout/vList6"/>
    <dgm:cxn modelId="{9FFD0887-7F0B-47DB-9A40-5D68B52F7179}" type="presParOf" srcId="{337AF081-9141-4DF1-B519-D8368362B446}" destId="{61F73227-A1E2-43E4-B03B-DE8F62751157}" srcOrd="0" destOrd="0" presId="urn:microsoft.com/office/officeart/2005/8/layout/vList6"/>
    <dgm:cxn modelId="{3BDE852B-CD20-4561-A354-80BCEDB7195D}" type="presParOf" srcId="{337AF081-9141-4DF1-B519-D8368362B446}" destId="{9F396F3D-2C26-4EE8-95CE-701A6A5583BD}" srcOrd="1" destOrd="0" presId="urn:microsoft.com/office/officeart/2005/8/layout/vList6"/>
    <dgm:cxn modelId="{A7925EC4-6E71-430C-831B-767ADF85FCA6}" type="presParOf" srcId="{ADA5FCCE-A210-491F-BD0E-0683FDF303E2}" destId="{0E84C36C-3DD6-4F6F-A71E-A4B05F6745B5}" srcOrd="1" destOrd="0" presId="urn:microsoft.com/office/officeart/2005/8/layout/vList6"/>
    <dgm:cxn modelId="{876176B9-A829-4757-94F5-E8C7C30A76FE}" type="presParOf" srcId="{ADA5FCCE-A210-491F-BD0E-0683FDF303E2}" destId="{13D879B4-A3D6-4CF8-984D-DE430D84EDE4}" srcOrd="2" destOrd="0" presId="urn:microsoft.com/office/officeart/2005/8/layout/vList6"/>
    <dgm:cxn modelId="{903F5FC9-38C7-403A-9B72-B3F7F330C076}" type="presParOf" srcId="{13D879B4-A3D6-4CF8-984D-DE430D84EDE4}" destId="{56E8D545-3920-484F-AC4F-133E3BA7598B}" srcOrd="0" destOrd="0" presId="urn:microsoft.com/office/officeart/2005/8/layout/vList6"/>
    <dgm:cxn modelId="{A047DE15-3E2A-4033-9E04-F8B585D1D761}" type="presParOf" srcId="{13D879B4-A3D6-4CF8-984D-DE430D84EDE4}" destId="{A93EE4DF-F0B4-4190-8FB0-B75FCEEFCE6A}" srcOrd="1" destOrd="0" presId="urn:microsoft.com/office/officeart/2005/8/layout/vList6"/>
    <dgm:cxn modelId="{3E3BA7F5-1FF6-4FD0-8EB8-1F57BAA2F7DC}" type="presParOf" srcId="{ADA5FCCE-A210-491F-BD0E-0683FDF303E2}" destId="{1976A0BC-62D9-47A5-946A-A2DE236EB4CB}" srcOrd="3" destOrd="0" presId="urn:microsoft.com/office/officeart/2005/8/layout/vList6"/>
    <dgm:cxn modelId="{CB4EBBCC-EEEE-48FD-AAA3-B4D959793B84}" type="presParOf" srcId="{ADA5FCCE-A210-491F-BD0E-0683FDF303E2}" destId="{85BF5870-3AEE-489F-8E7A-0E91A9BF7088}" srcOrd="4" destOrd="0" presId="urn:microsoft.com/office/officeart/2005/8/layout/vList6"/>
    <dgm:cxn modelId="{20F463FB-FF92-4ABC-A178-0A551BF75D8F}" type="presParOf" srcId="{85BF5870-3AEE-489F-8E7A-0E91A9BF7088}" destId="{EAA10C2F-B7CD-4014-A54A-FB1A66BE3BC2}" srcOrd="0" destOrd="0" presId="urn:microsoft.com/office/officeart/2005/8/layout/vList6"/>
    <dgm:cxn modelId="{3ABEF355-FCC2-4428-9013-801D30B59C89}" type="presParOf" srcId="{85BF5870-3AEE-489F-8E7A-0E91A9BF7088}" destId="{9875930E-C9CD-4ADF-A001-DD0941D574DD}" srcOrd="1" destOrd="0" presId="urn:microsoft.com/office/officeart/2005/8/layout/vList6"/>
    <dgm:cxn modelId="{2AE43728-A256-411B-8637-6F5FFE398063}" type="presParOf" srcId="{ADA5FCCE-A210-491F-BD0E-0683FDF303E2}" destId="{068F7DF6-AA3E-4988-84A4-499F9F39DB9D}" srcOrd="5" destOrd="0" presId="urn:microsoft.com/office/officeart/2005/8/layout/vList6"/>
    <dgm:cxn modelId="{3A4A5AA6-9523-455D-83CF-AA64FB820202}" type="presParOf" srcId="{ADA5FCCE-A210-491F-BD0E-0683FDF303E2}" destId="{9D63C946-E0FA-49EC-BAB3-1EDD1C3C041A}" srcOrd="6" destOrd="0" presId="urn:microsoft.com/office/officeart/2005/8/layout/vList6"/>
    <dgm:cxn modelId="{C5C1E554-ECF1-40AD-8493-920A6C4D4B78}" type="presParOf" srcId="{9D63C946-E0FA-49EC-BAB3-1EDD1C3C041A}" destId="{A1877073-10AC-4228-8B67-B8177AD4751F}" srcOrd="0" destOrd="0" presId="urn:microsoft.com/office/officeart/2005/8/layout/vList6"/>
    <dgm:cxn modelId="{B5A79F7E-58EF-40CD-B452-8434F52F557B}" type="presParOf" srcId="{9D63C946-E0FA-49EC-BAB3-1EDD1C3C041A}" destId="{E52727E0-2C6B-46C7-A8B3-DD12F7B0B5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51510-8D1A-481B-8B44-146CA9F90D94}" type="doc">
      <dgm:prSet loTypeId="urn:microsoft.com/office/officeart/2005/8/layout/radial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8912D5-48F0-43F4-BA04-254E811A61CF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Housing</a:t>
          </a:r>
        </a:p>
      </dgm:t>
    </dgm:pt>
    <dgm:pt modelId="{58A6353A-CE7F-4CDF-923B-CE3BB0E1D6E1}" type="parTrans" cxnId="{5F85A2B4-7813-4507-94D6-67E5D2B4A7D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BE1DC618-9108-4874-919C-75299C9B34B7}" type="sibTrans" cxnId="{5F85A2B4-7813-4507-94D6-67E5D2B4A7D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87EC247-CC3C-41D6-9709-64361C0F6F9E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Health, Housing, and Homelessness</a:t>
          </a:r>
        </a:p>
      </dgm:t>
    </dgm:pt>
    <dgm:pt modelId="{B179CCFC-79F6-4C45-A8CA-E94B23BA9E98}" type="parTrans" cxnId="{1FAC27AE-0478-4187-8BFF-F0993386BF46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152ADF04-264E-40D1-8F1A-F6380A8E85C3}" type="sibTrans" cxnId="{1FAC27AE-0478-4187-8BFF-F0993386BF46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ABE9764-EFC0-4D9C-A912-EC205B1A0ED3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Metropolitan Redevelopment Agency</a:t>
          </a:r>
        </a:p>
      </dgm:t>
    </dgm:pt>
    <dgm:pt modelId="{5E3A377A-E5EB-4DF1-82DB-63358811B782}" type="parTrans" cxnId="{B7907582-CB93-478C-ABD6-63F84B1D1972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7FDEC92-A38E-4DC5-9239-796DDBAFDDEA}" type="sibTrans" cxnId="{B7907582-CB93-478C-ABD6-63F84B1D1972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770D3BB-C222-4DA0-A0F9-596F2A18FE68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Senior </a:t>
          </a:r>
        </a:p>
        <a:p>
          <a:r>
            <a:rPr lang="en-US" dirty="0">
              <a:latin typeface="Arial Narrow" panose="020B0606020202030204" pitchFamily="34" charset="0"/>
            </a:rPr>
            <a:t>Affairs</a:t>
          </a:r>
        </a:p>
      </dgm:t>
    </dgm:pt>
    <dgm:pt modelId="{A1F51BD9-DBB3-4A67-9C47-6B0DA10B590A}" type="parTrans" cxnId="{59BE15D0-3D08-4ED6-9DF9-1DE0266799E5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37F0FF06-1155-460F-A79C-9C84F53937D4}" type="sibTrans" cxnId="{59BE15D0-3D08-4ED6-9DF9-1DE0266799E5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7F8AE47D-FB83-4CFC-BEC4-C688D2F4AF9C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Planning Department</a:t>
          </a:r>
        </a:p>
      </dgm:t>
    </dgm:pt>
    <dgm:pt modelId="{CEAE5620-F2B1-4EEE-95A7-27FAA782D178}" type="parTrans" cxnId="{52A3A89A-CE9A-42A9-917D-2E9DB3BE859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22B15D4-8007-4FB9-97F6-EB28FE18BEAB}" type="sibTrans" cxnId="{52A3A89A-CE9A-42A9-917D-2E9DB3BE859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1A90B98-BEAF-48AA-9429-35F30B7A696E}">
      <dgm:prSet phldrT="[Text]" phldr="0"/>
      <dgm:spPr/>
      <dgm:t>
        <a:bodyPr/>
        <a:lstStyle/>
        <a:p>
          <a:r>
            <a:rPr lang="en-US">
              <a:latin typeface="Arial Narrow" panose="020B0606020202030204" pitchFamily="34" charset="0"/>
            </a:rPr>
            <a:t>Economic Development</a:t>
          </a:r>
          <a:endParaRPr lang="en-US" dirty="0">
            <a:latin typeface="Arial Narrow" panose="020B0606020202030204" pitchFamily="34" charset="0"/>
          </a:endParaRPr>
        </a:p>
      </dgm:t>
    </dgm:pt>
    <dgm:pt modelId="{A4A7174B-93BD-458D-A764-A409E49C0085}" type="parTrans" cxnId="{7459D600-00C0-4B72-A171-CCAC8E62157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5A9196C-C64C-4B52-8F30-EB140D50F812}" type="sibTrans" cxnId="{7459D600-00C0-4B72-A171-CCAC8E62157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10C0FFB-29C8-471D-9D5B-134033FC628E}" type="pres">
      <dgm:prSet presAssocID="{45551510-8D1A-481B-8B44-146CA9F90D94}" presName="composite" presStyleCnt="0">
        <dgm:presLayoutVars>
          <dgm:chMax val="1"/>
          <dgm:dir/>
          <dgm:resizeHandles val="exact"/>
        </dgm:presLayoutVars>
      </dgm:prSet>
      <dgm:spPr/>
    </dgm:pt>
    <dgm:pt modelId="{922F2DDD-2BB8-4D3B-8F3E-08BFDF287DBE}" type="pres">
      <dgm:prSet presAssocID="{45551510-8D1A-481B-8B44-146CA9F90D94}" presName="radial" presStyleCnt="0">
        <dgm:presLayoutVars>
          <dgm:animLvl val="ctr"/>
        </dgm:presLayoutVars>
      </dgm:prSet>
      <dgm:spPr/>
    </dgm:pt>
    <dgm:pt modelId="{60358E29-F324-42E9-9965-21E9CF437AE5}" type="pres">
      <dgm:prSet presAssocID="{E78912D5-48F0-43F4-BA04-254E811A61CF}" presName="centerShape" presStyleLbl="vennNode1" presStyleIdx="0" presStyleCnt="6"/>
      <dgm:spPr/>
    </dgm:pt>
    <dgm:pt modelId="{C0B328A7-06D8-4F31-B3B8-9821901E9B0A}" type="pres">
      <dgm:prSet presAssocID="{987EC247-CC3C-41D6-9709-64361C0F6F9E}" presName="node" presStyleLbl="vennNode1" presStyleIdx="1" presStyleCnt="6">
        <dgm:presLayoutVars>
          <dgm:bulletEnabled val="1"/>
        </dgm:presLayoutVars>
      </dgm:prSet>
      <dgm:spPr/>
    </dgm:pt>
    <dgm:pt modelId="{67867DB0-96FE-4DD2-8646-AEA2BE1C823A}" type="pres">
      <dgm:prSet presAssocID="{0ABE9764-EFC0-4D9C-A912-EC205B1A0ED3}" presName="node" presStyleLbl="vennNode1" presStyleIdx="2" presStyleCnt="6">
        <dgm:presLayoutVars>
          <dgm:bulletEnabled val="1"/>
        </dgm:presLayoutVars>
      </dgm:prSet>
      <dgm:spPr/>
    </dgm:pt>
    <dgm:pt modelId="{6B18AF0B-4A67-4D38-AC60-45F53CDDF9A5}" type="pres">
      <dgm:prSet presAssocID="{6770D3BB-C222-4DA0-A0F9-596F2A18FE68}" presName="node" presStyleLbl="vennNode1" presStyleIdx="3" presStyleCnt="6">
        <dgm:presLayoutVars>
          <dgm:bulletEnabled val="1"/>
        </dgm:presLayoutVars>
      </dgm:prSet>
      <dgm:spPr/>
    </dgm:pt>
    <dgm:pt modelId="{8F2E3BF3-50F9-4033-96FF-6A3349E43342}" type="pres">
      <dgm:prSet presAssocID="{7F8AE47D-FB83-4CFC-BEC4-C688D2F4AF9C}" presName="node" presStyleLbl="vennNode1" presStyleIdx="4" presStyleCnt="6">
        <dgm:presLayoutVars>
          <dgm:bulletEnabled val="1"/>
        </dgm:presLayoutVars>
      </dgm:prSet>
      <dgm:spPr/>
    </dgm:pt>
    <dgm:pt modelId="{0D07A0A7-B37E-42D3-8FB2-D65FD4725A02}" type="pres">
      <dgm:prSet presAssocID="{A1A90B98-BEAF-48AA-9429-35F30B7A696E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7459D600-00C0-4B72-A171-CCAC8E621578}" srcId="{E78912D5-48F0-43F4-BA04-254E811A61CF}" destId="{A1A90B98-BEAF-48AA-9429-35F30B7A696E}" srcOrd="4" destOrd="0" parTransId="{A4A7174B-93BD-458D-A764-A409E49C0085}" sibTransId="{95A9196C-C64C-4B52-8F30-EB140D50F812}"/>
    <dgm:cxn modelId="{2FC8D41E-396D-40AC-9C1F-3B70FD3B95C5}" type="presOf" srcId="{A1A90B98-BEAF-48AA-9429-35F30B7A696E}" destId="{0D07A0A7-B37E-42D3-8FB2-D65FD4725A02}" srcOrd="0" destOrd="0" presId="urn:microsoft.com/office/officeart/2005/8/layout/radial3"/>
    <dgm:cxn modelId="{B7907582-CB93-478C-ABD6-63F84B1D1972}" srcId="{E78912D5-48F0-43F4-BA04-254E811A61CF}" destId="{0ABE9764-EFC0-4D9C-A912-EC205B1A0ED3}" srcOrd="1" destOrd="0" parTransId="{5E3A377A-E5EB-4DF1-82DB-63358811B782}" sibTransId="{A7FDEC92-A38E-4DC5-9239-796DDBAFDDEA}"/>
    <dgm:cxn modelId="{A1621285-D0E0-4A9B-B014-33392A45C133}" type="presOf" srcId="{987EC247-CC3C-41D6-9709-64361C0F6F9E}" destId="{C0B328A7-06D8-4F31-B3B8-9821901E9B0A}" srcOrd="0" destOrd="0" presId="urn:microsoft.com/office/officeart/2005/8/layout/radial3"/>
    <dgm:cxn modelId="{04C71C87-889A-4435-9AAA-3A54D20BBD91}" type="presOf" srcId="{0ABE9764-EFC0-4D9C-A912-EC205B1A0ED3}" destId="{67867DB0-96FE-4DD2-8646-AEA2BE1C823A}" srcOrd="0" destOrd="0" presId="urn:microsoft.com/office/officeart/2005/8/layout/radial3"/>
    <dgm:cxn modelId="{52A3A89A-CE9A-42A9-917D-2E9DB3BE859A}" srcId="{E78912D5-48F0-43F4-BA04-254E811A61CF}" destId="{7F8AE47D-FB83-4CFC-BEC4-C688D2F4AF9C}" srcOrd="3" destOrd="0" parTransId="{CEAE5620-F2B1-4EEE-95A7-27FAA782D178}" sibTransId="{E22B15D4-8007-4FB9-97F6-EB28FE18BEAB}"/>
    <dgm:cxn modelId="{85E298A0-B47E-4BC7-8203-3B556ACA21D5}" type="presOf" srcId="{45551510-8D1A-481B-8B44-146CA9F90D94}" destId="{E10C0FFB-29C8-471D-9D5B-134033FC628E}" srcOrd="0" destOrd="0" presId="urn:microsoft.com/office/officeart/2005/8/layout/radial3"/>
    <dgm:cxn modelId="{1FAC27AE-0478-4187-8BFF-F0993386BF46}" srcId="{E78912D5-48F0-43F4-BA04-254E811A61CF}" destId="{987EC247-CC3C-41D6-9709-64361C0F6F9E}" srcOrd="0" destOrd="0" parTransId="{B179CCFC-79F6-4C45-A8CA-E94B23BA9E98}" sibTransId="{152ADF04-264E-40D1-8F1A-F6380A8E85C3}"/>
    <dgm:cxn modelId="{55D0F0AF-B9FA-455A-AB1E-0B0DAFE90B61}" type="presOf" srcId="{6770D3BB-C222-4DA0-A0F9-596F2A18FE68}" destId="{6B18AF0B-4A67-4D38-AC60-45F53CDDF9A5}" srcOrd="0" destOrd="0" presId="urn:microsoft.com/office/officeart/2005/8/layout/radial3"/>
    <dgm:cxn modelId="{5F85A2B4-7813-4507-94D6-67E5D2B4A7DD}" srcId="{45551510-8D1A-481B-8B44-146CA9F90D94}" destId="{E78912D5-48F0-43F4-BA04-254E811A61CF}" srcOrd="0" destOrd="0" parTransId="{58A6353A-CE7F-4CDF-923B-CE3BB0E1D6E1}" sibTransId="{BE1DC618-9108-4874-919C-75299C9B34B7}"/>
    <dgm:cxn modelId="{0D4750B6-5AD2-4B10-A12C-2070F311C4A4}" type="presOf" srcId="{7F8AE47D-FB83-4CFC-BEC4-C688D2F4AF9C}" destId="{8F2E3BF3-50F9-4033-96FF-6A3349E43342}" srcOrd="0" destOrd="0" presId="urn:microsoft.com/office/officeart/2005/8/layout/radial3"/>
    <dgm:cxn modelId="{B31A83C7-B20C-4E71-A247-0CD6AE6A5DEF}" type="presOf" srcId="{E78912D5-48F0-43F4-BA04-254E811A61CF}" destId="{60358E29-F324-42E9-9965-21E9CF437AE5}" srcOrd="0" destOrd="0" presId="urn:microsoft.com/office/officeart/2005/8/layout/radial3"/>
    <dgm:cxn modelId="{59BE15D0-3D08-4ED6-9DF9-1DE0266799E5}" srcId="{E78912D5-48F0-43F4-BA04-254E811A61CF}" destId="{6770D3BB-C222-4DA0-A0F9-596F2A18FE68}" srcOrd="2" destOrd="0" parTransId="{A1F51BD9-DBB3-4A67-9C47-6B0DA10B590A}" sibTransId="{37F0FF06-1155-460F-A79C-9C84F53937D4}"/>
    <dgm:cxn modelId="{E9D118A6-0A31-4F0E-AC1B-C063246D82F6}" type="presParOf" srcId="{E10C0FFB-29C8-471D-9D5B-134033FC628E}" destId="{922F2DDD-2BB8-4D3B-8F3E-08BFDF287DBE}" srcOrd="0" destOrd="0" presId="urn:microsoft.com/office/officeart/2005/8/layout/radial3"/>
    <dgm:cxn modelId="{25404D16-2BF2-4F2A-885E-3839C900E2BB}" type="presParOf" srcId="{922F2DDD-2BB8-4D3B-8F3E-08BFDF287DBE}" destId="{60358E29-F324-42E9-9965-21E9CF437AE5}" srcOrd="0" destOrd="0" presId="urn:microsoft.com/office/officeart/2005/8/layout/radial3"/>
    <dgm:cxn modelId="{2EDE8F2E-E3E5-4183-858C-6CF844E6DD5A}" type="presParOf" srcId="{922F2DDD-2BB8-4D3B-8F3E-08BFDF287DBE}" destId="{C0B328A7-06D8-4F31-B3B8-9821901E9B0A}" srcOrd="1" destOrd="0" presId="urn:microsoft.com/office/officeart/2005/8/layout/radial3"/>
    <dgm:cxn modelId="{9CD1C688-BA6E-415C-8CD7-71B29E724EB6}" type="presParOf" srcId="{922F2DDD-2BB8-4D3B-8F3E-08BFDF287DBE}" destId="{67867DB0-96FE-4DD2-8646-AEA2BE1C823A}" srcOrd="2" destOrd="0" presId="urn:microsoft.com/office/officeart/2005/8/layout/radial3"/>
    <dgm:cxn modelId="{12AAD1F4-7E5C-41FF-81BA-4191E5A38A2C}" type="presParOf" srcId="{922F2DDD-2BB8-4D3B-8F3E-08BFDF287DBE}" destId="{6B18AF0B-4A67-4D38-AC60-45F53CDDF9A5}" srcOrd="3" destOrd="0" presId="urn:microsoft.com/office/officeart/2005/8/layout/radial3"/>
    <dgm:cxn modelId="{98FFF57B-1113-4143-88F8-117EF4585252}" type="presParOf" srcId="{922F2DDD-2BB8-4D3B-8F3E-08BFDF287DBE}" destId="{8F2E3BF3-50F9-4033-96FF-6A3349E43342}" srcOrd="4" destOrd="0" presId="urn:microsoft.com/office/officeart/2005/8/layout/radial3"/>
    <dgm:cxn modelId="{EADAAA79-CE16-4301-8DC5-DD9B27BF7C58}" type="presParOf" srcId="{922F2DDD-2BB8-4D3B-8F3E-08BFDF287DBE}" destId="{0D07A0A7-B37E-42D3-8FB2-D65FD4725A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84493-7CBF-40FF-80F1-3F6F5CB263C9}">
      <dsp:nvSpPr>
        <dsp:cNvPr id="0" name=""/>
        <dsp:cNvSpPr/>
      </dsp:nvSpPr>
      <dsp:spPr>
        <a:xfrm>
          <a:off x="1659427" y="1474469"/>
          <a:ext cx="1802130" cy="1802130"/>
        </a:xfrm>
        <a:prstGeom prst="gear9">
          <a:avLst/>
        </a:prstGeom>
        <a:solidFill>
          <a:srgbClr val="003C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Vision</a:t>
          </a:r>
          <a:endParaRPr lang="en-US" sz="1700" kern="1200" dirty="0">
            <a:latin typeface="Arial Narrow" panose="020B0606020202030204" pitchFamily="34" charset="0"/>
          </a:endParaRPr>
        </a:p>
      </dsp:txBody>
      <dsp:txXfrm>
        <a:off x="2021735" y="1896609"/>
        <a:ext cx="1077514" cy="926332"/>
      </dsp:txXfrm>
    </dsp:sp>
    <dsp:sp modelId="{D39F105A-0D83-40F3-A242-C032393DA517}">
      <dsp:nvSpPr>
        <dsp:cNvPr id="0" name=""/>
        <dsp:cNvSpPr/>
      </dsp:nvSpPr>
      <dsp:spPr>
        <a:xfrm>
          <a:off x="610915" y="1048511"/>
          <a:ext cx="1310640" cy="1310640"/>
        </a:xfrm>
        <a:prstGeom prst="gear6">
          <a:avLst/>
        </a:prstGeom>
        <a:solidFill>
          <a:srgbClr val="0065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Goals &amp; Policies</a:t>
          </a:r>
        </a:p>
      </dsp:txBody>
      <dsp:txXfrm>
        <a:off x="940873" y="1380463"/>
        <a:ext cx="650724" cy="646736"/>
      </dsp:txXfrm>
    </dsp:sp>
    <dsp:sp modelId="{D30CA25E-DC19-460C-A54F-8DC54E83DAEC}">
      <dsp:nvSpPr>
        <dsp:cNvPr id="0" name=""/>
        <dsp:cNvSpPr/>
      </dsp:nvSpPr>
      <dsp:spPr>
        <a:xfrm rot="20700000">
          <a:off x="1345008" y="144304"/>
          <a:ext cx="1284159" cy="1284159"/>
        </a:xfrm>
        <a:prstGeom prst="gear6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Zoning</a:t>
          </a:r>
          <a:endParaRPr lang="en-US" sz="1700" kern="1200" dirty="0">
            <a:latin typeface="Arial Narrow" panose="020B0606020202030204" pitchFamily="34" charset="0"/>
          </a:endParaRPr>
        </a:p>
      </dsp:txBody>
      <dsp:txXfrm rot="-20700000">
        <a:off x="1626661" y="425957"/>
        <a:ext cx="720852" cy="720852"/>
      </dsp:txXfrm>
    </dsp:sp>
    <dsp:sp modelId="{F0C37F02-3698-4826-8E07-3C310B9FD720}">
      <dsp:nvSpPr>
        <dsp:cNvPr id="0" name=""/>
        <dsp:cNvSpPr/>
      </dsp:nvSpPr>
      <dsp:spPr>
        <a:xfrm>
          <a:off x="1511045" y="1208066"/>
          <a:ext cx="2306726" cy="2306726"/>
        </a:xfrm>
        <a:prstGeom prst="circularArrow">
          <a:avLst>
            <a:gd name="adj1" fmla="val 4688"/>
            <a:gd name="adj2" fmla="val 299029"/>
            <a:gd name="adj3" fmla="val 2489472"/>
            <a:gd name="adj4" fmla="val 15920025"/>
            <a:gd name="adj5" fmla="val 5469"/>
          </a:avLst>
        </a:prstGeom>
        <a:solidFill>
          <a:srgbClr val="003C5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0F7BE-37B5-4596-B219-9A815D857E6A}">
      <dsp:nvSpPr>
        <dsp:cNvPr id="0" name=""/>
        <dsp:cNvSpPr/>
      </dsp:nvSpPr>
      <dsp:spPr>
        <a:xfrm>
          <a:off x="378804" y="762455"/>
          <a:ext cx="1675980" cy="16759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658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2350F-D095-4D1D-ADEC-6C08F177FB54}">
      <dsp:nvSpPr>
        <dsp:cNvPr id="0" name=""/>
        <dsp:cNvSpPr/>
      </dsp:nvSpPr>
      <dsp:spPr>
        <a:xfrm>
          <a:off x="1047968" y="-133036"/>
          <a:ext cx="1807044" cy="180704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96F3D-2C26-4EE8-95CE-701A6A5583BD}">
      <dsp:nvSpPr>
        <dsp:cNvPr id="0" name=""/>
        <dsp:cNvSpPr/>
      </dsp:nvSpPr>
      <dsp:spPr>
        <a:xfrm>
          <a:off x="3142602" y="60582"/>
          <a:ext cx="4119642" cy="856333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600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sp:txBody>
      <dsp:txXfrm>
        <a:off x="3184405" y="102385"/>
        <a:ext cx="4036036" cy="772727"/>
      </dsp:txXfrm>
    </dsp:sp>
    <dsp:sp modelId="{61F73227-A1E2-43E4-B03B-DE8F62751157}">
      <dsp:nvSpPr>
        <dsp:cNvPr id="0" name=""/>
        <dsp:cNvSpPr/>
      </dsp:nvSpPr>
      <dsp:spPr>
        <a:xfrm>
          <a:off x="0" y="2676"/>
          <a:ext cx="2908982" cy="972145"/>
        </a:xfrm>
        <a:prstGeom prst="roundRect">
          <a:avLst/>
        </a:prstGeom>
        <a:solidFill>
          <a:srgbClr val="60006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Overlay Zones</a:t>
          </a:r>
        </a:p>
      </dsp:txBody>
      <dsp:txXfrm>
        <a:off x="47456" y="50132"/>
        <a:ext cx="2814070" cy="877233"/>
      </dsp:txXfrm>
    </dsp:sp>
    <dsp:sp modelId="{A93EE4DF-F0B4-4190-8FB0-B75FCEEFCE6A}">
      <dsp:nvSpPr>
        <dsp:cNvPr id="0" name=""/>
        <dsp:cNvSpPr/>
      </dsp:nvSpPr>
      <dsp:spPr>
        <a:xfrm>
          <a:off x="3101962" y="1088616"/>
          <a:ext cx="4146830" cy="18672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61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Small-area &amp; Area of Consistency rules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Distance separations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Proximity to 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Uses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Development types</a:t>
          </a:r>
        </a:p>
      </dsp:txBody>
      <dsp:txXfrm>
        <a:off x="3193113" y="1179767"/>
        <a:ext cx="3964528" cy="1684926"/>
      </dsp:txXfrm>
    </dsp:sp>
    <dsp:sp modelId="{56E8D545-3920-484F-AC4F-133E3BA7598B}">
      <dsp:nvSpPr>
        <dsp:cNvPr id="0" name=""/>
        <dsp:cNvSpPr/>
      </dsp:nvSpPr>
      <dsp:spPr>
        <a:xfrm>
          <a:off x="0" y="1072036"/>
          <a:ext cx="2906141" cy="1900388"/>
        </a:xfrm>
        <a:prstGeom prst="roundRect">
          <a:avLst/>
        </a:prstGeom>
        <a:solidFill>
          <a:srgbClr val="61000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Context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92769" y="1164805"/>
        <a:ext cx="2720603" cy="1714850"/>
      </dsp:txXfrm>
    </dsp:sp>
    <dsp:sp modelId="{9875930E-C9CD-4ADF-A001-DD0941D574DD}">
      <dsp:nvSpPr>
        <dsp:cNvPr id="0" name=""/>
        <dsp:cNvSpPr/>
      </dsp:nvSpPr>
      <dsp:spPr>
        <a:xfrm>
          <a:off x="3121570" y="3060112"/>
          <a:ext cx="4150884" cy="972145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F05E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Incentives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Building design standards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</dsp:txBody>
      <dsp:txXfrm>
        <a:off x="3169026" y="3107568"/>
        <a:ext cx="4055972" cy="877233"/>
      </dsp:txXfrm>
    </dsp:sp>
    <dsp:sp modelId="{EAA10C2F-B7CD-4014-A54A-FB1A66BE3BC2}">
      <dsp:nvSpPr>
        <dsp:cNvPr id="0" name=""/>
        <dsp:cNvSpPr/>
      </dsp:nvSpPr>
      <dsp:spPr>
        <a:xfrm>
          <a:off x="0" y="3069639"/>
          <a:ext cx="2908982" cy="972145"/>
        </a:xfrm>
        <a:prstGeom prst="roundRect">
          <a:avLst/>
        </a:prstGeom>
        <a:solidFill>
          <a:srgbClr val="F05E01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Centers &amp;  Corridors</a:t>
          </a:r>
          <a:endParaRPr lang="en-US" sz="3200" kern="1200" dirty="0"/>
        </a:p>
      </dsp:txBody>
      <dsp:txXfrm>
        <a:off x="47456" y="3117095"/>
        <a:ext cx="2814070" cy="877233"/>
      </dsp:txXfrm>
    </dsp:sp>
    <dsp:sp modelId="{E52727E0-2C6B-46C7-A8B3-DD12F7B0B5AB}">
      <dsp:nvSpPr>
        <dsp:cNvPr id="0" name=""/>
        <dsp:cNvSpPr/>
      </dsp:nvSpPr>
      <dsp:spPr>
        <a:xfrm>
          <a:off x="3125624" y="4191291"/>
          <a:ext cx="4146830" cy="1163939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2E9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Mixed-use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Non-residential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Planned Development</a:t>
          </a:r>
        </a:p>
      </dsp:txBody>
      <dsp:txXfrm>
        <a:off x="3182443" y="4248110"/>
        <a:ext cx="4033192" cy="1050301"/>
      </dsp:txXfrm>
    </dsp:sp>
    <dsp:sp modelId="{A1877073-10AC-4228-8B67-B8177AD4751F}">
      <dsp:nvSpPr>
        <dsp:cNvPr id="0" name=""/>
        <dsp:cNvSpPr/>
      </dsp:nvSpPr>
      <dsp:spPr>
        <a:xfrm>
          <a:off x="0" y="4138999"/>
          <a:ext cx="2906141" cy="1268523"/>
        </a:xfrm>
        <a:prstGeom prst="roundRect">
          <a:avLst/>
        </a:prstGeom>
        <a:solidFill>
          <a:srgbClr val="2E919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Zoning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61924" y="4200923"/>
        <a:ext cx="2782293" cy="1144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58E29-F324-42E9-9965-21E9CF437AE5}">
      <dsp:nvSpPr>
        <dsp:cNvPr id="0" name=""/>
        <dsp:cNvSpPr/>
      </dsp:nvSpPr>
      <dsp:spPr>
        <a:xfrm>
          <a:off x="2668431" y="1701702"/>
          <a:ext cx="3944689" cy="394468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Arial Narrow" panose="020B0606020202030204" pitchFamily="34" charset="0"/>
            </a:rPr>
            <a:t>Housing</a:t>
          </a:r>
        </a:p>
      </dsp:txBody>
      <dsp:txXfrm>
        <a:off x="3246117" y="2279388"/>
        <a:ext cx="2789317" cy="2789317"/>
      </dsp:txXfrm>
    </dsp:sp>
    <dsp:sp modelId="{C0B328A7-06D8-4F31-B3B8-9821901E9B0A}">
      <dsp:nvSpPr>
        <dsp:cNvPr id="0" name=""/>
        <dsp:cNvSpPr/>
      </dsp:nvSpPr>
      <dsp:spPr>
        <a:xfrm>
          <a:off x="3654603" y="121703"/>
          <a:ext cx="1972344" cy="1972344"/>
        </a:xfrm>
        <a:prstGeom prst="ellipse">
          <a:avLst/>
        </a:prstGeom>
        <a:solidFill>
          <a:schemeClr val="accent2">
            <a:alpha val="50000"/>
            <a:hueOff val="1287540"/>
            <a:satOff val="-404"/>
            <a:lumOff val="-1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Health, Housing, and Homelessness</a:t>
          </a:r>
        </a:p>
      </dsp:txBody>
      <dsp:txXfrm>
        <a:off x="3943446" y="410546"/>
        <a:ext cx="1394658" cy="1394658"/>
      </dsp:txXfrm>
    </dsp:sp>
    <dsp:sp modelId="{67867DB0-96FE-4DD2-8646-AEA2BE1C823A}">
      <dsp:nvSpPr>
        <dsp:cNvPr id="0" name=""/>
        <dsp:cNvSpPr/>
      </dsp:nvSpPr>
      <dsp:spPr>
        <a:xfrm>
          <a:off x="6095178" y="1894884"/>
          <a:ext cx="1972344" cy="1972344"/>
        </a:xfrm>
        <a:prstGeom prst="ellipse">
          <a:avLst/>
        </a:prstGeom>
        <a:solidFill>
          <a:schemeClr val="accent2">
            <a:alpha val="50000"/>
            <a:hueOff val="2575080"/>
            <a:satOff val="-808"/>
            <a:lumOff val="-2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Metropolitan Redevelopment Agency</a:t>
          </a:r>
        </a:p>
      </dsp:txBody>
      <dsp:txXfrm>
        <a:off x="6384021" y="2183727"/>
        <a:ext cx="1394658" cy="1394658"/>
      </dsp:txXfrm>
    </dsp:sp>
    <dsp:sp modelId="{6B18AF0B-4A67-4D38-AC60-45F53CDDF9A5}">
      <dsp:nvSpPr>
        <dsp:cNvPr id="0" name=""/>
        <dsp:cNvSpPr/>
      </dsp:nvSpPr>
      <dsp:spPr>
        <a:xfrm>
          <a:off x="5162961" y="4763952"/>
          <a:ext cx="1972344" cy="1972344"/>
        </a:xfrm>
        <a:prstGeom prst="ellipse">
          <a:avLst/>
        </a:prstGeom>
        <a:solidFill>
          <a:schemeClr val="accent2">
            <a:alpha val="50000"/>
            <a:hueOff val="3862620"/>
            <a:satOff val="-1211"/>
            <a:lumOff val="-3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Senior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Affairs</a:t>
          </a:r>
        </a:p>
      </dsp:txBody>
      <dsp:txXfrm>
        <a:off x="5451804" y="5052795"/>
        <a:ext cx="1394658" cy="1394658"/>
      </dsp:txXfrm>
    </dsp:sp>
    <dsp:sp modelId="{8F2E3BF3-50F9-4033-96FF-6A3349E43342}">
      <dsp:nvSpPr>
        <dsp:cNvPr id="0" name=""/>
        <dsp:cNvSpPr/>
      </dsp:nvSpPr>
      <dsp:spPr>
        <a:xfrm>
          <a:off x="2146245" y="4763952"/>
          <a:ext cx="1972344" cy="1972344"/>
        </a:xfrm>
        <a:prstGeom prst="ellipse">
          <a:avLst/>
        </a:prstGeom>
        <a:solidFill>
          <a:schemeClr val="accent2">
            <a:alpha val="50000"/>
            <a:hueOff val="5150160"/>
            <a:satOff val="-1615"/>
            <a:lumOff val="-4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Planning Department</a:t>
          </a:r>
        </a:p>
      </dsp:txBody>
      <dsp:txXfrm>
        <a:off x="2435088" y="5052795"/>
        <a:ext cx="1394658" cy="1394658"/>
      </dsp:txXfrm>
    </dsp:sp>
    <dsp:sp modelId="{0D07A0A7-B37E-42D3-8FB2-D65FD4725A02}">
      <dsp:nvSpPr>
        <dsp:cNvPr id="0" name=""/>
        <dsp:cNvSpPr/>
      </dsp:nvSpPr>
      <dsp:spPr>
        <a:xfrm>
          <a:off x="1214028" y="1894884"/>
          <a:ext cx="1972344" cy="1972344"/>
        </a:xfrm>
        <a:prstGeom prst="ellipse">
          <a:avLst/>
        </a:prstGeom>
        <a:solidFill>
          <a:schemeClr val="accent2">
            <a:alpha val="50000"/>
            <a:hueOff val="6437700"/>
            <a:satOff val="-2019"/>
            <a:lumOff val="-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Economic Development</a:t>
          </a:r>
          <a:endParaRPr lang="en-US" sz="1800" kern="1200" dirty="0">
            <a:latin typeface="Arial Narrow" panose="020B0606020202030204" pitchFamily="34" charset="0"/>
          </a:endParaRPr>
        </a:p>
      </dsp:txBody>
      <dsp:txXfrm>
        <a:off x="1502871" y="2183727"/>
        <a:ext cx="1394658" cy="1394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6F7F68-EA54-4D9C-82D4-FB210EBFC3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8B9D3-7430-4985-B8A2-7B0C31EFC1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1D17A-7DB5-4F64-A13A-C3CFE0D5B8D2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95114-1DB3-4A82-BCE9-9642C9809A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B2819-81CC-4BFF-A6C3-179223E43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41471-F10D-46D5-AF5F-7A852B1B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5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8CCD-5887-4D9A-A01E-06F12D827352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638CE-7E76-407E-B835-9648AD79A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theory, at its best, zoning is a legal tool to implement our best plans</a:t>
            </a:r>
          </a:p>
          <a:p>
            <a:r>
              <a:rPr lang="en-US" dirty="0"/>
              <a:t>The WHY and the HOW</a:t>
            </a:r>
          </a:p>
          <a:p>
            <a:r>
              <a:rPr lang="en-US" dirty="0"/>
              <a:t>Why = goal/aspiration</a:t>
            </a:r>
          </a:p>
          <a:p>
            <a:r>
              <a:rPr lang="en-US" dirty="0"/>
              <a:t>How = minimum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27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1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 March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75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USS in bottom of table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8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 March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8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ready to define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1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Shared Active Transportation Programs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66612" fontAlgn="base">
              <a:spcBef>
                <a:spcPct val="0"/>
              </a:spcBef>
              <a:spcAft>
                <a:spcPct val="0"/>
              </a:spcAft>
              <a:defRPr/>
            </a:pPr>
            <a:fld id="{7E12238B-9B37-46D1-BF3B-90FC7CF26589}" type="datetime3">
              <a:rPr lang="en-US" sz="140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6612" fontAlgn="base">
                <a:spcBef>
                  <a:spcPct val="0"/>
                </a:spcBef>
                <a:spcAft>
                  <a:spcPct val="0"/>
                </a:spcAft>
                <a:defRPr/>
              </a:pPr>
              <a:t>31 March 2026</a:t>
            </a:fld>
            <a:endParaRPr lang="en-US" sz="14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6661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CABQ Planning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66612" fontAlgn="base">
              <a:spcBef>
                <a:spcPct val="0"/>
              </a:spcBef>
              <a:spcAft>
                <a:spcPct val="0"/>
              </a:spcAft>
              <a:defRPr/>
            </a:pPr>
            <a:fld id="{AB92F4C0-A8AD-4EFC-8749-D500CF508503}" type="slidenum">
              <a:rPr lang="en-US" sz="140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6612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8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Improved description of how rules are applied in Part 1. (Section 14-16-1-8)</a:t>
            </a:r>
          </a:p>
          <a:p>
            <a:endParaRPr lang="en-US" dirty="0"/>
          </a:p>
          <a:p>
            <a:r>
              <a:rPr lang="en-US" dirty="0"/>
              <a:t>Any update to improve quality</a:t>
            </a:r>
            <a:r>
              <a:rPr lang="en-US" baseline="0" dirty="0"/>
              <a:t> standard citywide WON’T apply to tailored standard. (Sometimes that’s good, sometimes that’s not. Need to review carefully!)</a:t>
            </a:r>
          </a:p>
          <a:p>
            <a:endParaRPr lang="en-US" baseline="0" dirty="0"/>
          </a:p>
          <a:p>
            <a:r>
              <a:rPr lang="en-US" baseline="0" dirty="0"/>
              <a:t>Tradeoff is additional complexity for extra protections.</a:t>
            </a:r>
          </a:p>
          <a:p>
            <a:endParaRPr lang="en-US" baseline="0" dirty="0"/>
          </a:p>
          <a:p>
            <a:r>
              <a:rPr lang="en-US" baseline="0" dirty="0"/>
              <a:t>Zoning is not easy, but it IS more predictable now under the IDO.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2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3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 March 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78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Areas of Change and Consistency for Edge Buffers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5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Buchanan v.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Warley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(1917) – Louisville, Kentucky – violated 14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Amendment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Because of other societal injustices (racist systems and institutions – i.e. systemic racism), BIPOC have less wealth, so any rules that raise the cost of housing construction (and therefore housing prices) has the result of excluding BIPOC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Housing types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Lot size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Setbacks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Minimum structure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638CE-7E76-407E-B835-9648AD79A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the idea of Equity… Comp Plan tells us to look at the different needs of people, neighborhoods, and places to move the city towards a more equitable outcome… </a:t>
            </a:r>
          </a:p>
          <a:p>
            <a:r>
              <a:rPr lang="en-US" dirty="0"/>
              <a:t>Equity vs. equality:  looking at what each area needs – give right sized bike to each area; and apply an equity-based approach to prioritize resources and efforts to address the different needs of each area.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3645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Parking management strategies?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4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chart" Target="../charts/chart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8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4417390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62693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1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4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662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58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9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218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9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218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54864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2"/>
            <a:ext cx="2844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9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45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233789" indent="-233789">
              <a:buFont typeface="Arial" panose="020B0604020202020204" pitchFamily="34" charset="0"/>
              <a:buChar char="•"/>
              <a:defRPr sz="2182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6543" indent="-194824">
              <a:buFont typeface="Arial" panose="020B0604020202020204" pitchFamily="34" charset="0"/>
              <a:buChar char="•"/>
              <a:defRPr sz="1909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79297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91016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02735" indent="-155859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2"/>
            <a:ext cx="60960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21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5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636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1719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2pPr>
            <a:lvl3pPr marL="623438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3pPr>
            <a:lvl4pPr marL="935157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4pPr>
            <a:lvl5pPr marL="1246876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5pPr>
            <a:lvl6pPr marL="1558595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6pPr>
            <a:lvl7pPr marL="1870314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7pPr>
            <a:lvl8pPr marL="2182033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8pPr>
            <a:lvl9pPr marL="2493752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2"/>
            <a:ext cx="1524000" cy="365125"/>
          </a:xfrm>
        </p:spPr>
        <p:txBody>
          <a:bodyPr/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17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5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noFill/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59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1636" b="1" cap="all" baseline="0">
                <a:solidFill>
                  <a:srgbClr val="57C1A6"/>
                </a:solidFill>
              </a:defRPr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1636" b="1" cap="all" baseline="0">
                <a:solidFill>
                  <a:srgbClr val="57C1A6"/>
                </a:solidFill>
              </a:defRPr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9" y="2927351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40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08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40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53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2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2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2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2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364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5088467" cy="5853113"/>
          </a:xfrm>
        </p:spPr>
        <p:txBody>
          <a:bodyPr/>
          <a:lstStyle>
            <a:lvl1pPr>
              <a:defRPr sz="2182"/>
            </a:lvl1pPr>
            <a:lvl2pPr>
              <a:defRPr sz="1909"/>
            </a:lvl2pPr>
            <a:lvl3pPr>
              <a:defRPr sz="1636"/>
            </a:lvl3pPr>
            <a:lvl4pPr>
              <a:defRPr sz="1364"/>
            </a:lvl4pPr>
            <a:lvl5pPr>
              <a:defRPr sz="1227"/>
            </a:lvl5pPr>
            <a:lvl6pPr>
              <a:defRPr sz="1364"/>
            </a:lvl6pPr>
            <a:lvl7pPr>
              <a:defRPr sz="1364"/>
            </a:lvl7pPr>
            <a:lvl8pPr>
              <a:defRPr sz="1364"/>
            </a:lvl8pPr>
            <a:lvl9pPr>
              <a:defRPr sz="1364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4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5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364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182"/>
            </a:lvl1pPr>
            <a:lvl2pPr marL="311719" indent="0">
              <a:buNone/>
              <a:defRPr sz="1909"/>
            </a:lvl2pPr>
            <a:lvl3pPr marL="623438" indent="0">
              <a:buNone/>
              <a:defRPr sz="1636"/>
            </a:lvl3pPr>
            <a:lvl4pPr marL="935157" indent="0">
              <a:buNone/>
              <a:defRPr sz="1364"/>
            </a:lvl4pPr>
            <a:lvl5pPr marL="1246876" indent="0">
              <a:buNone/>
              <a:defRPr sz="1364"/>
            </a:lvl5pPr>
            <a:lvl6pPr marL="1558595" indent="0">
              <a:buNone/>
              <a:defRPr sz="1364"/>
            </a:lvl6pPr>
            <a:lvl7pPr marL="1870314" indent="0">
              <a:buNone/>
              <a:defRPr sz="1364"/>
            </a:lvl7pPr>
            <a:lvl8pPr marL="2182033" indent="0">
              <a:buNone/>
              <a:defRPr sz="1364"/>
            </a:lvl8pPr>
            <a:lvl9pPr marL="2493752" indent="0">
              <a:buNone/>
              <a:defRPr sz="1364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9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98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8" y="2927350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2" y="4800600"/>
            <a:ext cx="8455379" cy="566738"/>
          </a:xfrm>
        </p:spPr>
        <p:txBody>
          <a:bodyPr anchor="b"/>
          <a:lstStyle>
            <a:lvl1pPr algn="l">
              <a:defRPr sz="1364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2" y="5367338"/>
            <a:ext cx="8455379" cy="804862"/>
          </a:xfrm>
        </p:spPr>
        <p:txBody>
          <a:bodyPr/>
          <a:lstStyle>
            <a:lvl1pPr marL="0" indent="0">
              <a:buNone/>
              <a:defRPr sz="1023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9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2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8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2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</p:spTree>
    <p:extLst>
      <p:ext uri="{BB962C8B-B14F-4D97-AF65-F5344CB8AC3E}">
        <p14:creationId xmlns:p14="http://schemas.microsoft.com/office/powerpoint/2010/main" val="1392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3" y="317156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1" y="6356352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47577195"/>
              </p:ext>
            </p:extLst>
          </p:nvPr>
        </p:nvGraphicFramePr>
        <p:xfrm>
          <a:off x="2032001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98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3" y="317156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1" y="6356352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986334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54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2531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501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718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007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730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E251C-7015-4CFB-B54F-6B71F55F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41969-E9CC-4083-90D8-E1D6C1BEC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DEC7D-F3B3-4E70-8582-C70D2D65E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8008D-8CE8-49C7-AE38-43DDB6B7C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5752-C067-4671-8CE0-02E4E7A4AC7A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0C800-4308-4E3C-8DB5-3B7ABDD7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759EA-E876-4F55-B5D1-4BCC308B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6EC7-3E1E-4D83-880A-5229CCBB9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9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24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921B5-9483-40C6-B3C1-B7A410F9A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921B5-9483-40C6-B3C1-B7A410F9A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7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A9ED-E739-48B1-AD12-85A761F91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0" y="-51275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40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24CBCB-D68C-49ED-BD7D-EA0BA4AF3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0" y="-51275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9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7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60646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AA86B-55C0-4C72-A20A-A7EB00D9B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0" y="-51275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58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25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267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42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26399305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87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82786464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3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09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333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23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23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2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785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5pPr>
      <a:lvl6pPr marL="311719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6pPr>
      <a:lvl7pPr marL="623438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7pPr>
      <a:lvl8pPr marL="935157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8pPr>
      <a:lvl9pPr marL="1246876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1719" indent="-31171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82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3438" indent="-31171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9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7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36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8946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4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0665" indent="-2337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64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14454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026173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337892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649611" indent="-155859" algn="l" defTabSz="6234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1pPr>
      <a:lvl2pPr marL="311719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623438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3pPr>
      <a:lvl4pPr marL="935157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4pPr>
      <a:lvl5pPr marL="1246876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5pPr>
      <a:lvl6pPr marL="1558595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1870314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182033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493752" algn="l" defTabSz="623438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6235" cy="6858000"/>
          </a:xfrm>
          <a:custGeom>
            <a:avLst/>
            <a:gdLst/>
            <a:ahLst/>
            <a:cxnLst/>
            <a:rect l="l" t="t" r="r" b="b"/>
            <a:pathLst>
              <a:path w="1626235" h="6858000">
                <a:moveTo>
                  <a:pt x="1626108" y="0"/>
                </a:moveTo>
                <a:lnTo>
                  <a:pt x="0" y="0"/>
                </a:lnTo>
                <a:lnTo>
                  <a:pt x="0" y="6858000"/>
                </a:lnTo>
                <a:lnTo>
                  <a:pt x="1626108" y="6858000"/>
                </a:lnTo>
                <a:lnTo>
                  <a:pt x="1626108" y="0"/>
                </a:lnTo>
                <a:close/>
              </a:path>
            </a:pathLst>
          </a:custGeom>
          <a:solidFill>
            <a:srgbClr val="56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74669" y="3450645"/>
            <a:ext cx="1278908" cy="33360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7623" y="151333"/>
            <a:ext cx="10134346" cy="11299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60596" y="1724659"/>
            <a:ext cx="7470140" cy="3420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82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3/31/2026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054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" TargetMode="External"/><Relationship Id="rId2" Type="http://schemas.openxmlformats.org/officeDocument/2006/relationships/hyperlink" Target="mailto:mrenz@cabq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bq.gov/planning/urban-design-development/public-notic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bq.gov/abq-pla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cabq.gov/abq-plan" TargetMode="Externa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egregatedbydesign.com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6.xml"/><Relationship Id="rId4" Type="http://schemas.openxmlformats.org/officeDocument/2006/relationships/hyperlink" Target="https://www.censusdots.com/race/albuquerque-nm-demographic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portunityatlas.org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2.png"/><Relationship Id="rId5" Type="http://schemas.openxmlformats.org/officeDocument/2006/relationships/hyperlink" Target="https://www.opportunityatlas.org/" TargetMode="External"/><Relationship Id="rId10" Type="http://schemas.openxmlformats.org/officeDocument/2006/relationships/hyperlink" Target="https://www.raceforward.org/what-racial-equity" TargetMode="External"/><Relationship Id="rId4" Type="http://schemas.openxmlformats.org/officeDocument/2006/relationships/image" Target="../media/image61.png"/><Relationship Id="rId9" Type="http://schemas.openxmlformats.org/officeDocument/2006/relationships/hyperlink" Target="https://compplan.abc-zone.com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hyperlink" Target="https://abq-zon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pplan.abc-zone.com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dozoningmap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.org/en/research-and-analysis/articles/2025/08/05/co-living-buildings-in-albuquerque-and-santa-fe-could-improve-housing-affordability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ensler.com/blog/pew-study-flexible-office-to-co-living-conversion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riegosfarms.co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node/1937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pplan.abc-zone.com/" TargetMode="External"/><Relationship Id="rId13" Type="http://schemas.openxmlformats.org/officeDocument/2006/relationships/image" Target="../media/image82.png"/><Relationship Id="rId18" Type="http://schemas.openxmlformats.org/officeDocument/2006/relationships/hyperlink" Target="mailto:abctoz@cabq.gov" TargetMode="External"/><Relationship Id="rId3" Type="http://schemas.openxmlformats.org/officeDocument/2006/relationships/image" Target="../media/image77.png"/><Relationship Id="rId21" Type="http://schemas.openxmlformats.org/officeDocument/2006/relationships/hyperlink" Target="mailto:Jessica@cabq.gov" TargetMode="External"/><Relationship Id="rId7" Type="http://schemas.openxmlformats.org/officeDocument/2006/relationships/hyperlink" Target="abc-zone.com" TargetMode="External"/><Relationship Id="rId12" Type="http://schemas.openxmlformats.org/officeDocument/2006/relationships/image" Target="../media/image81.png"/><Relationship Id="rId17" Type="http://schemas.openxmlformats.org/officeDocument/2006/relationships/hyperlink" Target="tinyurl.com/idozoningmap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5.png"/><Relationship Id="rId20" Type="http://schemas.openxmlformats.org/officeDocument/2006/relationships/hyperlink" Target="mailto:kclark@cabq.gov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11" Type="http://schemas.openxmlformats.org/officeDocument/2006/relationships/hyperlink" Target="https://ido.abc-zone.com/" TargetMode="External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19" Type="http://schemas.openxmlformats.org/officeDocument/2006/relationships/hyperlink" Target="mailto:mrenz@cabq.gov" TargetMode="External"/><Relationship Id="rId4" Type="http://schemas.openxmlformats.org/officeDocument/2006/relationships/image" Target="../media/image28.jpeg"/><Relationship Id="rId9" Type="http://schemas.openxmlformats.org/officeDocument/2006/relationships/hyperlink" Target="https://www.cabq.gov/planning" TargetMode="External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bq-zone.com/" TargetMode="Externa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6.png"/><Relationship Id="rId7" Type="http://schemas.openxmlformats.org/officeDocument/2006/relationships/hyperlink" Target="ido.abc-zone.com/integrated-development-ordinance-ido?document=1&amp;outline-name=Part%2014-16-2%20Zone%20Districts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9.png"/><Relationship Id="rId5" Type="http://schemas.openxmlformats.org/officeDocument/2006/relationships/image" Target="../media/image38.png"/><Relationship Id="rId10" Type="http://schemas.openxmlformats.org/officeDocument/2006/relationships/hyperlink" Target="https://tinyurl.com/CABQ-IDO-12-2022" TargetMode="External"/><Relationship Id="rId4" Type="http://schemas.openxmlformats.org/officeDocument/2006/relationships/hyperlink" Target="https://tinyurl.com/IDOzoningmap" TargetMode="External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DOzoningmap" TargetMode="External"/><Relationship Id="rId2" Type="http://schemas.openxmlformats.org/officeDocument/2006/relationships/hyperlink" Target="http://abc-zone.com/zoning-conversion-map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s://abq-zone.com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4.png"/><Relationship Id="rId5" Type="http://schemas.openxmlformats.org/officeDocument/2006/relationships/hyperlink" Target="https://abq-zone.com/" TargetMode="External"/><Relationship Id="rId4" Type="http://schemas.openxmlformats.org/officeDocument/2006/relationships/hyperlink" Target="https://tinyurl.com/IDOzoningma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inyurl.com/ABQ-HN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inyurl.com/ABQ-HNA" TargetMode="Externa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hyperlink" Target="https://tinyurl.com/ABQ-HNA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inyurl.com/ABQ-HNA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ompplan.abq-zone.com/anti-displacement-toolbox#paragraphs-item-89" TargetMode="External"/><Relationship Id="rId7" Type="http://schemas.openxmlformats.org/officeDocument/2006/relationships/image" Target="../media/image107.png"/><Relationship Id="rId2" Type="http://schemas.openxmlformats.org/officeDocument/2006/relationships/hyperlink" Target="http://compplan.abq-zone.com/anti-displacement-toolbox#paragraphs-item-10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hyperlink" Target="https://tinyurl.com/CABQ-Anti-Displacement" TargetMode="External"/><Relationship Id="rId4" Type="http://schemas.openxmlformats.org/officeDocument/2006/relationships/hyperlink" Target="http://compplan.abq-zone.com/anti-displacement-toolbox#paragraphs-item-112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ABQ-Anti-Displacement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s://tinyurl.com/CABQ-IDO-12-2022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tinyurl.com/IDOzoningmap" TargetMode="External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://abc-zone.com/zoning-conversion-map" TargetMode="External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openxmlformats.org/officeDocument/2006/relationships/hyperlink" Target="https://tinyurl.com/IDOzoningma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bc-zone.com/zoning-conversion-map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hyperlink" Target="https://ido.abq-zone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hyperlink" Target="https://tinyurl.com/IDOzoningmap" TargetMode="External"/><Relationship Id="rId9" Type="http://schemas.openxmlformats.org/officeDocument/2006/relationships/hyperlink" Target="https://ido.abc-zone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compplan-abq-zone.com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17-6589-7B44-9577-11119828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080370"/>
            <a:ext cx="5791200" cy="1266918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30B698"/>
                </a:solidFill>
              </a:rPr>
              <a:t>I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ntegrated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D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evelopment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O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rdinance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B7BE-DD30-4A43-AEFE-63FB85EA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76" y="3547103"/>
            <a:ext cx="7311025" cy="1927219"/>
          </a:xfrm>
        </p:spPr>
        <p:txBody>
          <a:bodyPr/>
          <a:lstStyle/>
          <a:p>
            <a:r>
              <a:rPr lang="en-US" sz="4000" b="1" dirty="0"/>
              <a:t>Planning, Zoning, and Housing (oh my!)</a:t>
            </a:r>
            <a:endParaRPr lang="en-US" dirty="0"/>
          </a:p>
          <a:p>
            <a:r>
              <a:rPr lang="en-US" dirty="0"/>
              <a:t>Spring 2026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CB560-3B1D-444F-9B62-3245D2CC0E9E}"/>
              </a:ext>
            </a:extLst>
          </p:cNvPr>
          <p:cNvSpPr txBox="1"/>
          <p:nvPr/>
        </p:nvSpPr>
        <p:spPr>
          <a:xfrm>
            <a:off x="7569200" y="3429000"/>
            <a:ext cx="47314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Mikaela Renz-Whitmore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Division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2"/>
              </a:rPr>
              <a:t>mrenz@cabq.gov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13B1E-A1B8-5084-C1B5-41F6F348D62F}"/>
              </a:ext>
            </a:extLst>
          </p:cNvPr>
          <p:cNvSpPr/>
          <p:nvPr/>
        </p:nvSpPr>
        <p:spPr>
          <a:xfrm>
            <a:off x="8211346" y="2239186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E1EC9-8E77-03EE-32E1-421FB5662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219" y="281731"/>
            <a:ext cx="1679937" cy="195745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30A882-04E0-4F2B-AA9C-CB9F539A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99" y="2363676"/>
            <a:ext cx="4518775" cy="185949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6D683A1-0E49-4768-9FAE-DA22977D7642}"/>
              </a:ext>
            </a:extLst>
          </p:cNvPr>
          <p:cNvSpPr/>
          <p:nvPr/>
        </p:nvSpPr>
        <p:spPr>
          <a:xfrm>
            <a:off x="8969828" y="2318293"/>
            <a:ext cx="1655103" cy="1859495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48C739-AF92-4E9C-B12E-D0E2C223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9447"/>
            <a:ext cx="10972800" cy="1143000"/>
          </a:xfrm>
        </p:spPr>
        <p:txBody>
          <a:bodyPr/>
          <a:lstStyle/>
          <a:p>
            <a:r>
              <a:rPr lang="en-US" dirty="0"/>
              <a:t>Public Notice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97EC80-D489-4F69-8A51-1F2117A66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505" y="1097757"/>
            <a:ext cx="5386917" cy="63976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Before application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89C3E3E-D074-4579-A336-518FE6497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465" y="1737519"/>
            <a:ext cx="5999283" cy="3951288"/>
          </a:xfrm>
        </p:spPr>
        <p:txBody>
          <a:bodyPr/>
          <a:lstStyle/>
          <a:p>
            <a:endParaRPr lang="en-US" sz="1600" dirty="0"/>
          </a:p>
          <a:p>
            <a:r>
              <a:rPr lang="en-US" dirty="0"/>
              <a:t>Emailed notice to Neigh. Assoc/Coalitions</a:t>
            </a:r>
          </a:p>
          <a:p>
            <a:endParaRPr lang="en-US" sz="600" dirty="0"/>
          </a:p>
          <a:p>
            <a:r>
              <a:rPr lang="en-US" dirty="0"/>
              <a:t>Mailed notice to Property Owners</a:t>
            </a:r>
          </a:p>
          <a:p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1169F5-DEBB-45FE-8C53-DF1EB31FE64D}"/>
              </a:ext>
            </a:extLst>
          </p:cNvPr>
          <p:cNvSpPr/>
          <p:nvPr/>
        </p:nvSpPr>
        <p:spPr>
          <a:xfrm>
            <a:off x="2532884" y="838887"/>
            <a:ext cx="811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https://www.cabq.gov/planning/urban-design-development/public-notice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E6FAD90-4643-42FD-9A83-953858F41E02}"/>
              </a:ext>
            </a:extLst>
          </p:cNvPr>
          <p:cNvSpPr txBox="1">
            <a:spLocks/>
          </p:cNvSpPr>
          <p:nvPr/>
        </p:nvSpPr>
        <p:spPr bwMode="auto">
          <a:xfrm>
            <a:off x="1229139" y="3726056"/>
            <a:ext cx="8603984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571B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Application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66E1D7F6-9ECC-4501-BC97-4D2B1E8C6153}"/>
              </a:ext>
            </a:extLst>
          </p:cNvPr>
          <p:cNvSpPr txBox="1">
            <a:spLocks/>
          </p:cNvSpPr>
          <p:nvPr/>
        </p:nvSpPr>
        <p:spPr bwMode="auto">
          <a:xfrm>
            <a:off x="718697" y="4315940"/>
            <a:ext cx="1047855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Posted Sign (Applicant)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Published notice (CABQ)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[i.e., legal ad in ABQ Journal]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 Posting (CABQ)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11CCD2-E06A-469E-B458-BF59CDBA743E}"/>
              </a:ext>
            </a:extLst>
          </p:cNvPr>
          <p:cNvGrpSpPr/>
          <p:nvPr/>
        </p:nvGrpSpPr>
        <p:grpSpPr>
          <a:xfrm>
            <a:off x="421791" y="2058025"/>
            <a:ext cx="807347" cy="822960"/>
            <a:chOff x="344407" y="2823057"/>
            <a:chExt cx="807347" cy="822960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8AC0C80F-4B4D-4889-9600-8C8C37D57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407" y="2823057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C3BA86-B0F4-4F44-8837-C328333B49AC}"/>
                </a:ext>
              </a:extLst>
            </p:cNvPr>
            <p:cNvSpPr/>
            <p:nvPr/>
          </p:nvSpPr>
          <p:spPr>
            <a:xfrm>
              <a:off x="350374" y="3070692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6AF4B6-0CB8-4122-844A-7DBB20B2288E}"/>
              </a:ext>
            </a:extLst>
          </p:cNvPr>
          <p:cNvGrpSpPr/>
          <p:nvPr/>
        </p:nvGrpSpPr>
        <p:grpSpPr>
          <a:xfrm>
            <a:off x="338908" y="2961492"/>
            <a:ext cx="807347" cy="822960"/>
            <a:chOff x="341163" y="3453424"/>
            <a:chExt cx="807347" cy="822960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2258793A-5749-44A2-B77E-2508F2CAAB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163" y="3453424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2412B-B728-4299-9F9D-5DDB20C4992D}"/>
                </a:ext>
              </a:extLst>
            </p:cNvPr>
            <p:cNvSpPr/>
            <p:nvPr/>
          </p:nvSpPr>
          <p:spPr>
            <a:xfrm>
              <a:off x="348921" y="3687098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6-4(J)3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D096DD73-C921-4F5E-A4F8-C59EB767BCF7}"/>
              </a:ext>
            </a:extLst>
          </p:cNvPr>
          <p:cNvSpPr/>
          <p:nvPr/>
        </p:nvSpPr>
        <p:spPr>
          <a:xfrm>
            <a:off x="5788422" y="1942681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2C9E42-9677-4054-A1AD-367B1754ADCC}"/>
              </a:ext>
            </a:extLst>
          </p:cNvPr>
          <p:cNvGrpSpPr/>
          <p:nvPr/>
        </p:nvGrpSpPr>
        <p:grpSpPr>
          <a:xfrm>
            <a:off x="315024" y="4233184"/>
            <a:ext cx="807347" cy="822960"/>
            <a:chOff x="344407" y="2823057"/>
            <a:chExt cx="807347" cy="822960"/>
          </a:xfrm>
        </p:grpSpPr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2F3EC34-9377-455A-987A-6C41E4D197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407" y="2823057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F8B6E5D-5920-4DD0-9574-217083D84734}"/>
                </a:ext>
              </a:extLst>
            </p:cNvPr>
            <p:cNvSpPr/>
            <p:nvPr/>
          </p:nvSpPr>
          <p:spPr>
            <a:xfrm>
              <a:off x="350374" y="3070692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CAEC8-D57C-41C9-9E4A-C46AC1283D97}"/>
              </a:ext>
            </a:extLst>
          </p:cNvPr>
          <p:cNvGrpSpPr/>
          <p:nvPr/>
        </p:nvGrpSpPr>
        <p:grpSpPr>
          <a:xfrm>
            <a:off x="324285" y="5092873"/>
            <a:ext cx="807347" cy="822960"/>
            <a:chOff x="344407" y="2823057"/>
            <a:chExt cx="807347" cy="822960"/>
          </a:xfrm>
        </p:grpSpPr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33E96B8D-5AFD-4A01-A236-142822A7B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407" y="2823057"/>
              <a:ext cx="807347" cy="822960"/>
            </a:xfrm>
            <a:custGeom>
              <a:avLst/>
              <a:gdLst>
                <a:gd name="connsiteX0" fmla="*/ 0 w 1040499"/>
                <a:gd name="connsiteY0" fmla="*/ 520250 h 1040499"/>
                <a:gd name="connsiteX1" fmla="*/ 520250 w 1040499"/>
                <a:gd name="connsiteY1" fmla="*/ 0 h 1040499"/>
                <a:gd name="connsiteX2" fmla="*/ 1040499 w 1040499"/>
                <a:gd name="connsiteY2" fmla="*/ 0 h 1040499"/>
                <a:gd name="connsiteX3" fmla="*/ 1040499 w 1040499"/>
                <a:gd name="connsiteY3" fmla="*/ 520250 h 1040499"/>
                <a:gd name="connsiteX4" fmla="*/ 520249 w 1040499"/>
                <a:gd name="connsiteY4" fmla="*/ 1040500 h 1040499"/>
                <a:gd name="connsiteX5" fmla="*/ -1 w 1040499"/>
                <a:gd name="connsiteY5" fmla="*/ 520250 h 1040499"/>
                <a:gd name="connsiteX6" fmla="*/ 0 w 1040499"/>
                <a:gd name="connsiteY6" fmla="*/ 520250 h 104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499" h="1040499">
                  <a:moveTo>
                    <a:pt x="0" y="520250"/>
                  </a:moveTo>
                  <a:cubicBezTo>
                    <a:pt x="0" y="232924"/>
                    <a:pt x="232924" y="0"/>
                    <a:pt x="520250" y="0"/>
                  </a:cubicBezTo>
                  <a:lnTo>
                    <a:pt x="1040499" y="0"/>
                  </a:lnTo>
                  <a:lnTo>
                    <a:pt x="1040499" y="520250"/>
                  </a:lnTo>
                  <a:cubicBezTo>
                    <a:pt x="1040499" y="807576"/>
                    <a:pt x="807575" y="1040500"/>
                    <a:pt x="520249" y="1040500"/>
                  </a:cubicBezTo>
                  <a:cubicBezTo>
                    <a:pt x="232923" y="1040500"/>
                    <a:pt x="-1" y="807576"/>
                    <a:pt x="-1" y="520250"/>
                  </a:cubicBezTo>
                  <a:lnTo>
                    <a:pt x="0" y="520250"/>
                  </a:lnTo>
                  <a:close/>
                </a:path>
              </a:pathLst>
            </a:custGeom>
            <a:solidFill>
              <a:srgbClr val="11E2DD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167618" tIns="167618" rIns="167618" bIns="167618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6299FE-B66D-4417-A7F4-09F72C80B1B1}"/>
                </a:ext>
              </a:extLst>
            </p:cNvPr>
            <p:cNvSpPr/>
            <p:nvPr/>
          </p:nvSpPr>
          <p:spPr>
            <a:xfrm>
              <a:off x="350374" y="3070692"/>
              <a:ext cx="79541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6-4(J)5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06D559-FBC5-4EC2-85F5-4EE8E1D9B26E}"/>
              </a:ext>
            </a:extLst>
          </p:cNvPr>
          <p:cNvCxnSpPr>
            <a:cxnSpLocks/>
          </p:cNvCxnSpPr>
          <p:nvPr/>
        </p:nvCxnSpPr>
        <p:spPr>
          <a:xfrm>
            <a:off x="1354975" y="3834309"/>
            <a:ext cx="4522123" cy="0"/>
          </a:xfrm>
          <a:prstGeom prst="line">
            <a:avLst/>
          </a:prstGeom>
          <a:ln w="381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20">
            <a:extLst>
              <a:ext uri="{FF2B5EF4-FFF2-40B4-BE49-F238E27FC236}">
                <a16:creationId xmlns:a16="http://schemas.microsoft.com/office/drawing/2014/main" id="{7B7FC95D-8CB0-4878-A27B-B9267733B0C6}"/>
              </a:ext>
            </a:extLst>
          </p:cNvPr>
          <p:cNvSpPr>
            <a:spLocks noChangeAspect="1"/>
          </p:cNvSpPr>
          <p:nvPr/>
        </p:nvSpPr>
        <p:spPr>
          <a:xfrm>
            <a:off x="309055" y="5961427"/>
            <a:ext cx="807347" cy="822960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11E2DD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DBEDF0-E4B1-4BC9-A036-3A923CBC253A}"/>
              </a:ext>
            </a:extLst>
          </p:cNvPr>
          <p:cNvSpPr/>
          <p:nvPr/>
        </p:nvSpPr>
        <p:spPr>
          <a:xfrm>
            <a:off x="304126" y="6196402"/>
            <a:ext cx="79541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6-4(J)6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755277-52C4-C95A-9936-0C0BDFEF2537}"/>
              </a:ext>
            </a:extLst>
          </p:cNvPr>
          <p:cNvSpPr txBox="1"/>
          <p:nvPr/>
        </p:nvSpPr>
        <p:spPr>
          <a:xfrm>
            <a:off x="4818503" y="6019113"/>
            <a:ext cx="3250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ABQ-PLAN</a:t>
            </a:r>
          </a:p>
          <a:p>
            <a:r>
              <a:rPr lang="en-US" sz="1400" dirty="0">
                <a:hlinkClick r:id="rId4"/>
              </a:rPr>
              <a:t>https://cabq.gov/abq-plan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54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36D9ED-AF18-4468-BEB3-CA556C9A5AA7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245F1-BB63-4ABE-9726-C4D3F2CF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1299546"/>
            <a:ext cx="2232585" cy="234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37D6E-0658-40E4-B3CC-3BF92116F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6"/>
          <a:stretch/>
        </p:blipFill>
        <p:spPr>
          <a:xfrm>
            <a:off x="3135461" y="1235275"/>
            <a:ext cx="9056539" cy="383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0DD31-CEB1-4C0E-8C4C-474D0302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61" y="5027863"/>
            <a:ext cx="3586996" cy="184069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62F6EEB-7373-4137-A2E5-FB0FA42F1701}"/>
              </a:ext>
            </a:extLst>
          </p:cNvPr>
          <p:cNvSpPr/>
          <p:nvPr/>
        </p:nvSpPr>
        <p:spPr>
          <a:xfrm>
            <a:off x="2529593" y="2293245"/>
            <a:ext cx="492981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96451-F281-47AA-A0DB-8BBB55F840BA}"/>
              </a:ext>
            </a:extLst>
          </p:cNvPr>
          <p:cNvSpPr txBox="1"/>
          <p:nvPr/>
        </p:nvSpPr>
        <p:spPr>
          <a:xfrm>
            <a:off x="110169" y="3963464"/>
            <a:ext cx="344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https://cabq.gov/abq-plan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DD2183-C87B-1B18-BAF9-7C4A4376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697" y="1230671"/>
            <a:ext cx="7270434" cy="562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29409-8918-4CB5-6A4C-0E3183C00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16" y="1548115"/>
            <a:ext cx="2705334" cy="504487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3E3108-B238-9138-248E-D3F3E9103CFB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BC81D1-FDBE-25B3-F653-67B5425A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06" y="1538170"/>
            <a:ext cx="10879394" cy="53198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13EE5C-484E-86CA-2CB6-7BB59CE8B722}"/>
              </a:ext>
            </a:extLst>
          </p:cNvPr>
          <p:cNvSpPr txBox="1">
            <a:spLocks/>
          </p:cNvSpPr>
          <p:nvPr/>
        </p:nvSpPr>
        <p:spPr>
          <a:xfrm>
            <a:off x="3552404" y="129140"/>
            <a:ext cx="7491958" cy="99994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ABQ-PLAN</a:t>
            </a:r>
            <a:endParaRPr kumimoji="0" lang="en-ZA" sz="6600" b="1" i="0" u="none" strike="noStrike" kern="1200" cap="all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65B0A26-1F4A-4BC5-9E63-D32AAF97DAEC}"/>
              </a:ext>
            </a:extLst>
          </p:cNvPr>
          <p:cNvSpPr txBox="1"/>
          <p:nvPr/>
        </p:nvSpPr>
        <p:spPr>
          <a:xfrm>
            <a:off x="4509603" y="135485"/>
            <a:ext cx="70259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1917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Supreme Court struck down racial zoning ordinances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1924: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Standard State Zoning Enabling 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1928: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Albuquerque proposes the first zoning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1959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City of Albuquerque established first zoning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1975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CABQ replaced zoning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2017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CABQ adopted 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Housing Forward Allowed Casitas and Non-residential Conversions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8DEB444-452E-4689-8ACA-36CF271A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IDO Update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581481-DA82-4257-8449-0D4A2853E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04" y="3172078"/>
            <a:ext cx="4030760" cy="35828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BF4B2D-DE59-447A-BF90-32928D4E97A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24906" y="2666562"/>
            <a:ext cx="5475703" cy="639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Only houses / Casitas allowed (67%)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5E29C5-6F54-4A9C-9F50-D7DDDA87A3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09783" y="2666562"/>
            <a:ext cx="4808034" cy="639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Apartments Allowed (14%)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ECAE1F-9C72-4932-AAC5-8B07F4E2C7E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91" y="3172078"/>
            <a:ext cx="4032019" cy="358289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8FBF5-987F-4959-99E4-7E61B19C8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3131" y="136525"/>
            <a:ext cx="893417" cy="1329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63D61-4BD3-4347-A228-181D411B0EF9}"/>
              </a:ext>
            </a:extLst>
          </p:cNvPr>
          <p:cNvSpPr txBox="1"/>
          <p:nvPr/>
        </p:nvSpPr>
        <p:spPr>
          <a:xfrm>
            <a:off x="9895949" y="1435000"/>
            <a:ext cx="2525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Segregated by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1FC8C2B-B4D3-4F60-9325-025DA06F4BAF}"/>
              </a:ext>
            </a:extLst>
          </p:cNvPr>
          <p:cNvSpPr txBox="1">
            <a:spLocks/>
          </p:cNvSpPr>
          <p:nvPr/>
        </p:nvSpPr>
        <p:spPr bwMode="auto">
          <a:xfrm>
            <a:off x="1625600" y="978864"/>
            <a:ext cx="296693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Zoning History</a:t>
            </a: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D113A9D6-0D1A-4EC3-91D1-8C4F9ED4064B}"/>
              </a:ext>
            </a:extLst>
          </p:cNvPr>
          <p:cNvSpPr/>
          <p:nvPr/>
        </p:nvSpPr>
        <p:spPr>
          <a:xfrm flipH="1">
            <a:off x="2137379" y="2986443"/>
            <a:ext cx="1066485" cy="98534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3888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9916-15DE-2697-CF85-1FC0B573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333"/>
            <a:ext cx="12192000" cy="615553"/>
          </a:xfrm>
        </p:spPr>
        <p:txBody>
          <a:bodyPr/>
          <a:lstStyle/>
          <a:p>
            <a:pPr algn="ctr"/>
            <a:r>
              <a:rPr lang="en-US" dirty="0"/>
              <a:t>Albuquerque Population by Race, 2020</a:t>
            </a:r>
          </a:p>
        </p:txBody>
      </p:sp>
      <p:pic>
        <p:nvPicPr>
          <p:cNvPr id="4" name="Picture 3" descr="Map&#10;&#10;AI-generated content may be incorrect.">
            <a:extLst>
              <a:ext uri="{FF2B5EF4-FFF2-40B4-BE49-F238E27FC236}">
                <a16:creationId xmlns:a16="http://schemas.microsoft.com/office/drawing/2014/main" id="{D35BDD81-1A04-0547-F100-3CBEEB0A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844132"/>
            <a:ext cx="6553200" cy="5951818"/>
          </a:xfrm>
          <a:prstGeom prst="rect">
            <a:avLst/>
          </a:prstGeom>
        </p:spPr>
      </p:pic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F33E9478-F887-621B-CDA6-1EC889707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0" y="1878195"/>
            <a:ext cx="4848316" cy="3455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D5C8D-AB91-507A-34B6-DEE53B43EE47}"/>
              </a:ext>
            </a:extLst>
          </p:cNvPr>
          <p:cNvSpPr txBox="1"/>
          <p:nvPr/>
        </p:nvSpPr>
        <p:spPr>
          <a:xfrm>
            <a:off x="144830" y="6341689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hlinkClick r:id="rId4"/>
              </a:rPr>
              <a:t>https://www.censusdots.com/race/albuquerque-nm-demographics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01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DAD5-AF51-4FEA-9CD2-55DEABED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What’s not equitable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90A0E-C80E-4018-B8FF-AAAB5FED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0" y="142703"/>
            <a:ext cx="10414000" cy="5980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Harvard’s Opportunity Insights:</a:t>
            </a:r>
          </a:p>
          <a:p>
            <a:pPr marL="0" indent="0">
              <a:buNone/>
            </a:pPr>
            <a:r>
              <a:rPr lang="en-US" sz="2400" dirty="0"/>
              <a:t>The Geography of Upward Mobility</a:t>
            </a:r>
          </a:p>
          <a:p>
            <a:pPr marL="0" indent="0">
              <a:buNone/>
            </a:pPr>
            <a:r>
              <a:rPr lang="en-US" sz="1800" dirty="0"/>
              <a:t>Mean Household Income at Age 35 for Children with Parents Earning $27,000 (25</a:t>
            </a:r>
            <a:r>
              <a:rPr lang="en-US" sz="1800" baseline="30000" dirty="0"/>
              <a:t>th</a:t>
            </a:r>
            <a:r>
              <a:rPr lang="en-US" sz="1800" dirty="0"/>
              <a:t> Percentile)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5DCF7-D0D9-48CD-A984-76A3222A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8534400" cy="46500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3DBFF-6646-4D88-98BC-512486451F54}"/>
              </a:ext>
            </a:extLst>
          </p:cNvPr>
          <p:cNvSpPr/>
          <p:nvPr/>
        </p:nvSpPr>
        <p:spPr>
          <a:xfrm>
            <a:off x="8420567" y="6383035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hlinkClick r:id="rId3"/>
              </a:rPr>
              <a:t>opportunityatlas.org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3B659D-5BC5-45DE-8A08-927AA268DF4D}"/>
              </a:ext>
            </a:extLst>
          </p:cNvPr>
          <p:cNvSpPr txBox="1">
            <a:spLocks/>
          </p:cNvSpPr>
          <p:nvPr/>
        </p:nvSpPr>
        <p:spPr>
          <a:xfrm>
            <a:off x="4264087" y="486635"/>
            <a:ext cx="5340226" cy="101849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3AF5A1-49E7-4520-A240-0F3909FAE9C2}"/>
              </a:ext>
            </a:extLst>
          </p:cNvPr>
          <p:cNvSpPr txBox="1"/>
          <p:nvPr/>
        </p:nvSpPr>
        <p:spPr>
          <a:xfrm>
            <a:off x="1032760" y="1893168"/>
            <a:ext cx="8782067" cy="1631216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233363" marR="0" lvl="0" indent="-2333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Guiding Principle for Equity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: “All residents have access to good public services, a range of housing options, and healthy places to live, work, learn, and play.”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233363" marR="0" lvl="0" indent="-2333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Goal for Racial Equity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: “When race no longer determines one’s socioeconomic outcomes; when everyone has what they need to thrive, no matter where they live.”</a:t>
            </a:r>
          </a:p>
          <a:p>
            <a:pPr marL="233363" marR="0" lvl="0" indent="-2333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BCB48D41-A9CF-4E3C-BFF3-E7BE834BD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93"/>
          <a:stretch/>
        </p:blipFill>
        <p:spPr>
          <a:xfrm>
            <a:off x="1320053" y="4104623"/>
            <a:ext cx="3352801" cy="267717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4B8F9B-6EDD-481F-AC38-D3D7EE0C6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2" b="7318"/>
          <a:stretch/>
        </p:blipFill>
        <p:spPr>
          <a:xfrm>
            <a:off x="1336591" y="5715000"/>
            <a:ext cx="973028" cy="990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9E15C0-5AA8-47CC-A1BE-4FFEB5E822C2}"/>
              </a:ext>
            </a:extLst>
          </p:cNvPr>
          <p:cNvSpPr/>
          <p:nvPr/>
        </p:nvSpPr>
        <p:spPr>
          <a:xfrm>
            <a:off x="10287311" y="6411047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hlinkClick r:id="rId5"/>
              </a:rPr>
              <a:t>opportunityatlas.org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0A37CEA2-101C-4892-8493-D939F0C905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35"/>
          <a:stretch/>
        </p:blipFill>
        <p:spPr bwMode="auto">
          <a:xfrm>
            <a:off x="5432447" y="4107618"/>
            <a:ext cx="4854553" cy="267418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CB1773-22A4-4C28-983B-C11C8687BC9E}"/>
              </a:ext>
            </a:extLst>
          </p:cNvPr>
          <p:cNvSpPr/>
          <p:nvPr/>
        </p:nvSpPr>
        <p:spPr>
          <a:xfrm>
            <a:off x="5050220" y="3523348"/>
            <a:ext cx="5411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Average annual household income in 2014-15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for children (now in their mid-30s) who grew up in Bernalillo County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C59D62-2C94-46A1-A08E-AD38417446CD}"/>
              </a:ext>
            </a:extLst>
          </p:cNvPr>
          <p:cNvSpPr/>
          <p:nvPr/>
        </p:nvSpPr>
        <p:spPr>
          <a:xfrm>
            <a:off x="1219200" y="3524384"/>
            <a:ext cx="3550395" cy="61555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Children (now in their mid-30s) who grew up in low-income households in these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areas</a:t>
            </a:r>
          </a:p>
        </p:txBody>
      </p:sp>
      <p:grpSp>
        <p:nvGrpSpPr>
          <p:cNvPr id="12" name="object 4">
            <a:extLst>
              <a:ext uri="{FF2B5EF4-FFF2-40B4-BE49-F238E27FC236}">
                <a16:creationId xmlns:a16="http://schemas.microsoft.com/office/drawing/2014/main" id="{081F9556-C511-4D84-9943-F805F4D4B59A}"/>
              </a:ext>
            </a:extLst>
          </p:cNvPr>
          <p:cNvGrpSpPr/>
          <p:nvPr/>
        </p:nvGrpSpPr>
        <p:grpSpPr>
          <a:xfrm>
            <a:off x="9426804" y="603250"/>
            <a:ext cx="2322195" cy="1987550"/>
            <a:chOff x="4016963" y="1528572"/>
            <a:chExt cx="2322195" cy="1987550"/>
          </a:xfrm>
        </p:grpSpPr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5D71A081-5947-4405-8921-F4A10C04AE7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6963" y="1528572"/>
              <a:ext cx="2321652" cy="1987295"/>
            </a:xfrm>
            <a:prstGeom prst="rect">
              <a:avLst/>
            </a:prstGeom>
          </p:spPr>
        </p:pic>
        <p:pic>
          <p:nvPicPr>
            <p:cNvPr id="17" name="object 6">
              <a:extLst>
                <a:ext uri="{FF2B5EF4-FFF2-40B4-BE49-F238E27FC236}">
                  <a16:creationId xmlns:a16="http://schemas.microsoft.com/office/drawing/2014/main" id="{1C1BBF51-6B24-4D3D-B65C-8C600391865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84903" y="1732788"/>
              <a:ext cx="1805939" cy="1399031"/>
            </a:xfrm>
            <a:prstGeom prst="rect">
              <a:avLst/>
            </a:prstGeom>
          </p:spPr>
        </p:pic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4573299D-30AE-4748-B627-8BF5FEAAA01C}"/>
                </a:ext>
              </a:extLst>
            </p:cNvPr>
            <p:cNvSpPr/>
            <p:nvPr/>
          </p:nvSpPr>
          <p:spPr>
            <a:xfrm>
              <a:off x="4180331" y="1728216"/>
              <a:ext cx="1815464" cy="1408430"/>
            </a:xfrm>
            <a:custGeom>
              <a:avLst/>
              <a:gdLst/>
              <a:ahLst/>
              <a:cxnLst/>
              <a:rect l="l" t="t" r="r" b="b"/>
              <a:pathLst>
                <a:path w="1815464" h="1408430">
                  <a:moveTo>
                    <a:pt x="0" y="1408176"/>
                  </a:moveTo>
                  <a:lnTo>
                    <a:pt x="1815084" y="1408176"/>
                  </a:lnTo>
                  <a:lnTo>
                    <a:pt x="1815084" y="0"/>
                  </a:lnTo>
                  <a:lnTo>
                    <a:pt x="0" y="0"/>
                  </a:lnTo>
                  <a:lnTo>
                    <a:pt x="0" y="14081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object 8">
            <a:extLst>
              <a:ext uri="{FF2B5EF4-FFF2-40B4-BE49-F238E27FC236}">
                <a16:creationId xmlns:a16="http://schemas.microsoft.com/office/drawing/2014/main" id="{704BDE57-A000-4F04-B31C-2C01359970F7}"/>
              </a:ext>
            </a:extLst>
          </p:cNvPr>
          <p:cNvSpPr txBox="1"/>
          <p:nvPr/>
        </p:nvSpPr>
        <p:spPr>
          <a:xfrm>
            <a:off x="9435042" y="2269558"/>
            <a:ext cx="298424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cs typeface="Arial" panose="020B0604020202020204" pitchFamily="34" charset="0"/>
                <a:hlinkClick r:id="rId9"/>
              </a:rPr>
              <a:t>compplan.ab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cs typeface="Arial" panose="020B0604020202020204" pitchFamily="34" charset="0"/>
                <a:hlinkClick r:id="rId9"/>
              </a:rPr>
              <a:t>q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cs typeface="Arial" panose="020B0604020202020204" pitchFamily="34" charset="0"/>
                <a:hlinkClick r:id="rId9"/>
              </a:rPr>
              <a:t>-zone.com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98041-EFC0-4A87-A184-1F8ABAB8E79F}"/>
              </a:ext>
            </a:extLst>
          </p:cNvPr>
          <p:cNvSpPr txBox="1"/>
          <p:nvPr/>
        </p:nvSpPr>
        <p:spPr>
          <a:xfrm>
            <a:off x="7965019" y="3059668"/>
            <a:ext cx="6388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hlinkClick r:id="rId10"/>
              </a:rPr>
              <a:t>https://www.raceforward.org/what-racial-equity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915E387E-4273-449F-2CDE-7FF9CE6E5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34124"/>
            <a:ext cx="9076306" cy="5110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20A61-B569-D731-F8E0-4A2948560AA5}"/>
              </a:ext>
            </a:extLst>
          </p:cNvPr>
          <p:cNvSpPr txBox="1">
            <a:spLocks/>
          </p:cNvSpPr>
          <p:nvPr/>
        </p:nvSpPr>
        <p:spPr>
          <a:xfrm>
            <a:off x="4264087" y="486635"/>
            <a:ext cx="5340226" cy="101849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Equity</a:t>
            </a:r>
          </a:p>
        </p:txBody>
      </p:sp>
    </p:spTree>
    <p:extLst>
      <p:ext uri="{BB962C8B-B14F-4D97-AF65-F5344CB8AC3E}">
        <p14:creationId xmlns:p14="http://schemas.microsoft.com/office/powerpoint/2010/main" val="5729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480D2-8EDB-7116-E3CC-C31FFEC82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A2878-D014-43BC-4277-761CE8EA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8D6F-569E-8949-BA69-3504AA77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10160001" cy="5980588"/>
          </a:xfrm>
        </p:spPr>
        <p:txBody>
          <a:bodyPr/>
          <a:lstStyle/>
          <a:p>
            <a:r>
              <a:rPr lang="en-US" sz="2800" dirty="0"/>
              <a:t>Albuquerque is in a housing crisis.</a:t>
            </a:r>
          </a:p>
          <a:p>
            <a:pPr lvl="1"/>
            <a:r>
              <a:rPr lang="en-US" sz="2400" dirty="0"/>
              <a:t>House prices are too high for most families looking to own.</a:t>
            </a:r>
          </a:p>
          <a:p>
            <a:pPr lvl="1"/>
            <a:r>
              <a:rPr lang="en-US" sz="2400" dirty="0"/>
              <a:t>Rents are going up dramatically.</a:t>
            </a:r>
          </a:p>
          <a:p>
            <a:pPr lvl="1"/>
            <a:r>
              <a:rPr lang="en-US" sz="2400" dirty="0"/>
              <a:t>Homelessness is increasing.</a:t>
            </a:r>
          </a:p>
          <a:p>
            <a:pPr lvl="1"/>
            <a:r>
              <a:rPr lang="en-US" sz="2400" dirty="0"/>
              <a:t>Wages are not increasing as fast as housing costs. </a:t>
            </a:r>
          </a:p>
          <a:p>
            <a:pPr lvl="1"/>
            <a:r>
              <a:rPr lang="en-US" sz="2400" dirty="0"/>
              <a:t>The cost of construction materials and labor are limiting the pace of housing construction. </a:t>
            </a:r>
          </a:p>
          <a:p>
            <a:pPr lvl="2"/>
            <a:r>
              <a:rPr lang="en-US" sz="2000" dirty="0"/>
              <a:t>Only the largest-scale multi-family construction and highest-priced housing can pay for themselves without subsidy. </a:t>
            </a:r>
          </a:p>
          <a:p>
            <a:pPr lvl="2"/>
            <a:r>
              <a:rPr lang="en-US" sz="2000" dirty="0"/>
              <a:t>Small projects are getting more creative with funding to make them happen.</a:t>
            </a:r>
          </a:p>
          <a:p>
            <a:pPr lvl="1"/>
            <a:r>
              <a:rPr lang="en-US" sz="2400" dirty="0"/>
              <a:t>The City does not (and maybe can’t) allocate enough $ to subsidize enough affordable housing to meet the need. </a:t>
            </a:r>
          </a:p>
        </p:txBody>
      </p:sp>
    </p:spTree>
    <p:extLst>
      <p:ext uri="{BB962C8B-B14F-4D97-AF65-F5344CB8AC3E}">
        <p14:creationId xmlns:p14="http://schemas.microsoft.com/office/powerpoint/2010/main" val="37881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8F8F27-E142-3718-930D-2DCFF2F5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11" t="2091" b="29271"/>
          <a:stretch>
            <a:fillRect/>
          </a:stretch>
        </p:blipFill>
        <p:spPr>
          <a:xfrm>
            <a:off x="2616449" y="3713234"/>
            <a:ext cx="4559802" cy="2675325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50742D1-5517-49B7-9770-6CF9BB33B389}"/>
              </a:ext>
            </a:extLst>
          </p:cNvPr>
          <p:cNvSpPr/>
          <p:nvPr/>
        </p:nvSpPr>
        <p:spPr>
          <a:xfrm>
            <a:off x="10617200" y="1981200"/>
            <a:ext cx="1574799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4BA2E2-8374-49D2-9CF6-D36FB69E4337}"/>
              </a:ext>
            </a:extLst>
          </p:cNvPr>
          <p:cNvSpPr/>
          <p:nvPr/>
        </p:nvSpPr>
        <p:spPr>
          <a:xfrm>
            <a:off x="5862845" y="4969572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684C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CD285B-B8B4-41CF-B0DE-478CDD52DBD6}"/>
              </a:ext>
            </a:extLst>
          </p:cNvPr>
          <p:cNvSpPr/>
          <p:nvPr/>
        </p:nvSpPr>
        <p:spPr>
          <a:xfrm>
            <a:off x="5029744" y="5270500"/>
            <a:ext cx="603993" cy="5112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B4A8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21D1FD4E-0EA9-4BF3-B609-35864F1B63B0}"/>
              </a:ext>
            </a:extLst>
          </p:cNvPr>
          <p:cNvSpPr txBox="1">
            <a:spLocks/>
          </p:cNvSpPr>
          <p:nvPr/>
        </p:nvSpPr>
        <p:spPr bwMode="auto">
          <a:xfrm>
            <a:off x="6363982" y="5132425"/>
            <a:ext cx="691392" cy="4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5AB5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B709877A-7EF4-41EF-AAC3-FEB6A8EAF972}"/>
              </a:ext>
            </a:extLst>
          </p:cNvPr>
          <p:cNvSpPr txBox="1">
            <a:spLocks/>
          </p:cNvSpPr>
          <p:nvPr/>
        </p:nvSpPr>
        <p:spPr bwMode="auto">
          <a:xfrm>
            <a:off x="2552578" y="4466282"/>
            <a:ext cx="1104650" cy="4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15842E-16D0-40D2-9657-396C36E6A2F5}"/>
              </a:ext>
            </a:extLst>
          </p:cNvPr>
          <p:cNvSpPr/>
          <p:nvPr/>
        </p:nvSpPr>
        <p:spPr>
          <a:xfrm>
            <a:off x="4051458" y="450806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8AC8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AC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7D66C9-75CD-4FAC-88B5-5B2B0C73170C}"/>
              </a:ext>
            </a:extLst>
          </p:cNvPr>
          <p:cNvSpPr/>
          <p:nvPr/>
        </p:nvSpPr>
        <p:spPr>
          <a:xfrm>
            <a:off x="4683590" y="4827663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A4F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8A4F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325563"/>
          </a:xfrm>
        </p:spPr>
        <p:txBody>
          <a:bodyPr/>
          <a:lstStyle/>
          <a:p>
            <a:r>
              <a:rPr lang="en-US" sz="5400" dirty="0"/>
              <a:t>Planning + Zoning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63674" y="770164"/>
            <a:ext cx="3868340" cy="823912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ABC Comprehensive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08454" y="1594076"/>
            <a:ext cx="3868340" cy="3684588"/>
          </a:xfrm>
        </p:spPr>
        <p:txBody>
          <a:bodyPr/>
          <a:lstStyle/>
          <a:p>
            <a:pPr marL="228600" indent="-228600"/>
            <a:r>
              <a:rPr lang="en-US" b="1" dirty="0">
                <a:latin typeface="Arial Narrow" panose="020B0606020202030204" pitchFamily="34" charset="0"/>
              </a:rPr>
              <a:t>What</a:t>
            </a:r>
            <a:r>
              <a:rPr lang="en-US" dirty="0">
                <a:latin typeface="Arial Narrow" panose="020B0606020202030204" pitchFamily="34" charset="0"/>
              </a:rPr>
              <a:t> we want + </a:t>
            </a:r>
            <a:r>
              <a:rPr lang="en-US" b="1" dirty="0">
                <a:latin typeface="Arial Narrow" panose="020B0606020202030204" pitchFamily="34" charset="0"/>
              </a:rPr>
              <a:t>why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Where to direct growth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to protect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actions to take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How to measure progress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184718" y="941101"/>
            <a:ext cx="4514850" cy="644811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Integrated development ordinance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4551" y="4482428"/>
            <a:ext cx="1679936" cy="1930452"/>
          </a:xfrm>
          <a:prstGeom prst="rect">
            <a:avLst/>
          </a:prstGeom>
          <a:ln w="127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8" y="3276601"/>
            <a:ext cx="1451437" cy="1451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711" y="4037472"/>
            <a:ext cx="75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782635" y="5011166"/>
            <a:ext cx="1636819" cy="742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2488" y="3896743"/>
            <a:ext cx="47381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Centers + Corridors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60918" y="1585912"/>
            <a:ext cx="4572000" cy="3684588"/>
          </a:xfrm>
        </p:spPr>
        <p:txBody>
          <a:bodyPr/>
          <a:lstStyle/>
          <a:p>
            <a:pPr marL="228600" indent="-228600"/>
            <a:r>
              <a:rPr lang="en-US" b="1" dirty="0">
                <a:latin typeface="Arial Narrow" panose="020B0606020202030204" pitchFamily="34" charset="0"/>
              </a:rPr>
              <a:t>How</a:t>
            </a:r>
            <a:r>
              <a:rPr lang="en-US" dirty="0">
                <a:latin typeface="Arial Narrow" panose="020B0606020202030204" pitchFamily="34" charset="0"/>
              </a:rPr>
              <a:t> to get there: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Tailored rules 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Centers + Corridors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Areas of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Overlay Zones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Special places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Transitions / Edge Protections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Between Areas of Change +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Next to neighborhoods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568992" y="4002319"/>
            <a:ext cx="1126890" cy="6858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Policies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37B-CB75-4168-9117-C64984884D8C}"/>
              </a:ext>
            </a:extLst>
          </p:cNvPr>
          <p:cNvSpPr/>
          <p:nvPr/>
        </p:nvSpPr>
        <p:spPr>
          <a:xfrm>
            <a:off x="-64340" y="6477341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compplan.abq-zone.com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80739-DD77-4D6E-900D-FC98C27676FC}"/>
              </a:ext>
            </a:extLst>
          </p:cNvPr>
          <p:cNvSpPr/>
          <p:nvPr/>
        </p:nvSpPr>
        <p:spPr>
          <a:xfrm>
            <a:off x="9689081" y="6421929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0FA8F1BF-C49A-4113-BBC0-C11091286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/>
          <a:stretch/>
        </p:blipFill>
        <p:spPr bwMode="auto">
          <a:xfrm>
            <a:off x="177268" y="5383685"/>
            <a:ext cx="1778945" cy="1147117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FEE93-E951-CD71-831D-F0CB72AAD675}"/>
              </a:ext>
            </a:extLst>
          </p:cNvPr>
          <p:cNvSpPr txBox="1"/>
          <p:nvPr/>
        </p:nvSpPr>
        <p:spPr>
          <a:xfrm>
            <a:off x="184992" y="1845949"/>
            <a:ext cx="7367878" cy="362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Dimensional Standards –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Removed larger minimum lot sizes and setbacks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Heights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and R-MH and Mixed-use Zone Districts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building height in AC-MT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building height in UC-MS-PT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Citywide Parking Minimums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minimum requirements for multi-family</a:t>
            </a:r>
          </a:p>
          <a:p>
            <a:pPr marL="1600200" lvl="3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space / DU for workforce housing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parking minimums by 20% for most uses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Centers and Corridors: 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Eliminated parking minimums in DT-UC-AC-MS-PT-MT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B2D69-CEEE-777F-8934-4EED4EBE30BA}"/>
              </a:ext>
            </a:extLst>
          </p:cNvPr>
          <p:cNvSpPr txBox="1"/>
          <p:nvPr/>
        </p:nvSpPr>
        <p:spPr>
          <a:xfrm>
            <a:off x="4565713" y="588019"/>
            <a:ext cx="7996989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</a:t>
            </a:r>
            <a:r>
              <a:rPr lang="en-US" sz="2800" b="1" kern="0" dirty="0">
                <a:solidFill>
                  <a:srgbClr val="30B698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Costs per Housing Unit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 less land/parking to leave more money </a:t>
            </a:r>
            <a:r>
              <a:rPr lang="en-US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space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constructing housing units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6658DFB-97BD-A20A-BA58-390575367741}"/>
              </a:ext>
            </a:extLst>
          </p:cNvPr>
          <p:cNvSpPr txBox="1">
            <a:spLocks/>
          </p:cNvSpPr>
          <p:nvPr/>
        </p:nvSpPr>
        <p:spPr>
          <a:xfrm>
            <a:off x="8231759" y="5270553"/>
            <a:ext cx="4762315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Employment Center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70C9F-2309-7767-5937-B3EC56C4992A}"/>
              </a:ext>
            </a:extLst>
          </p:cNvPr>
          <p:cNvGrpSpPr/>
          <p:nvPr/>
        </p:nvGrpSpPr>
        <p:grpSpPr>
          <a:xfrm>
            <a:off x="8088044" y="5270553"/>
            <a:ext cx="143715" cy="1327252"/>
            <a:chOff x="6364177" y="4757852"/>
            <a:chExt cx="201478" cy="18607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0C5292-5258-E425-8B75-3B825733257D}"/>
                </a:ext>
              </a:extLst>
            </p:cNvPr>
            <p:cNvSpPr/>
            <p:nvPr/>
          </p:nvSpPr>
          <p:spPr>
            <a:xfrm>
              <a:off x="6364177" y="6190108"/>
              <a:ext cx="152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FF10F93-7E83-D258-4A51-8F6414FC33AB}"/>
                </a:ext>
              </a:extLst>
            </p:cNvPr>
            <p:cNvSpPr/>
            <p:nvPr/>
          </p:nvSpPr>
          <p:spPr>
            <a:xfrm>
              <a:off x="6364177" y="475785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4A82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DA6D5D8E-79ED-40FB-FB9B-32C3F59243F4}"/>
                </a:ext>
              </a:extLst>
            </p:cNvPr>
            <p:cNvSpPr/>
            <p:nvPr/>
          </p:nvSpPr>
          <p:spPr>
            <a:xfrm>
              <a:off x="6364177" y="531202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B5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4890B469-EF24-C038-D483-6F4FB4C749A2}"/>
                </a:ext>
              </a:extLst>
            </p:cNvPr>
            <p:cNvSpPr/>
            <p:nvPr/>
          </p:nvSpPr>
          <p:spPr>
            <a:xfrm>
              <a:off x="6364177" y="5570754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BC7"/>
            </a:solidFill>
            <a:ln w="19050">
              <a:solidFill>
                <a:srgbClr val="4E7C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A26E29D5-02C7-C296-E5BC-BCD142816205}"/>
                </a:ext>
              </a:extLst>
            </p:cNvPr>
            <p:cNvSpPr/>
            <p:nvPr/>
          </p:nvSpPr>
          <p:spPr>
            <a:xfrm>
              <a:off x="6364177" y="584943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B8FF"/>
            </a:solidFill>
            <a:ln w="19050">
              <a:solidFill>
                <a:srgbClr val="CC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B3FA24F5-8EA9-9850-6F97-71167298A5F4}"/>
                </a:ext>
              </a:extLst>
            </p:cNvPr>
            <p:cNvSpPr/>
            <p:nvPr/>
          </p:nvSpPr>
          <p:spPr>
            <a:xfrm>
              <a:off x="6364177" y="6401586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58E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10DBF9E6-DA37-AA4D-F318-5F3B29E4B063}"/>
                </a:ext>
              </a:extLst>
            </p:cNvPr>
            <p:cNvSpPr/>
            <p:nvPr/>
          </p:nvSpPr>
          <p:spPr>
            <a:xfrm>
              <a:off x="6364177" y="503063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83BE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AE586-E9EA-C72B-6783-CEEF7045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2"/>
          <a:stretch>
            <a:fillRect/>
          </a:stretch>
        </p:blipFill>
        <p:spPr>
          <a:xfrm>
            <a:off x="7954471" y="1845949"/>
            <a:ext cx="3961226" cy="3166101"/>
          </a:xfrm>
          <a:prstGeom prst="rect">
            <a:avLst/>
          </a:prstGeom>
          <a:noFill/>
          <a:ln>
            <a:solidFill>
              <a:srgbClr val="57C1A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ADA44-CC23-D0E5-3A9D-C20730CBA943}"/>
              </a:ext>
            </a:extLst>
          </p:cNvPr>
          <p:cNvSpPr txBox="1"/>
          <p:nvPr/>
        </p:nvSpPr>
        <p:spPr>
          <a:xfrm>
            <a:off x="8375474" y="5119343"/>
            <a:ext cx="3493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1A0DAB"/>
                </a:solidFill>
                <a:latin typeface="Arial Narrow" panose="020B0606020202030204" pitchFamily="34" charset="0"/>
                <a:hlinkClick r:id="rId3"/>
              </a:rPr>
              <a:t>IDO Zoning Map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1A0DAB"/>
              </a:solidFill>
              <a:effectLst/>
              <a:uLnTx/>
              <a:uFillTx/>
              <a:latin typeface="Arial Narrow" panose="020B0606020202030204" pitchFamily="34" charset="0"/>
              <a:hlinkClick r:id="rId3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hlinkClick r:id="rId3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E4F8E-D8B8-EADA-4986-5A7059C4FD6E}"/>
              </a:ext>
            </a:extLst>
          </p:cNvPr>
          <p:cNvSpPr/>
          <p:nvPr/>
        </p:nvSpPr>
        <p:spPr>
          <a:xfrm>
            <a:off x="0" y="1490134"/>
            <a:ext cx="12192000" cy="369332"/>
          </a:xfrm>
          <a:prstGeom prst="rect">
            <a:avLst/>
          </a:prstGeom>
          <a:solidFill>
            <a:srgbClr val="18AC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24437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DEE-AE94-533A-37B5-7CB66A58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AFDD89-E114-A90A-648B-CEC87C6B8FE6}"/>
              </a:ext>
            </a:extLst>
          </p:cNvPr>
          <p:cNvSpPr txBox="1"/>
          <p:nvPr/>
        </p:nvSpPr>
        <p:spPr>
          <a:xfrm>
            <a:off x="2866887" y="1859466"/>
            <a:ext cx="7508688" cy="1847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Dormitory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Allowed in all zone districts that allow multi-family dwellings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Examples: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Supportive / transitional housing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Non-residential conversions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 mixed-use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09BB8-6EB7-B73F-AEFD-1FE9C1B38F65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6F7220-6D2F-BA56-4815-2E0CD61BB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57"/>
          <a:stretch/>
        </p:blipFill>
        <p:spPr>
          <a:xfrm>
            <a:off x="6217919" y="3136732"/>
            <a:ext cx="5534531" cy="30446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128397-4BED-07C4-5DC5-4AF0502BF0B8}"/>
              </a:ext>
            </a:extLst>
          </p:cNvPr>
          <p:cNvSpPr txBox="1"/>
          <p:nvPr/>
        </p:nvSpPr>
        <p:spPr>
          <a:xfrm>
            <a:off x="6217919" y="6283483"/>
            <a:ext cx="767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88"/>
              </a:spcAft>
            </a:pPr>
            <a:r>
              <a:rPr lang="en-US" b="0" i="0" u="none" strike="noStrike" dirty="0">
                <a:solidFill>
                  <a:srgbClr val="006385"/>
                </a:solidFill>
                <a:effectLst/>
                <a:latin typeface="Arial Narrow" panose="020B0606020202030204" pitchFamily="34" charset="0"/>
                <a:hlinkClick r:id="rId3"/>
              </a:rPr>
              <a:t>Pew Charitable Trusts, Co-living and Affordability in ABQ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(8/5/2025)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D137D4-4B50-BC1A-5197-725C6728BE95}"/>
              </a:ext>
            </a:extLst>
          </p:cNvPr>
          <p:cNvSpPr txBox="1"/>
          <p:nvPr/>
        </p:nvSpPr>
        <p:spPr>
          <a:xfrm>
            <a:off x="1091742" y="3564396"/>
            <a:ext cx="47255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“Albuquerque and Santa Fe could add hundreds of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  <a:hlinkClick r:id="rId4"/>
              </a:rPr>
              <a:t>low-cost homes and curb homelessness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with small, dormitory-style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microapartments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that have shared kitchens, bathrooms, and amenities. </a:t>
            </a:r>
          </a:p>
          <a:p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 Pew/Gensler study found that each ‘co-living’ apartment would cost about $130,600 to build in Albuquerque and $184,400 in Santa Fe, well below the roughly $300,000 needed to build a typical studio apartment.”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1EFCBD-FD6D-2E19-6602-F41E03BF122F}"/>
              </a:ext>
            </a:extLst>
          </p:cNvPr>
          <p:cNvSpPr/>
          <p:nvPr/>
        </p:nvSpPr>
        <p:spPr>
          <a:xfrm>
            <a:off x="0" y="1490134"/>
            <a:ext cx="12192000" cy="369332"/>
          </a:xfrm>
          <a:prstGeom prst="rect">
            <a:avLst/>
          </a:prstGeom>
          <a:solidFill>
            <a:srgbClr val="18AC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39852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4A0D-D3DB-A248-9F67-E5F38276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8CB4C7-0312-3A07-0CC3-7588E3AB1DA9}"/>
              </a:ext>
            </a:extLst>
          </p:cNvPr>
          <p:cNvSpPr txBox="1"/>
          <p:nvPr/>
        </p:nvSpPr>
        <p:spPr>
          <a:xfrm>
            <a:off x="3345578" y="1859466"/>
            <a:ext cx="8525492" cy="155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Cottage courts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Allow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multiple small single-family or duplexes citywide on lots 10,000+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Examples: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Multigenerational family compounds / senior living / intentional communities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Build-to-Rent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Affordable housing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A8DBA-2FF0-D66A-E197-E4D012918E23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7DA65C-9E2C-F39D-BBD9-13DB4750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5" y="5255204"/>
            <a:ext cx="1791452" cy="117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444D2C-CE34-A3FB-2484-5E4A3BC32B34}"/>
              </a:ext>
            </a:extLst>
          </p:cNvPr>
          <p:cNvSpPr txBox="1"/>
          <p:nvPr/>
        </p:nvSpPr>
        <p:spPr>
          <a:xfrm>
            <a:off x="1585331" y="6534799"/>
            <a:ext cx="3493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Griegos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 Farms by Rembe Urban Design + Development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19C0F6-8431-047F-2D47-1934AD232A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b="22384"/>
          <a:stretch/>
        </p:blipFill>
        <p:spPr bwMode="auto">
          <a:xfrm>
            <a:off x="3193815" y="3508678"/>
            <a:ext cx="1791452" cy="120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9F908C-32BE-602F-E4DA-ED5A588E0F56}"/>
              </a:ext>
            </a:extLst>
          </p:cNvPr>
          <p:cNvSpPr txBox="1"/>
          <p:nvPr/>
        </p:nvSpPr>
        <p:spPr>
          <a:xfrm>
            <a:off x="3827865" y="4802389"/>
            <a:ext cx="1258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1700 Old Town Rd.</a:t>
            </a:r>
          </a:p>
        </p:txBody>
      </p:sp>
      <p:graphicFrame>
        <p:nvGraphicFramePr>
          <p:cNvPr id="26" name="Content Placeholder 6">
            <a:extLst>
              <a:ext uri="{FF2B5EF4-FFF2-40B4-BE49-F238E27FC236}">
                <a16:creationId xmlns:a16="http://schemas.microsoft.com/office/drawing/2014/main" id="{F51CB552-FFDA-2597-49EF-8A89799802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534303"/>
              </p:ext>
            </p:extLst>
          </p:nvPr>
        </p:nvGraphicFramePr>
        <p:xfrm>
          <a:off x="5347252" y="4111936"/>
          <a:ext cx="6844748" cy="27460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7162">
                  <a:extLst>
                    <a:ext uri="{9D8B030D-6E8A-4147-A177-3AD203B41FA5}">
                      <a16:colId xmlns:a16="http://schemas.microsoft.com/office/drawing/2014/main" val="758519242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880537753"/>
                    </a:ext>
                  </a:extLst>
                </a:gridCol>
                <a:gridCol w="671695">
                  <a:extLst>
                    <a:ext uri="{9D8B030D-6E8A-4147-A177-3AD203B41FA5}">
                      <a16:colId xmlns:a16="http://schemas.microsoft.com/office/drawing/2014/main" val="3226009285"/>
                    </a:ext>
                  </a:extLst>
                </a:gridCol>
                <a:gridCol w="1350887">
                  <a:extLst>
                    <a:ext uri="{9D8B030D-6E8A-4147-A177-3AD203B41FA5}">
                      <a16:colId xmlns:a16="http://schemas.microsoft.com/office/drawing/2014/main" val="818265870"/>
                    </a:ext>
                  </a:extLst>
                </a:gridCol>
              </a:tblGrid>
              <a:tr h="15956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Square Feet (</a:t>
                      </a:r>
                      <a:r>
                        <a:rPr lang="en-US" sz="1600" b="1" u="none" strike="noStrike" dirty="0" err="1">
                          <a:effectLst/>
                          <a:latin typeface="Arial Narrow" panose="020B0606020202030204" pitchFamily="34" charset="0"/>
                        </a:rPr>
                        <a:t>s.f.</a:t>
                      </a:r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Calculation Result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25148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Start with an example lot size 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10,000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1217847769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Divide by minimum lot size in the zone district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595114732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R-1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3,500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2.86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units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472085405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Multiply by an assumed </a:t>
                      </a:r>
                      <a:r>
                        <a:rPr lang="en-US" sz="1600" u="none" strike="noStrike" dirty="0" err="1">
                          <a:effectLst/>
                          <a:latin typeface="Arial Narrow" panose="020B0606020202030204" pitchFamily="34" charset="0"/>
                        </a:rPr>
                        <a:t>s.f.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per unit in a typical house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            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5,714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total </a:t>
                      </a:r>
                      <a:r>
                        <a:rPr lang="en-US" sz="1600" u="none" strike="noStrike" dirty="0" err="1">
                          <a:effectLst/>
                          <a:latin typeface="Arial Narrow" panose="020B0606020202030204" pitchFamily="34" charset="0"/>
                        </a:rPr>
                        <a:t>s.f.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275856930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Divide by size limits in the zone district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3668295306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Minimum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cottage units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1101049046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Maximum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         1,200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                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cottage units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2661245421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9CA0562-0F96-8339-DBCD-DCE468F9EB22}"/>
              </a:ext>
            </a:extLst>
          </p:cNvPr>
          <p:cNvGrpSpPr/>
          <p:nvPr/>
        </p:nvGrpSpPr>
        <p:grpSpPr>
          <a:xfrm>
            <a:off x="264367" y="2288514"/>
            <a:ext cx="2641927" cy="2345720"/>
            <a:chOff x="337767" y="2644550"/>
            <a:chExt cx="3112208" cy="2763274"/>
          </a:xfrm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2FC05D63-03F3-9ACB-95DA-6A4B30B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7" y="2644550"/>
              <a:ext cx="3112208" cy="2763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A7C8178-23E4-7651-DDF8-58D562B0AF89}"/>
                </a:ext>
              </a:extLst>
            </p:cNvPr>
            <p:cNvSpPr/>
            <p:nvPr/>
          </p:nvSpPr>
          <p:spPr>
            <a:xfrm>
              <a:off x="976554" y="4792552"/>
              <a:ext cx="23663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10,000+ </a:t>
              </a:r>
              <a:r>
                <a:rPr kumimoji="0" lang="en-US" sz="2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s.f.</a:t>
              </a: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lots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770FCC-097C-FB63-8292-A94EAFACF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265" y="3245644"/>
            <a:ext cx="4797968" cy="786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D80FFA-1587-A1DE-D1B0-849181D04035}"/>
              </a:ext>
            </a:extLst>
          </p:cNvPr>
          <p:cNvSpPr/>
          <p:nvPr/>
        </p:nvSpPr>
        <p:spPr>
          <a:xfrm>
            <a:off x="0" y="1490134"/>
            <a:ext cx="12192000" cy="369332"/>
          </a:xfrm>
          <a:prstGeom prst="rect">
            <a:avLst/>
          </a:prstGeom>
          <a:solidFill>
            <a:srgbClr val="18AC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PASSED</a:t>
            </a:r>
          </a:p>
        </p:txBody>
      </p:sp>
    </p:spTree>
    <p:extLst>
      <p:ext uri="{BB962C8B-B14F-4D97-AF65-F5344CB8AC3E}">
        <p14:creationId xmlns:p14="http://schemas.microsoft.com/office/powerpoint/2010/main" val="42528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CAD93-D90D-470C-2709-16146A83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2B8702-E47A-EBED-81AC-0224340B8B83}"/>
              </a:ext>
            </a:extLst>
          </p:cNvPr>
          <p:cNvSpPr txBox="1"/>
          <p:nvPr/>
        </p:nvSpPr>
        <p:spPr>
          <a:xfrm>
            <a:off x="178870" y="2183896"/>
            <a:ext cx="4853113" cy="145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Legislative Zoning Conversions for Major Transit (MT) and Activity Centers (AC)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R-T – Adds townhouses as permissive (up to 3 units)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R-T 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MX-T – Adds multi-family and non-residential as permissive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MX-L – Adds non-residential as permissive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41B0F-F34E-41C7-4D9A-420473DCD2C3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25EAF-08AC-B953-F6C6-34BC6FDB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2272"/>
          <a:stretch/>
        </p:blipFill>
        <p:spPr>
          <a:xfrm>
            <a:off x="5578270" y="2122330"/>
            <a:ext cx="6004129" cy="369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990C4-02A7-6A94-D3A2-66AD6D31C965}"/>
              </a:ext>
            </a:extLst>
          </p:cNvPr>
          <p:cNvSpPr txBox="1"/>
          <p:nvPr/>
        </p:nvSpPr>
        <p:spPr>
          <a:xfrm>
            <a:off x="9150055" y="6385049"/>
            <a:ext cx="2956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https://abq-zone.com/node/1937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D6A7DAB-0C9A-89DE-27B0-E194B669BAA0}"/>
              </a:ext>
            </a:extLst>
          </p:cNvPr>
          <p:cNvSpPr txBox="1">
            <a:spLocks/>
          </p:cNvSpPr>
          <p:nvPr/>
        </p:nvSpPr>
        <p:spPr>
          <a:xfrm>
            <a:off x="5578270" y="5995374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7CF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Wingdings" panose="05000000000000000000" pitchFamily="2" charset="2"/>
              </a:rPr>
              <a:t>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Corridor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0D0D68-665A-29B9-4B4D-88A0AA042DB8}"/>
              </a:ext>
            </a:extLst>
          </p:cNvPr>
          <p:cNvGraphicFramePr>
            <a:graphicFrameLocks/>
          </p:cNvGraphicFramePr>
          <p:nvPr/>
        </p:nvGraphicFramePr>
        <p:xfrm>
          <a:off x="85816" y="3837406"/>
          <a:ext cx="5039222" cy="327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5D87245-DFD9-3DBC-F9A2-86C443A4BEF8}"/>
              </a:ext>
            </a:extLst>
          </p:cNvPr>
          <p:cNvSpPr/>
          <p:nvPr/>
        </p:nvSpPr>
        <p:spPr>
          <a:xfrm>
            <a:off x="0" y="1490134"/>
            <a:ext cx="1219200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PASSED</a:t>
            </a:r>
          </a:p>
        </p:txBody>
      </p:sp>
    </p:spTree>
    <p:extLst>
      <p:ext uri="{BB962C8B-B14F-4D97-AF65-F5344CB8AC3E}">
        <p14:creationId xmlns:p14="http://schemas.microsoft.com/office/powerpoint/2010/main" val="25432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DEE-AE94-533A-37B5-7CB66A58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8C320FD2-0704-EBA9-A29F-E30A79D87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3611" b="6457"/>
          <a:stretch>
            <a:fillRect/>
          </a:stretch>
        </p:blipFill>
        <p:spPr bwMode="auto">
          <a:xfrm>
            <a:off x="5184048" y="2476722"/>
            <a:ext cx="7007952" cy="419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FDD89-E114-A90A-648B-CEC87C6B8FE6}"/>
              </a:ext>
            </a:extLst>
          </p:cNvPr>
          <p:cNvSpPr txBox="1"/>
          <p:nvPr/>
        </p:nvSpPr>
        <p:spPr>
          <a:xfrm>
            <a:off x="227255" y="2118431"/>
            <a:ext cx="4801946" cy="1457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Duplex 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Allow duplexes citywide in R-1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Townhouse 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Allow townhouses citywide in R-1 (up to 3 units)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Dwelling Units (ADUs) / Casitas – 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attached ADUs citywide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Outdoor Space</a:t>
            </a:r>
            <a:r>
              <a:rPr kumimoji="0" lang="en-US" sz="14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Remove requirements for plumbing and 24/7 security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09BB8-6EB7-B73F-AEFD-1FE9C1B38F65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351B152-20AF-AF1B-7F95-2D638B81C0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848636"/>
              </p:ext>
            </p:extLst>
          </p:nvPr>
        </p:nvGraphicFramePr>
        <p:xfrm>
          <a:off x="417944" y="3780927"/>
          <a:ext cx="4534632" cy="328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9B19C6B-BEF5-FCCE-36E4-9C2C7F7AD7C0}"/>
              </a:ext>
            </a:extLst>
          </p:cNvPr>
          <p:cNvSpPr/>
          <p:nvPr/>
        </p:nvSpPr>
        <p:spPr>
          <a:xfrm>
            <a:off x="0" y="1490134"/>
            <a:ext cx="1219200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PASSED</a:t>
            </a:r>
          </a:p>
        </p:txBody>
      </p:sp>
    </p:spTree>
    <p:extLst>
      <p:ext uri="{BB962C8B-B14F-4D97-AF65-F5344CB8AC3E}">
        <p14:creationId xmlns:p14="http://schemas.microsoft.com/office/powerpoint/2010/main" val="13138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D69A-611A-D19C-EBD7-A2A0067E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F9054-64A3-B537-60BE-E94C658022F5}"/>
              </a:ext>
            </a:extLst>
          </p:cNvPr>
          <p:cNvSpPr txBox="1"/>
          <p:nvPr/>
        </p:nvSpPr>
        <p:spPr>
          <a:xfrm>
            <a:off x="1034715" y="2102622"/>
            <a:ext cx="10284073" cy="14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Bodegas / </a:t>
            </a:r>
            <a:r>
              <a:rPr kumimoji="0" lang="en-US" sz="1800" b="1" i="0" u="non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Tienditas</a:t>
            </a:r>
            <a:r>
              <a:rPr kumimoji="0" lang="en-US" sz="1800" b="1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r>
              <a:rPr kumimoji="0" lang="en-US" sz="18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Allow retail, restaurant, grocery, and live-work on corner lots 5,000+ </a:t>
            </a:r>
            <a:r>
              <a:rPr kumimoji="0" lang="en-US" sz="1800" b="0" i="0" u="non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s.f.</a:t>
            </a:r>
            <a:r>
              <a:rPr kumimoji="0" lang="en-US" sz="18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 residential zones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Conditional on local streets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Permissive on arterial / collectors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Not allowed to sell alcohol, cannabis, or nicotine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AB5A9-1A83-94FD-4B1C-A1B1B97E43F2}"/>
              </a:ext>
            </a:extLst>
          </p:cNvPr>
          <p:cNvSpPr txBox="1"/>
          <p:nvPr/>
        </p:nvSpPr>
        <p:spPr>
          <a:xfrm>
            <a:off x="4574181" y="76687"/>
            <a:ext cx="653889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Allow Food near Neighborhoods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Create opportunities for small businesses, encourage walkability, and provide important daily goods such as food, household items, and medicine closer to the places where people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1515F-4C6B-4713-B458-B1CB69B65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8" t="26315" b="22925"/>
          <a:stretch/>
        </p:blipFill>
        <p:spPr>
          <a:xfrm>
            <a:off x="8444090" y="4988572"/>
            <a:ext cx="2874698" cy="137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0C591-7942-483C-849A-570B5AEA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61733"/>
            <a:ext cx="2456283" cy="13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D141F-A061-4544-BB6B-E5FA22E32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951" y="4817710"/>
            <a:ext cx="3200339" cy="139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6FFD4-7C1B-4AA4-A7C7-67B4C0B5D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45" y="3707058"/>
            <a:ext cx="2874698" cy="141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253D1-5DDC-3EA9-0B78-825053E20289}"/>
              </a:ext>
            </a:extLst>
          </p:cNvPr>
          <p:cNvSpPr/>
          <p:nvPr/>
        </p:nvSpPr>
        <p:spPr>
          <a:xfrm>
            <a:off x="0" y="1490134"/>
            <a:ext cx="1219200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NOT PASSED</a:t>
            </a:r>
          </a:p>
        </p:txBody>
      </p:sp>
    </p:spTree>
    <p:extLst>
      <p:ext uri="{BB962C8B-B14F-4D97-AF65-F5344CB8AC3E}">
        <p14:creationId xmlns:p14="http://schemas.microsoft.com/office/powerpoint/2010/main" val="3378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9FB4-CD5F-8E38-EE5A-123D17A6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4195-6E8B-19EA-8B38-C61D80A2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0715-391B-237A-D203-04DC2FF6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752" y="0"/>
            <a:ext cx="9807028" cy="5980588"/>
          </a:xfrm>
        </p:spPr>
        <p:txBody>
          <a:bodyPr/>
          <a:lstStyle/>
          <a:p>
            <a:r>
              <a:rPr lang="en-US" sz="2800" dirty="0"/>
              <a:t>Will zoning changes result in housing construction?</a:t>
            </a:r>
          </a:p>
          <a:p>
            <a:pPr lvl="1"/>
            <a:r>
              <a:rPr lang="en-US" sz="2400" dirty="0"/>
              <a:t>For large-scale projects, can allowing more units help projects “pencil” and cover constructions costs?</a:t>
            </a:r>
          </a:p>
          <a:p>
            <a:pPr lvl="1"/>
            <a:r>
              <a:rPr lang="en-US" sz="2400" dirty="0"/>
              <a:t>Will individual people invest in incremental, missing middle housing?</a:t>
            </a:r>
          </a:p>
          <a:p>
            <a:r>
              <a:rPr lang="en-US" sz="2800" dirty="0"/>
              <a:t>Is all housing good housing?</a:t>
            </a:r>
          </a:p>
          <a:p>
            <a:pPr lvl="1"/>
            <a:r>
              <a:rPr lang="en-US" sz="2400" dirty="0"/>
              <a:t>Would housing get built if the City required some units to be affordable (inclusionary zoning)?</a:t>
            </a:r>
          </a:p>
          <a:p>
            <a:pPr lvl="1"/>
            <a:r>
              <a:rPr lang="en-US" sz="2400" dirty="0"/>
              <a:t>Would too much housing lead to gentrification in communities of color?</a:t>
            </a:r>
          </a:p>
          <a:p>
            <a:pPr lvl="2"/>
            <a:r>
              <a:rPr lang="en-US" sz="2000" dirty="0"/>
              <a:t>Would the City be ready with tools / strategies to intervene, if so?</a:t>
            </a:r>
          </a:p>
          <a:p>
            <a:r>
              <a:rPr lang="en-US" sz="2800" dirty="0"/>
              <a:t>Will Albuquerque still be Albuquerque if more housing gets built?</a:t>
            </a:r>
          </a:p>
          <a:p>
            <a:pPr lvl="1"/>
            <a:r>
              <a:rPr lang="en-US" sz="2400" dirty="0"/>
              <a:t>Will Albuquerque have a future if we continue with the status quo?</a:t>
            </a:r>
          </a:p>
          <a:p>
            <a:pPr lvl="1"/>
            <a:r>
              <a:rPr lang="en-US" sz="2400" dirty="0"/>
              <a:t>What are we “ready” for?</a:t>
            </a:r>
          </a:p>
        </p:txBody>
      </p:sp>
    </p:spTree>
    <p:extLst>
      <p:ext uri="{BB962C8B-B14F-4D97-AF65-F5344CB8AC3E}">
        <p14:creationId xmlns:p14="http://schemas.microsoft.com/office/powerpoint/2010/main" val="33571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BEA8-59E4-4714-A097-74F435E9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Levers &amp; Constraints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9BD0F-8970-4E1B-A922-3A36E50AC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992312"/>
            <a:ext cx="4798142" cy="639762"/>
          </a:xfrm>
        </p:spPr>
        <p:txBody>
          <a:bodyPr/>
          <a:lstStyle/>
          <a:p>
            <a:r>
              <a:rPr lang="en-US" dirty="0"/>
              <a:t>What zoning does well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2FD0-260B-43FE-9618-D1A7277C6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32074"/>
            <a:ext cx="4798142" cy="3951288"/>
          </a:xfrm>
        </p:spPr>
        <p:txBody>
          <a:bodyPr/>
          <a:lstStyle/>
          <a:p>
            <a:r>
              <a:rPr lang="en-US" dirty="0"/>
              <a:t>Prohibit uses / allow uses</a:t>
            </a:r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Set minimum standards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309EF-E06B-402B-82C6-13FFB5C17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2877" y="1992312"/>
            <a:ext cx="5349496" cy="63976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What zoning doesn’t do well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8E309-862E-4400-A70F-ED1EA4FE5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2877" y="2632074"/>
            <a:ext cx="4800600" cy="293383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Make uses / development projects happen</a:t>
            </a:r>
          </a:p>
          <a:p>
            <a:endParaRPr lang="en-US" dirty="0"/>
          </a:p>
          <a:p>
            <a:r>
              <a:rPr lang="en-US" dirty="0"/>
              <a:t>Create good design / nice places</a:t>
            </a:r>
          </a:p>
        </p:txBody>
      </p:sp>
    </p:spTree>
    <p:extLst>
      <p:ext uri="{BB962C8B-B14F-4D97-AF65-F5344CB8AC3E}">
        <p14:creationId xmlns:p14="http://schemas.microsoft.com/office/powerpoint/2010/main" val="26634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7391-44AA-4F82-910E-C9283056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factors in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A8CC-28F6-4355-AEF0-43A9A171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142" y="1535113"/>
            <a:ext cx="4800601" cy="639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city regulations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24ABC-465A-4345-BBD1-2D65C0FF4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2311884"/>
          </a:xfrm>
        </p:spPr>
        <p:txBody>
          <a:bodyPr/>
          <a:lstStyle/>
          <a:p>
            <a:r>
              <a:rPr lang="en-US" sz="2000" dirty="0">
                <a:highlight>
                  <a:srgbClr val="FFFF00"/>
                </a:highlight>
              </a:rPr>
              <a:t>Zoning</a:t>
            </a:r>
          </a:p>
          <a:p>
            <a:r>
              <a:rPr lang="en-US" sz="2000" dirty="0"/>
              <a:t>Noise Ordinance</a:t>
            </a:r>
          </a:p>
          <a:p>
            <a:r>
              <a:rPr lang="en-US" sz="2000" dirty="0"/>
              <a:t>Street Tree Ordinance</a:t>
            </a:r>
          </a:p>
          <a:p>
            <a:r>
              <a:rPr lang="en-US" sz="2000" dirty="0"/>
              <a:t>Traffic Ordinance</a:t>
            </a:r>
          </a:p>
          <a:p>
            <a:r>
              <a:rPr lang="en-US" sz="2000" dirty="0"/>
              <a:t>Short-term Rental Ordinance</a:t>
            </a:r>
          </a:p>
          <a:p>
            <a:r>
              <a:rPr lang="en-US" sz="2000" dirty="0"/>
              <a:t>Vacant Premises Ordinance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A724F-C768-4CBA-B247-08532F4B59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07743" y="1535113"/>
            <a:ext cx="6784257" cy="63976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federal regulation + private market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589CE-CE59-457F-8368-DC0047B2C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2878" y="2174874"/>
            <a:ext cx="4800600" cy="4476069"/>
          </a:xfrm>
          <a:solidFill>
            <a:srgbClr val="FCD5B5"/>
          </a:solidFill>
        </p:spPr>
        <p:txBody>
          <a:bodyPr/>
          <a:lstStyle/>
          <a:p>
            <a:r>
              <a:rPr lang="en-US" sz="2000" dirty="0"/>
              <a:t>Interest rates + mortgage rates</a:t>
            </a:r>
          </a:p>
          <a:p>
            <a:r>
              <a:rPr lang="en-US" sz="2000" dirty="0"/>
              <a:t>Tax structure + incentives</a:t>
            </a:r>
          </a:p>
          <a:p>
            <a:r>
              <a:rPr lang="en-US" sz="2000" dirty="0"/>
              <a:t>Housing subsidies</a:t>
            </a:r>
          </a:p>
          <a:p>
            <a:r>
              <a:rPr lang="en-US" sz="2000" dirty="0"/>
              <a:t>Banks + lending practices</a:t>
            </a:r>
          </a:p>
          <a:p>
            <a:r>
              <a:rPr lang="en-US" sz="2000" dirty="0"/>
              <a:t>Fair Housing Act</a:t>
            </a:r>
          </a:p>
          <a:p>
            <a:r>
              <a:rPr lang="en-US" sz="2000" dirty="0"/>
              <a:t>Building codes</a:t>
            </a:r>
          </a:p>
          <a:p>
            <a:r>
              <a:rPr lang="en-US" sz="2000" dirty="0"/>
              <a:t>Developers</a:t>
            </a:r>
          </a:p>
          <a:p>
            <a:r>
              <a:rPr lang="en-US" sz="2000" dirty="0"/>
              <a:t>Construction workforce</a:t>
            </a:r>
          </a:p>
          <a:p>
            <a:r>
              <a:rPr lang="en-US" sz="2000" dirty="0"/>
              <a:t>Construction costs</a:t>
            </a:r>
          </a:p>
          <a:p>
            <a:r>
              <a:rPr lang="en-US" sz="2000" dirty="0"/>
              <a:t>Investor capital</a:t>
            </a:r>
          </a:p>
          <a:p>
            <a:r>
              <a:rPr lang="en-US" sz="2000" dirty="0"/>
              <a:t>Jobs + wages</a:t>
            </a:r>
          </a:p>
          <a:p>
            <a:r>
              <a:rPr lang="en-US" sz="2000" dirty="0"/>
              <a:t>Household trends + preferences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A6548F-2434-4E16-95EE-0877BE728777}"/>
              </a:ext>
            </a:extLst>
          </p:cNvPr>
          <p:cNvSpPr txBox="1">
            <a:spLocks/>
          </p:cNvSpPr>
          <p:nvPr/>
        </p:nvSpPr>
        <p:spPr bwMode="auto">
          <a:xfrm>
            <a:off x="607142" y="4260232"/>
            <a:ext cx="4800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city Incentives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1B2E6-DA2F-4722-B525-902996AA8279}"/>
              </a:ext>
            </a:extLst>
          </p:cNvPr>
          <p:cNvSpPr txBox="1"/>
          <p:nvPr/>
        </p:nvSpPr>
        <p:spPr>
          <a:xfrm>
            <a:off x="609601" y="5019728"/>
            <a:ext cx="4798142" cy="1631216"/>
          </a:xfrm>
          <a:prstGeom prst="rect">
            <a:avLst/>
          </a:prstGeom>
          <a:solidFill>
            <a:srgbClr val="AAE0D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Metropolitan Redevelopment Areas + financial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subsidies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development financial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assistance</a:t>
            </a:r>
          </a:p>
        </p:txBody>
      </p:sp>
    </p:spTree>
    <p:extLst>
      <p:ext uri="{BB962C8B-B14F-4D97-AF65-F5344CB8AC3E}">
        <p14:creationId xmlns:p14="http://schemas.microsoft.com/office/powerpoint/2010/main" val="31772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C41EA-4FCC-4099-AD35-D1B82AD76779}"/>
              </a:ext>
            </a:extLst>
          </p:cNvPr>
          <p:cNvGrpSpPr/>
          <p:nvPr/>
        </p:nvGrpSpPr>
        <p:grpSpPr>
          <a:xfrm>
            <a:off x="8101689" y="4815415"/>
            <a:ext cx="2062572" cy="1732276"/>
            <a:chOff x="10366767" y="4628468"/>
            <a:chExt cx="2062572" cy="1732276"/>
          </a:xfrm>
        </p:grpSpPr>
        <p:pic>
          <p:nvPicPr>
            <p:cNvPr id="4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2FA76192-8E6F-45B0-968F-4E4E770E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767" y="4628468"/>
              <a:ext cx="2062572" cy="173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9"/>
            <a:stretch/>
          </p:blipFill>
          <p:spPr bwMode="auto">
            <a:xfrm>
              <a:off x="10559797" y="4749755"/>
              <a:ext cx="1701633" cy="1097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D1876-073F-47A6-8519-01F266E303E9}"/>
              </a:ext>
            </a:extLst>
          </p:cNvPr>
          <p:cNvGrpSpPr/>
          <p:nvPr/>
        </p:nvGrpSpPr>
        <p:grpSpPr>
          <a:xfrm>
            <a:off x="9820020" y="508955"/>
            <a:ext cx="2063446" cy="1732276"/>
            <a:chOff x="9898965" y="533537"/>
            <a:chExt cx="1991265" cy="1671680"/>
          </a:xfrm>
        </p:grpSpPr>
        <p:pic>
          <p:nvPicPr>
            <p:cNvPr id="14" name="Content Placeholder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965" y="533537"/>
              <a:ext cx="1991265" cy="16716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9831"/>
            <a:stretch/>
          </p:blipFill>
          <p:spPr>
            <a:xfrm>
              <a:off x="10044774" y="667553"/>
              <a:ext cx="1699647" cy="1025064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288243" y="2133601"/>
            <a:ext cx="3402012" cy="90337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00263" y="2500212"/>
            <a:ext cx="21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Planning Webpage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069317" y="2028294"/>
            <a:ext cx="1564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7" action="ppaction://hlinkfile"/>
              </a:rPr>
              <a:t>abc-zone.com</a:t>
            </a:r>
            <a:endParaRPr lang="en-US" sz="1050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95301" y="6355564"/>
            <a:ext cx="225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8"/>
              </a:rPr>
              <a:t>compplan.abc-zone.com</a:t>
            </a:r>
            <a:endParaRPr lang="en-US" sz="1050" kern="0" dirty="0">
              <a:solidFill>
                <a:sysClr val="windowText" lastClr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5668" y="4521074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ABC Comp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F0E8F-7228-43EB-BDC0-F50FE211933F}"/>
              </a:ext>
            </a:extLst>
          </p:cNvPr>
          <p:cNvSpPr txBox="1"/>
          <p:nvPr/>
        </p:nvSpPr>
        <p:spPr>
          <a:xfrm>
            <a:off x="9988366" y="438042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9"/>
              </a:rPr>
              <a:t>cabq.gov/planning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752C5-D15D-416E-9D40-0DCA6F6232CB}"/>
              </a:ext>
            </a:extLst>
          </p:cNvPr>
          <p:cNvGrpSpPr/>
          <p:nvPr/>
        </p:nvGrpSpPr>
        <p:grpSpPr>
          <a:xfrm>
            <a:off x="9820457" y="2812665"/>
            <a:ext cx="2062572" cy="1732276"/>
            <a:chOff x="5273778" y="402092"/>
            <a:chExt cx="3456448" cy="2902616"/>
          </a:xfrm>
        </p:grpSpPr>
        <p:pic>
          <p:nvPicPr>
            <p:cNvPr id="18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DA7C8576-71A2-468D-970D-A42A2CB5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778" y="402092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4CC283-0C8C-4694-9535-24AECDBC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277" r="21053" b="27759"/>
            <a:stretch/>
          </p:blipFill>
          <p:spPr>
            <a:xfrm>
              <a:off x="5562601" y="613069"/>
              <a:ext cx="2895599" cy="18726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E4027D3-C02E-4BA7-9766-2BDAB7C18599}"/>
              </a:ext>
            </a:extLst>
          </p:cNvPr>
          <p:cNvSpPr txBox="1"/>
          <p:nvPr/>
        </p:nvSpPr>
        <p:spPr>
          <a:xfrm>
            <a:off x="9940905" y="231405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Project Webpage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AB9A-BC1D-4ECF-B639-0C76FC86A370}"/>
              </a:ext>
            </a:extLst>
          </p:cNvPr>
          <p:cNvSpPr/>
          <p:nvPr/>
        </p:nvSpPr>
        <p:spPr>
          <a:xfrm>
            <a:off x="6279223" y="1915560"/>
            <a:ext cx="188496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1"/>
              </a:rPr>
              <a:t>ido.abc-zone.com</a:t>
            </a:r>
            <a:endParaRPr lang="en-US" sz="2000" u="sng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Myriad Pro Cond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62A3-CFF2-4636-9786-1EE6B1F6E270}"/>
              </a:ext>
            </a:extLst>
          </p:cNvPr>
          <p:cNvGrpSpPr/>
          <p:nvPr/>
        </p:nvGrpSpPr>
        <p:grpSpPr>
          <a:xfrm>
            <a:off x="6205950" y="508955"/>
            <a:ext cx="2031506" cy="1557707"/>
            <a:chOff x="5049981" y="400638"/>
            <a:chExt cx="3456448" cy="2902616"/>
          </a:xfrm>
        </p:grpSpPr>
        <p:pic>
          <p:nvPicPr>
            <p:cNvPr id="3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E0619CBA-05D2-4050-B747-648E1D09E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981" y="400638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9A5700-2197-404D-AE99-D27AACFA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487" t="-1" r="7846" b="15851"/>
            <a:stretch/>
          </p:blipFill>
          <p:spPr>
            <a:xfrm>
              <a:off x="5334000" y="621317"/>
              <a:ext cx="2895600" cy="181708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FE0B7B-7E90-4E3F-88BF-BF90EF4EBA93}"/>
              </a:ext>
            </a:extLst>
          </p:cNvPr>
          <p:cNvSpPr txBox="1"/>
          <p:nvPr/>
        </p:nvSpPr>
        <p:spPr>
          <a:xfrm>
            <a:off x="6310865" y="231405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Interactive IDO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A9C7-073F-4670-9AB4-6F456983461E}"/>
              </a:ext>
            </a:extLst>
          </p:cNvPr>
          <p:cNvGrpSpPr/>
          <p:nvPr/>
        </p:nvGrpSpPr>
        <p:grpSpPr>
          <a:xfrm>
            <a:off x="6199613" y="2812665"/>
            <a:ext cx="2044181" cy="1674540"/>
            <a:chOff x="152400" y="2426247"/>
            <a:chExt cx="3456448" cy="29026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7A2E8E-1BFB-4559-B682-D969976F49E8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40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408EA8FF-1E49-4419-8C1F-5D5BBC080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FB650C22-C080-40CE-B0E0-2B598E767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Content Placeholder 11">
              <a:extLst>
                <a:ext uri="{FF2B5EF4-FFF2-40B4-BE49-F238E27FC236}">
                  <a16:creationId xmlns:a16="http://schemas.microsoft.com/office/drawing/2014/main" id="{0B766EDA-A36C-4311-959F-EDD4647E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1E3EE8-4428-432F-9FFE-FDDF5CB0FAC8}"/>
              </a:ext>
            </a:extLst>
          </p:cNvPr>
          <p:cNvSpPr txBox="1"/>
          <p:nvPr/>
        </p:nvSpPr>
        <p:spPr>
          <a:xfrm>
            <a:off x="6028107" y="4328816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7" action="ppaction://hlinkfile"/>
              </a:rPr>
              <a:t>tinyurl.com/</a:t>
            </a:r>
            <a:r>
              <a:rPr lang="en-US" u="sng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7" action="ppaction://hlinkfile"/>
              </a:rPr>
              <a:t>idozoningmap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35753-F5B4-4A00-8F97-1547A8B21695}"/>
              </a:ext>
            </a:extLst>
          </p:cNvPr>
          <p:cNvSpPr txBox="1"/>
          <p:nvPr/>
        </p:nvSpPr>
        <p:spPr>
          <a:xfrm>
            <a:off x="6310865" y="2500212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888AE-E120-4880-A47E-F76C5F964C8F}"/>
              </a:ext>
            </a:extLst>
          </p:cNvPr>
          <p:cNvSpPr txBox="1"/>
          <p:nvPr/>
        </p:nvSpPr>
        <p:spPr>
          <a:xfrm>
            <a:off x="3150836" y="1117683"/>
            <a:ext cx="60975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ABC-Z Project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8"/>
              </a:rPr>
              <a:t>abctoz@cabq.gov</a:t>
            </a: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D99A8C-9791-3BF5-13D3-B8AC551894FC}"/>
              </a:ext>
            </a:extLst>
          </p:cNvPr>
          <p:cNvSpPr/>
          <p:nvPr/>
        </p:nvSpPr>
        <p:spPr>
          <a:xfrm>
            <a:off x="1798320" y="3031577"/>
            <a:ext cx="39216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Mikaela Renz-Whitmore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Urban Design + Dev. Division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9"/>
              </a:rPr>
              <a:t>mrenz@cabq.gov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Kate Clark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Regulatory Planning Team Lead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20"/>
              </a:rPr>
              <a:t>kclark@cabq.gov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Jessica Sapunar-Jursich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Mid Range Planning Team Lead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21"/>
              </a:rPr>
              <a:t>jessica@cabq.gov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317"/>
            <a:ext cx="6626627" cy="114300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What is Zoning?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605" y="1418576"/>
            <a:ext cx="4706911" cy="23180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system of laws that establishes rights and limits on property</a:t>
            </a:r>
            <a:endParaRPr lang="en-US" sz="1600" i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4DF10B-D391-4259-849B-7BBE2E712CD8}"/>
              </a:ext>
            </a:extLst>
          </p:cNvPr>
          <p:cNvGraphicFramePr/>
          <p:nvPr/>
        </p:nvGraphicFramePr>
        <p:xfrm>
          <a:off x="7628750" y="693599"/>
          <a:ext cx="364651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2F280C51-8E62-4250-942D-064AB362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20" y="1188351"/>
            <a:ext cx="1355752" cy="1049738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397CEE-A76B-4180-A0F7-077B4425A5BD}"/>
              </a:ext>
            </a:extLst>
          </p:cNvPr>
          <p:cNvSpPr txBox="1"/>
          <p:nvPr/>
        </p:nvSpPr>
        <p:spPr>
          <a:xfrm>
            <a:off x="6626627" y="2352388"/>
            <a:ext cx="1944763" cy="13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lbuquerque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ernalillo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ounty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88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Comprehensive 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273C6-8FD4-4236-8AC5-F71AA5E76551}"/>
              </a:ext>
            </a:extLst>
          </p:cNvPr>
          <p:cNvSpPr/>
          <p:nvPr/>
        </p:nvSpPr>
        <p:spPr>
          <a:xfrm>
            <a:off x="4673803" y="4071809"/>
            <a:ext cx="477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</a:t>
            </a:r>
            <a:r>
              <a:rPr lang="en-US" sz="2400" baseline="300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Amendment: Police Power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 public health, safety, and welfare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053DB3-061A-43E6-A57F-3CF2E253EB71}"/>
              </a:ext>
            </a:extLst>
          </p:cNvPr>
          <p:cNvCxnSpPr>
            <a:cxnSpLocks/>
          </p:cNvCxnSpPr>
          <p:nvPr/>
        </p:nvCxnSpPr>
        <p:spPr>
          <a:xfrm>
            <a:off x="558201" y="4902806"/>
            <a:ext cx="8456403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0E35A04-8190-4614-B730-09822786B919}"/>
              </a:ext>
            </a:extLst>
          </p:cNvPr>
          <p:cNvSpPr/>
          <p:nvPr/>
        </p:nvSpPr>
        <p:spPr>
          <a:xfrm>
            <a:off x="4314824" y="4969207"/>
            <a:ext cx="762000" cy="11430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6DEB0-F6C4-4337-AF2D-19DA0D073690}"/>
              </a:ext>
            </a:extLst>
          </p:cNvPr>
          <p:cNvSpPr/>
          <p:nvPr/>
        </p:nvSpPr>
        <p:spPr>
          <a:xfrm>
            <a:off x="454682" y="4071809"/>
            <a:ext cx="382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  <a:r>
              <a:rPr lang="en-US" sz="2400" baseline="300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Amendment: Property Rights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14</a:t>
            </a:r>
            <a:r>
              <a:rPr lang="en-US" sz="2400" baseline="300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Amendment: Due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575A4-F552-41E3-BBA0-989004768AEA}"/>
              </a:ext>
            </a:extLst>
          </p:cNvPr>
          <p:cNvSpPr/>
          <p:nvPr/>
        </p:nvSpPr>
        <p:spPr>
          <a:xfrm>
            <a:off x="0" y="5018735"/>
            <a:ext cx="41285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“a person may not be deprived of 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property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by the government without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due process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of law”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812DFF25-F78F-4FC5-8F85-7CBAF519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4972" y="395801"/>
            <a:ext cx="963583" cy="110727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269018-AEAA-4BD6-8332-4985E593DFB5}"/>
              </a:ext>
            </a:extLst>
          </p:cNvPr>
          <p:cNvSpPr/>
          <p:nvPr/>
        </p:nvSpPr>
        <p:spPr>
          <a:xfrm>
            <a:off x="3233323" y="3535709"/>
            <a:ext cx="2818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U.S Constitution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8E7BE-C4EF-4E3C-A68C-D38323652490}"/>
              </a:ext>
            </a:extLst>
          </p:cNvPr>
          <p:cNvSpPr txBox="1"/>
          <p:nvPr/>
        </p:nvSpPr>
        <p:spPr>
          <a:xfrm>
            <a:off x="532065" y="5958937"/>
            <a:ext cx="3375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“nor shall any State deprive any person of life, liberty, or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property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without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due process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of law”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4816F1-E379-4028-9B9D-29111C67E386}"/>
              </a:ext>
            </a:extLst>
          </p:cNvPr>
          <p:cNvSpPr txBox="1"/>
          <p:nvPr/>
        </p:nvSpPr>
        <p:spPr>
          <a:xfrm>
            <a:off x="8027423" y="5207442"/>
            <a:ext cx="4239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1D35"/>
                </a:solidFill>
                <a:effectLst/>
                <a:latin typeface="Arial Narrow" panose="020B0606020202030204" pitchFamily="34" charset="0"/>
              </a:rPr>
              <a:t>What is a taking?</a:t>
            </a:r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Arial Narrow" panose="020B0606020202030204" pitchFamily="34" charset="0"/>
              </a:rPr>
              <a:t>A regulatory taking is when a zoning regulation limits the use of private property to the extent that it effectively deprives the owner of </a:t>
            </a:r>
            <a:r>
              <a:rPr lang="en-US" b="0" i="1" dirty="0">
                <a:solidFill>
                  <a:srgbClr val="001D35"/>
                </a:solidFill>
                <a:effectLst/>
                <a:latin typeface="Arial Narrow" panose="020B0606020202030204" pitchFamily="34" charset="0"/>
              </a:rPr>
              <a:t>all</a:t>
            </a:r>
            <a:r>
              <a:rPr lang="en-US" b="0" i="0" dirty="0">
                <a:solidFill>
                  <a:srgbClr val="001D35"/>
                </a:solidFill>
                <a:effectLst/>
                <a:latin typeface="Arial Narrow" panose="020B0606020202030204" pitchFamily="34" charset="0"/>
              </a:rPr>
              <a:t> economic value.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A16653-70C5-4D41-99F9-9999C9E7D2D6}"/>
              </a:ext>
            </a:extLst>
          </p:cNvPr>
          <p:cNvSpPr txBox="1">
            <a:spLocks/>
          </p:cNvSpPr>
          <p:nvPr/>
        </p:nvSpPr>
        <p:spPr>
          <a:xfrm>
            <a:off x="3014172" y="472574"/>
            <a:ext cx="5874002" cy="9446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7FF7024-6E64-4884-A44C-958A76060944}"/>
              </a:ext>
            </a:extLst>
          </p:cNvPr>
          <p:cNvSpPr/>
          <p:nvPr/>
        </p:nvSpPr>
        <p:spPr>
          <a:xfrm>
            <a:off x="545264" y="5556163"/>
            <a:ext cx="7441550" cy="486394"/>
          </a:xfrm>
          <a:custGeom>
            <a:avLst/>
            <a:gdLst>
              <a:gd name="connsiteX0" fmla="*/ 0 w 1490987"/>
              <a:gd name="connsiteY0" fmla="*/ 248503 h 1959921"/>
              <a:gd name="connsiteX1" fmla="*/ 248503 w 1490987"/>
              <a:gd name="connsiteY1" fmla="*/ 0 h 1959921"/>
              <a:gd name="connsiteX2" fmla="*/ 1242484 w 1490987"/>
              <a:gd name="connsiteY2" fmla="*/ 0 h 1959921"/>
              <a:gd name="connsiteX3" fmla="*/ 1490987 w 1490987"/>
              <a:gd name="connsiteY3" fmla="*/ 248503 h 1959921"/>
              <a:gd name="connsiteX4" fmla="*/ 1490987 w 1490987"/>
              <a:gd name="connsiteY4" fmla="*/ 1711418 h 1959921"/>
              <a:gd name="connsiteX5" fmla="*/ 1242484 w 1490987"/>
              <a:gd name="connsiteY5" fmla="*/ 1959921 h 1959921"/>
              <a:gd name="connsiteX6" fmla="*/ 248503 w 1490987"/>
              <a:gd name="connsiteY6" fmla="*/ 1959921 h 1959921"/>
              <a:gd name="connsiteX7" fmla="*/ 0 w 1490987"/>
              <a:gd name="connsiteY7" fmla="*/ 1711418 h 1959921"/>
              <a:gd name="connsiteX8" fmla="*/ 0 w 1490987"/>
              <a:gd name="connsiteY8" fmla="*/ 248503 h 19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987" h="1959921">
                <a:moveTo>
                  <a:pt x="0" y="248503"/>
                </a:moveTo>
                <a:cubicBezTo>
                  <a:pt x="0" y="111259"/>
                  <a:pt x="111259" y="0"/>
                  <a:pt x="248503" y="0"/>
                </a:cubicBezTo>
                <a:lnTo>
                  <a:pt x="1242484" y="0"/>
                </a:lnTo>
                <a:cubicBezTo>
                  <a:pt x="1379728" y="0"/>
                  <a:pt x="1490987" y="111259"/>
                  <a:pt x="1490987" y="248503"/>
                </a:cubicBezTo>
                <a:lnTo>
                  <a:pt x="1490987" y="1711418"/>
                </a:lnTo>
                <a:cubicBezTo>
                  <a:pt x="1490987" y="1848662"/>
                  <a:pt x="1379728" y="1959921"/>
                  <a:pt x="1242484" y="1959921"/>
                </a:cubicBezTo>
                <a:lnTo>
                  <a:pt x="248503" y="1959921"/>
                </a:lnTo>
                <a:cubicBezTo>
                  <a:pt x="111259" y="1959921"/>
                  <a:pt x="0" y="1848662"/>
                  <a:pt x="0" y="1711418"/>
                </a:cubicBezTo>
                <a:lnTo>
                  <a:pt x="0" y="248503"/>
                </a:lnTo>
                <a:close/>
              </a:path>
            </a:pathLst>
          </a:custGeom>
          <a:solidFill>
            <a:srgbClr val="2DF1F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1364" tIns="141364" rIns="141364" bIns="141364" numCol="1" spcCol="1270" anchor="ctr" anchorCtr="0">
            <a:noAutofit/>
          </a:bodyPr>
          <a:lstStyle/>
          <a:p>
            <a:pPr marL="0" marR="0" lvl="0" indent="0" algn="r" defTabSz="8001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Processes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2D8F6-F1D0-4F4D-B03B-2E7989C9CD5C}"/>
              </a:ext>
            </a:extLst>
          </p:cNvPr>
          <p:cNvGrpSpPr/>
          <p:nvPr/>
        </p:nvGrpSpPr>
        <p:grpSpPr>
          <a:xfrm rot="5400000">
            <a:off x="2657241" y="137118"/>
            <a:ext cx="3192257" cy="7490030"/>
            <a:chOff x="3254972" y="2994977"/>
            <a:chExt cx="3753508" cy="901260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C59ED09-901E-4BAF-B401-9170E20FAF67}"/>
                </a:ext>
              </a:extLst>
            </p:cNvPr>
            <p:cNvSpPr/>
            <p:nvPr/>
          </p:nvSpPr>
          <p:spPr>
            <a:xfrm rot="16200000">
              <a:off x="-661479" y="6911428"/>
              <a:ext cx="8956823" cy="1123922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5F005E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Zones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D9494F4-6102-4D4C-8396-A3FC590FA4F8}"/>
                </a:ext>
              </a:extLst>
            </p:cNvPr>
            <p:cNvSpPr/>
            <p:nvPr/>
          </p:nvSpPr>
          <p:spPr>
            <a:xfrm rot="16200000">
              <a:off x="633624" y="6831846"/>
              <a:ext cx="8956818" cy="1283085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308F01">
                <a:alpha val="8196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Uses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AFB6200-AF6B-4BA7-825F-56ECED0DB9E6}"/>
                </a:ext>
              </a:extLst>
            </p:cNvPr>
            <p:cNvSpPr/>
            <p:nvPr/>
          </p:nvSpPr>
          <p:spPr>
            <a:xfrm rot="16200000">
              <a:off x="1936164" y="6935266"/>
              <a:ext cx="8954279" cy="1190353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610000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Standards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2998A02-8C4F-40C3-8264-90BD315C9115}"/>
              </a:ext>
            </a:extLst>
          </p:cNvPr>
          <p:cNvSpPr txBox="1">
            <a:spLocks/>
          </p:cNvSpPr>
          <p:nvPr/>
        </p:nvSpPr>
        <p:spPr>
          <a:xfrm>
            <a:off x="746095" y="1447800"/>
            <a:ext cx="4966282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Myriad Pro Cond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1.   	General Provisions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AutoNum type="arabicPeriod" startAt="2"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white"/>
              </a:buClr>
              <a:buSzTx/>
              <a:buFont typeface="Arial" pitchFamily="34" charset="0"/>
              <a:buAutoNum type="arabicPeriod" startAt="2"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Overlay Zones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4. 	Use Regulations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Allowable Use 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Use-specific Standards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AutoNum type="arabicPeriod" startAt="5"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  <a:p>
            <a:pPr marL="93726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436E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Dimensional Standards Tables</a:t>
            </a:r>
          </a:p>
          <a:p>
            <a:pPr marL="93726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436E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General Regulations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6.   	Administration &amp;  Enforcement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7.   	Definitions &amp; Acronyms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08A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 Cond" pitchFamily="34" charset="0"/>
              <a:ea typeface="+mn-ea"/>
              <a:cs typeface="+mn-cs"/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DDB9864-46C7-409D-9101-28CAF66F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89" y="2743716"/>
            <a:ext cx="3449168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DF29A-E1A7-470F-9DEF-412F550FB5D4}"/>
              </a:ext>
            </a:extLst>
          </p:cNvPr>
          <p:cNvSpPr txBox="1"/>
          <p:nvPr/>
        </p:nvSpPr>
        <p:spPr>
          <a:xfrm>
            <a:off x="8666571" y="2358691"/>
            <a:ext cx="312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D80620A-28C0-431B-8C36-39657263A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3" y="4413045"/>
            <a:ext cx="2903349" cy="357468"/>
          </a:xfrm>
          <a:prstGeom prst="rect">
            <a:avLst/>
          </a:prstGeom>
        </p:spPr>
      </p:pic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EF2AD8E9-6EC0-4BAD-B5B5-CFD7AEB53FDB}"/>
              </a:ext>
            </a:extLst>
          </p:cNvPr>
          <p:cNvSpPr txBox="1"/>
          <p:nvPr/>
        </p:nvSpPr>
        <p:spPr>
          <a:xfrm>
            <a:off x="8592773" y="563931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A69D4-F257-450D-86CD-E9B0770F03CC}"/>
              </a:ext>
            </a:extLst>
          </p:cNvPr>
          <p:cNvSpPr/>
          <p:nvPr/>
        </p:nvSpPr>
        <p:spPr>
          <a:xfrm>
            <a:off x="9261756" y="173691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8983E-6AEE-42CA-B0AA-8E160B2727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5039" y="245725"/>
            <a:ext cx="1423920" cy="1423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B0067A-1046-4814-9CFF-141FF25B5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933" y="28972"/>
            <a:ext cx="9824186" cy="54009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C1713E-F055-41D6-9E45-79E1C572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overlay zones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36F8EC4-50CF-45FD-BF74-06A19880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0" y="4830067"/>
            <a:ext cx="4865293" cy="599030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C97A1470-730E-4F22-9AB6-4026A437E8CD}"/>
              </a:ext>
            </a:extLst>
          </p:cNvPr>
          <p:cNvSpPr txBox="1"/>
          <p:nvPr/>
        </p:nvSpPr>
        <p:spPr>
          <a:xfrm>
            <a:off x="8073353" y="5429097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601FB8E-8E1C-4CBC-8C3E-8CCFAA5194B2}"/>
              </a:ext>
            </a:extLst>
          </p:cNvPr>
          <p:cNvSpPr/>
          <p:nvPr/>
        </p:nvSpPr>
        <p:spPr>
          <a:xfrm flipH="1">
            <a:off x="1777265" y="109863"/>
            <a:ext cx="1251642" cy="121074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91A6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3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A71FC5A5-DB46-4135-A890-C9AE6D4C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3643" y="1389656"/>
            <a:ext cx="1018887" cy="13185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ECC51D-76AF-4D22-A70A-F7C5E19EF13E}"/>
              </a:ext>
            </a:extLst>
          </p:cNvPr>
          <p:cNvSpPr/>
          <p:nvPr/>
        </p:nvSpPr>
        <p:spPr>
          <a:xfrm>
            <a:off x="1625600" y="2654555"/>
            <a:ext cx="1903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7" action="ppaction://hlinkfile"/>
              </a:rPr>
              <a:t>ido.abc-zone.com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5D6BD-754C-4610-BB36-965FBC068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6659" y="393316"/>
            <a:ext cx="3343742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49262" y="1030009"/>
            <a:ext cx="3844366" cy="1384288"/>
            <a:chOff x="-1830056" y="-806291"/>
            <a:chExt cx="3719541" cy="3647925"/>
          </a:xfrm>
        </p:grpSpPr>
        <p:sp>
          <p:nvSpPr>
            <p:cNvPr id="16" name="Rounded Rectangle 4"/>
            <p:cNvSpPr/>
            <p:nvPr/>
          </p:nvSpPr>
          <p:spPr>
            <a:xfrm>
              <a:off x="32373" y="1363207"/>
              <a:ext cx="1635435" cy="1367965"/>
            </a:xfrm>
            <a:prstGeom prst="roundRect">
              <a:avLst/>
            </a:prstGeom>
            <a:ln w="38100">
              <a:solidFill>
                <a:srgbClr val="2F8F0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285750" marR="0" lvl="1" indent="-285750" algn="ctr" defTabSz="1377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285750" marR="0" lvl="1" indent="-285750" algn="ctr" defTabSz="1377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830056" y="-806291"/>
              <a:ext cx="3719541" cy="3647925"/>
            </a:xfrm>
            <a:prstGeom prst="roundRect">
              <a:avLst/>
            </a:prstGeom>
            <a:ln w="38100">
              <a:solidFill>
                <a:srgbClr val="2F8F0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IDO Part 4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Allowable Uses</a:t>
              </a:r>
            </a:p>
          </p:txBody>
        </p:sp>
      </p:grpSp>
      <p:sp>
        <p:nvSpPr>
          <p:cNvPr id="20" name="Freeform 19"/>
          <p:cNvSpPr/>
          <p:nvPr/>
        </p:nvSpPr>
        <p:spPr>
          <a:xfrm flipH="1">
            <a:off x="445126" y="1279017"/>
            <a:ext cx="1053456" cy="9733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F8F0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537" y="1317108"/>
            <a:ext cx="105345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Use-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specific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Standards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649058"/>
            <a:ext cx="43209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From Residential Uses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Liquor retail, Heavy Manufacturing, etc.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From Open Space: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Car wash, Gas stations, Manufacturing, etc.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Between uses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Group Homes, Pawn Shops, Bail Bonds, etc.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206A8AC-DD2D-4652-A1E8-E6A50A41DDE0}"/>
              </a:ext>
            </a:extLst>
          </p:cNvPr>
          <p:cNvGraphicFramePr>
            <a:graphicFrameLocks noGrp="1"/>
          </p:cNvGraphicFramePr>
          <p:nvPr/>
        </p:nvGraphicFramePr>
        <p:xfrm>
          <a:off x="4320986" y="0"/>
          <a:ext cx="7871014" cy="6845262"/>
        </p:xfrm>
        <a:graphic>
          <a:graphicData uri="http://schemas.openxmlformats.org/drawingml/2006/table">
            <a:tbl>
              <a:tblPr firstRow="1" firstCol="1" bandRow="1"/>
              <a:tblGrid>
                <a:gridCol w="1610436">
                  <a:extLst>
                    <a:ext uri="{9D8B030D-6E8A-4147-A177-3AD203B41FA5}">
                      <a16:colId xmlns:a16="http://schemas.microsoft.com/office/drawing/2014/main" val="1672260336"/>
                    </a:ext>
                  </a:extLst>
                </a:gridCol>
                <a:gridCol w="259308">
                  <a:extLst>
                    <a:ext uri="{9D8B030D-6E8A-4147-A177-3AD203B41FA5}">
                      <a16:colId xmlns:a16="http://schemas.microsoft.com/office/drawing/2014/main" val="517140068"/>
                    </a:ext>
                  </a:extLst>
                </a:gridCol>
                <a:gridCol w="204716">
                  <a:extLst>
                    <a:ext uri="{9D8B030D-6E8A-4147-A177-3AD203B41FA5}">
                      <a16:colId xmlns:a16="http://schemas.microsoft.com/office/drawing/2014/main" val="2496406734"/>
                    </a:ext>
                  </a:extLst>
                </a:gridCol>
                <a:gridCol w="300251">
                  <a:extLst>
                    <a:ext uri="{9D8B030D-6E8A-4147-A177-3AD203B41FA5}">
                      <a16:colId xmlns:a16="http://schemas.microsoft.com/office/drawing/2014/main" val="4173730890"/>
                    </a:ext>
                  </a:extLst>
                </a:gridCol>
                <a:gridCol w="245660">
                  <a:extLst>
                    <a:ext uri="{9D8B030D-6E8A-4147-A177-3AD203B41FA5}">
                      <a16:colId xmlns:a16="http://schemas.microsoft.com/office/drawing/2014/main" val="400001255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1698798431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462762270"/>
                    </a:ext>
                  </a:extLst>
                </a:gridCol>
                <a:gridCol w="409433">
                  <a:extLst>
                    <a:ext uri="{9D8B030D-6E8A-4147-A177-3AD203B41FA5}">
                      <a16:colId xmlns:a16="http://schemas.microsoft.com/office/drawing/2014/main" val="774951145"/>
                    </a:ext>
                  </a:extLst>
                </a:gridCol>
                <a:gridCol w="272956">
                  <a:extLst>
                    <a:ext uri="{9D8B030D-6E8A-4147-A177-3AD203B41FA5}">
                      <a16:colId xmlns:a16="http://schemas.microsoft.com/office/drawing/2014/main" val="187295857"/>
                    </a:ext>
                  </a:extLst>
                </a:gridCol>
                <a:gridCol w="327546">
                  <a:extLst>
                    <a:ext uri="{9D8B030D-6E8A-4147-A177-3AD203B41FA5}">
                      <a16:colId xmlns:a16="http://schemas.microsoft.com/office/drawing/2014/main" val="2139274526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2709959967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2157388077"/>
                    </a:ext>
                  </a:extLst>
                </a:gridCol>
                <a:gridCol w="232012">
                  <a:extLst>
                    <a:ext uri="{9D8B030D-6E8A-4147-A177-3AD203B41FA5}">
                      <a16:colId xmlns:a16="http://schemas.microsoft.com/office/drawing/2014/main" val="1195169642"/>
                    </a:ext>
                  </a:extLst>
                </a:gridCol>
                <a:gridCol w="245660">
                  <a:extLst>
                    <a:ext uri="{9D8B030D-6E8A-4147-A177-3AD203B41FA5}">
                      <a16:colId xmlns:a16="http://schemas.microsoft.com/office/drawing/2014/main" val="3340430840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4110211650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3411661368"/>
                    </a:ext>
                  </a:extLst>
                </a:gridCol>
                <a:gridCol w="300251">
                  <a:extLst>
                    <a:ext uri="{9D8B030D-6E8A-4147-A177-3AD203B41FA5}">
                      <a16:colId xmlns:a16="http://schemas.microsoft.com/office/drawing/2014/main" val="2210158341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1567553029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3747570484"/>
                    </a:ext>
                  </a:extLst>
                </a:gridCol>
                <a:gridCol w="1292793">
                  <a:extLst>
                    <a:ext uri="{9D8B030D-6E8A-4147-A177-3AD203B41FA5}">
                      <a16:colId xmlns:a16="http://schemas.microsoft.com/office/drawing/2014/main" val="1242400666"/>
                    </a:ext>
                  </a:extLst>
                </a:gridCol>
              </a:tblGrid>
              <a:tr h="102358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 4-2-1: Allowable Uses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= Permissive Primary    C = Conditional Primary    A = Permissive Accessory    CA = Conditional Accessory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 = Conditional if Structure Vacant for 5+ years  T = Temporary  CT = Conditional Temporary 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Blank Cell = Not Allowed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10793"/>
                  </a:ext>
                </a:extLst>
              </a:tr>
              <a:tr h="406610"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Zone District &gt;&gt;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Land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Residential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Mixed-use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Non-residential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Use-specific Standards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80541"/>
                  </a:ext>
                </a:extLst>
              </a:tr>
              <a:tr h="4066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R-1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R-MH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MX-H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NR-BP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NR-LM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NR-GM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NR-SU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NR-PO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60316"/>
                  </a:ext>
                </a:extLst>
              </a:tr>
              <a:tr h="1300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77150"/>
                  </a:ext>
                </a:extLst>
              </a:tr>
              <a:tr h="190104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PRIMARY USES THAT MAY BE ACCESSORY IN SOME ZONE DISTRICTS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45325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RESIDENTIAL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03547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Household Living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064745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Group Living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38138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CIVIC AND INSTITUTIONAL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1810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COMMERCIAL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819200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Agriculture and Animal-related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405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Food, Beverage, and Indoor Entertainment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9167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Lodging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98149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Motor Vehicle-related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5274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Offices and Services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00518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Outdoor Recreation and Entertainment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58046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Retail Sales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736580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Transportation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34951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INDUSTRIAL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6905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Manufacturing, Fabrication, and Assembly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43674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Telecommunications, Towers, and Utilities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750252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Waste and Recycling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73370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Wholesaling and Storage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21588"/>
                  </a:ext>
                </a:extLst>
              </a:tr>
              <a:tr h="190104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ACCESSORY AND TEMPORARY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06168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ACCESSORY USES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779416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TEMPORARY USES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42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273B7F-BCC0-4ABD-A27D-6E3396CD407E}"/>
              </a:ext>
            </a:extLst>
          </p:cNvPr>
          <p:cNvSpPr txBox="1"/>
          <p:nvPr/>
        </p:nvSpPr>
        <p:spPr>
          <a:xfrm>
            <a:off x="467105" y="2655209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Distance Separations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7FAED04-292C-4249-A7FF-8FE5CD90C235}"/>
              </a:ext>
            </a:extLst>
          </p:cNvPr>
          <p:cNvSpPr/>
          <p:nvPr/>
        </p:nvSpPr>
        <p:spPr>
          <a:xfrm>
            <a:off x="3011458" y="84576"/>
            <a:ext cx="1182170" cy="114354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F8F0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4-2-1</a:t>
            </a:r>
          </a:p>
        </p:txBody>
      </p:sp>
    </p:spTree>
    <p:extLst>
      <p:ext uri="{BB962C8B-B14F-4D97-AF65-F5344CB8AC3E}">
        <p14:creationId xmlns:p14="http://schemas.microsoft.com/office/powerpoint/2010/main" val="33951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6146E1-178E-44C9-AAC1-2264F8CF49B2}"/>
              </a:ext>
            </a:extLst>
          </p:cNvPr>
          <p:cNvGraphicFramePr>
            <a:graphicFrameLocks noGrp="1"/>
          </p:cNvGraphicFramePr>
          <p:nvPr/>
        </p:nvGraphicFramePr>
        <p:xfrm>
          <a:off x="4320986" y="0"/>
          <a:ext cx="7871014" cy="6845262"/>
        </p:xfrm>
        <a:graphic>
          <a:graphicData uri="http://schemas.openxmlformats.org/drawingml/2006/table">
            <a:tbl>
              <a:tblPr firstRow="1" firstCol="1" bandRow="1"/>
              <a:tblGrid>
                <a:gridCol w="1610436">
                  <a:extLst>
                    <a:ext uri="{9D8B030D-6E8A-4147-A177-3AD203B41FA5}">
                      <a16:colId xmlns:a16="http://schemas.microsoft.com/office/drawing/2014/main" val="1672260336"/>
                    </a:ext>
                  </a:extLst>
                </a:gridCol>
                <a:gridCol w="259308">
                  <a:extLst>
                    <a:ext uri="{9D8B030D-6E8A-4147-A177-3AD203B41FA5}">
                      <a16:colId xmlns:a16="http://schemas.microsoft.com/office/drawing/2014/main" val="517140068"/>
                    </a:ext>
                  </a:extLst>
                </a:gridCol>
                <a:gridCol w="204716">
                  <a:extLst>
                    <a:ext uri="{9D8B030D-6E8A-4147-A177-3AD203B41FA5}">
                      <a16:colId xmlns:a16="http://schemas.microsoft.com/office/drawing/2014/main" val="2496406734"/>
                    </a:ext>
                  </a:extLst>
                </a:gridCol>
                <a:gridCol w="300251">
                  <a:extLst>
                    <a:ext uri="{9D8B030D-6E8A-4147-A177-3AD203B41FA5}">
                      <a16:colId xmlns:a16="http://schemas.microsoft.com/office/drawing/2014/main" val="4173730890"/>
                    </a:ext>
                  </a:extLst>
                </a:gridCol>
                <a:gridCol w="245660">
                  <a:extLst>
                    <a:ext uri="{9D8B030D-6E8A-4147-A177-3AD203B41FA5}">
                      <a16:colId xmlns:a16="http://schemas.microsoft.com/office/drawing/2014/main" val="400001255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1698798431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462762270"/>
                    </a:ext>
                  </a:extLst>
                </a:gridCol>
                <a:gridCol w="409433">
                  <a:extLst>
                    <a:ext uri="{9D8B030D-6E8A-4147-A177-3AD203B41FA5}">
                      <a16:colId xmlns:a16="http://schemas.microsoft.com/office/drawing/2014/main" val="774951145"/>
                    </a:ext>
                  </a:extLst>
                </a:gridCol>
                <a:gridCol w="272956">
                  <a:extLst>
                    <a:ext uri="{9D8B030D-6E8A-4147-A177-3AD203B41FA5}">
                      <a16:colId xmlns:a16="http://schemas.microsoft.com/office/drawing/2014/main" val="187295857"/>
                    </a:ext>
                  </a:extLst>
                </a:gridCol>
                <a:gridCol w="327546">
                  <a:extLst>
                    <a:ext uri="{9D8B030D-6E8A-4147-A177-3AD203B41FA5}">
                      <a16:colId xmlns:a16="http://schemas.microsoft.com/office/drawing/2014/main" val="2139274526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2709959967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2157388077"/>
                    </a:ext>
                  </a:extLst>
                </a:gridCol>
                <a:gridCol w="232012">
                  <a:extLst>
                    <a:ext uri="{9D8B030D-6E8A-4147-A177-3AD203B41FA5}">
                      <a16:colId xmlns:a16="http://schemas.microsoft.com/office/drawing/2014/main" val="1195169642"/>
                    </a:ext>
                  </a:extLst>
                </a:gridCol>
                <a:gridCol w="245660">
                  <a:extLst>
                    <a:ext uri="{9D8B030D-6E8A-4147-A177-3AD203B41FA5}">
                      <a16:colId xmlns:a16="http://schemas.microsoft.com/office/drawing/2014/main" val="3340430840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4110211650"/>
                    </a:ext>
                  </a:extLst>
                </a:gridCol>
                <a:gridCol w="259307">
                  <a:extLst>
                    <a:ext uri="{9D8B030D-6E8A-4147-A177-3AD203B41FA5}">
                      <a16:colId xmlns:a16="http://schemas.microsoft.com/office/drawing/2014/main" val="3411661368"/>
                    </a:ext>
                  </a:extLst>
                </a:gridCol>
                <a:gridCol w="300251">
                  <a:extLst>
                    <a:ext uri="{9D8B030D-6E8A-4147-A177-3AD203B41FA5}">
                      <a16:colId xmlns:a16="http://schemas.microsoft.com/office/drawing/2014/main" val="2210158341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1567553029"/>
                    </a:ext>
                  </a:extLst>
                </a:gridCol>
                <a:gridCol w="272955">
                  <a:extLst>
                    <a:ext uri="{9D8B030D-6E8A-4147-A177-3AD203B41FA5}">
                      <a16:colId xmlns:a16="http://schemas.microsoft.com/office/drawing/2014/main" val="3747570484"/>
                    </a:ext>
                  </a:extLst>
                </a:gridCol>
                <a:gridCol w="1292793">
                  <a:extLst>
                    <a:ext uri="{9D8B030D-6E8A-4147-A177-3AD203B41FA5}">
                      <a16:colId xmlns:a16="http://schemas.microsoft.com/office/drawing/2014/main" val="1242400666"/>
                    </a:ext>
                  </a:extLst>
                </a:gridCol>
              </a:tblGrid>
              <a:tr h="102358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Table 4-2-1: Allowable Uses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= Permissive Primary    C = Conditional Primary    A = Permissive Accessory    CA = Conditional Accessory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 = Conditional if Structure Vacant for 5+ years  T = Temporary  CT = Conditional Temporary 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Blank Cell = Not Allowed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10793"/>
                  </a:ext>
                </a:extLst>
              </a:tr>
              <a:tr h="406610"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Zone District &gt;&gt;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Land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Residential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Mixed-use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Non-residential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Use-specific Standards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80541"/>
                  </a:ext>
                </a:extLst>
              </a:tr>
              <a:tr h="4066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R-1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R-MH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MX-L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MX-H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NR-BP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NR-LM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NR-GM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NR-SU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NR-PO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60316"/>
                  </a:ext>
                </a:extLst>
              </a:tr>
              <a:tr h="1300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77150"/>
                  </a:ext>
                </a:extLst>
              </a:tr>
              <a:tr h="190104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PRIMARY USES THAT MAY BE ACCESSORY IN SOME ZONE DISTRICTS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45325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RESIDENTIAL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03547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Household Living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064745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Group Living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38138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CIVIC AND INSTITUTIONAL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1810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COMMERCIAL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819200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Agriculture and Animal-related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73405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Food, Beverage, and Indoor Entertainment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9167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Lodging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98149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Motor Vehicle-related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55274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Offices and Services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00518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Outdoor Recreation and Entertainment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58046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Retail Sales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736580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Transportation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34951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INDUSTRIAL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69057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Manufacturing, Fabrication, and Assembly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43674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Telecommunications, Towers, and Utilities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750252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Waste and Recycling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733703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Wholesaling and Storage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21588"/>
                  </a:ext>
                </a:extLst>
              </a:tr>
              <a:tr h="190104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ACCESSORY AND TEMPORARY USES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806168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ACCESSORY USES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779416"/>
                  </a:ext>
                </a:extLst>
              </a:tr>
              <a:tr h="165892">
                <a:tc gridSpan="2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TEMPORARY USES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4" marR="316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942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8612"/>
            <a:ext cx="4320986" cy="2952476"/>
          </a:xfrm>
        </p:spPr>
        <p:txBody>
          <a:bodyPr/>
          <a:lstStyle/>
          <a:p>
            <a:r>
              <a:rPr lang="en-US" sz="4800" dirty="0"/>
              <a:t>Use table</a:t>
            </a:r>
          </a:p>
        </p:txBody>
      </p:sp>
      <p:sp>
        <p:nvSpPr>
          <p:cNvPr id="6" name="Freeform 5"/>
          <p:cNvSpPr/>
          <p:nvPr/>
        </p:nvSpPr>
        <p:spPr>
          <a:xfrm>
            <a:off x="1569689" y="723894"/>
            <a:ext cx="1181609" cy="1143000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91A6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</a:t>
            </a:r>
          </a:p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4-2-1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E8DA1B2-8579-4724-A5F5-FED561F88483}"/>
              </a:ext>
            </a:extLst>
          </p:cNvPr>
          <p:cNvSpPr/>
          <p:nvPr/>
        </p:nvSpPr>
        <p:spPr>
          <a:xfrm>
            <a:off x="1653102" y="4868138"/>
            <a:ext cx="1098196" cy="1007111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7-1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A6DAF9-6CF7-4A1A-BEFF-9F1E2B486B34}"/>
              </a:ext>
            </a:extLst>
          </p:cNvPr>
          <p:cNvSpPr txBox="1">
            <a:spLocks/>
          </p:cNvSpPr>
          <p:nvPr/>
        </p:nvSpPr>
        <p:spPr bwMode="auto">
          <a:xfrm>
            <a:off x="76337" y="5850889"/>
            <a:ext cx="4320986" cy="100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25431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1723B085-4CB6-4DC1-93FD-A7070D1C2926}"/>
              </a:ext>
            </a:extLst>
          </p:cNvPr>
          <p:cNvSpPr txBox="1">
            <a:spLocks/>
          </p:cNvSpPr>
          <p:nvPr/>
        </p:nvSpPr>
        <p:spPr>
          <a:xfrm>
            <a:off x="897554" y="428635"/>
            <a:ext cx="4876799" cy="1611941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Part 5 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47827-1730-4948-8DD5-210BF45FA248}"/>
              </a:ext>
            </a:extLst>
          </p:cNvPr>
          <p:cNvSpPr/>
          <p:nvPr/>
        </p:nvSpPr>
        <p:spPr>
          <a:xfrm>
            <a:off x="1006114" y="1338582"/>
            <a:ext cx="4680557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0331C66B-F72C-4879-ADE2-CA1CF8D0C1FA}"/>
              </a:ext>
            </a:extLst>
          </p:cNvPr>
          <p:cNvSpPr/>
          <p:nvPr/>
        </p:nvSpPr>
        <p:spPr>
          <a:xfrm flipH="1">
            <a:off x="1200375" y="59782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D1F0-A6AA-4813-8291-42B90A2D8A4E}"/>
              </a:ext>
            </a:extLst>
          </p:cNvPr>
          <p:cNvSpPr/>
          <p:nvPr/>
        </p:nvSpPr>
        <p:spPr>
          <a:xfrm>
            <a:off x="1166586" y="735295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Context Rules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8EE249-30DC-436B-AFB2-0C9785A6A32F}"/>
              </a:ext>
            </a:extLst>
          </p:cNvPr>
          <p:cNvGrpSpPr/>
          <p:nvPr/>
        </p:nvGrpSpPr>
        <p:grpSpPr>
          <a:xfrm>
            <a:off x="7950895" y="3074152"/>
            <a:ext cx="3715873" cy="3120362"/>
            <a:chOff x="1854826" y="3605092"/>
            <a:chExt cx="3715873" cy="3120362"/>
          </a:xfrm>
        </p:grpSpPr>
        <p:sp>
          <p:nvSpPr>
            <p:cNvPr id="52" name="TextBox 51">
              <a:hlinkClick r:id="rId3"/>
            </p:cNvPr>
            <p:cNvSpPr txBox="1"/>
            <p:nvPr/>
          </p:nvSpPr>
          <p:spPr>
            <a:xfrm>
              <a:off x="2165600" y="6325344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  <a:hlinkClick r:id="rId4"/>
                </a:rPr>
                <a:t>https://tinyurl.com/IDOzoningmap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4817C2-5C80-4723-A9A9-C8A3EE139DFC}"/>
                </a:ext>
              </a:extLst>
            </p:cNvPr>
            <p:cNvGrpSpPr/>
            <p:nvPr/>
          </p:nvGrpSpPr>
          <p:grpSpPr>
            <a:xfrm>
              <a:off x="1854826" y="3605092"/>
              <a:ext cx="3631574" cy="2871908"/>
              <a:chOff x="-50174" y="3452813"/>
              <a:chExt cx="2812424" cy="2361783"/>
            </a:xfrm>
          </p:grpSpPr>
          <p:pic>
            <p:nvPicPr>
              <p:cNvPr id="49" name="Picture 2" descr="http://images.clipartpanda.com/computer-monitor-png-ComputerMonitor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174" y="3452813"/>
                <a:ext cx="2812424" cy="2361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6DAF348-CF1B-4901-8F8F-226FF7C29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48" r="28362"/>
              <a:stretch/>
            </p:blipFill>
            <p:spPr>
              <a:xfrm>
                <a:off x="190500" y="3614692"/>
                <a:ext cx="2359427" cy="1503408"/>
              </a:xfrm>
              <a:prstGeom prst="rect">
                <a:avLst/>
              </a:prstGeom>
            </p:spPr>
          </p:pic>
          <p:pic>
            <p:nvPicPr>
              <p:cNvPr id="31" name="Content Placeholder 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807" y="4816680"/>
                <a:ext cx="2359427" cy="290500"/>
              </a:xfrm>
              <a:prstGeom prst="rect">
                <a:avLst/>
              </a:prstGeom>
            </p:spPr>
          </p:pic>
        </p:grp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A8EC1E37-BA04-4AF1-9E57-DA35A2B3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4241" y="416220"/>
            <a:ext cx="1376997" cy="17819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94168A1F-FCBE-43EE-8B1D-8D85293668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3" t="13165" r="25077" b="-1045"/>
          <a:stretch/>
        </p:blipFill>
        <p:spPr>
          <a:xfrm>
            <a:off x="10108504" y="4627909"/>
            <a:ext cx="764088" cy="640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2DEC1-5B01-448E-9A88-B45589D143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05" y="4499004"/>
            <a:ext cx="1295400" cy="1295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030675-07C8-4E82-AB99-313647F72608}"/>
              </a:ext>
            </a:extLst>
          </p:cNvPr>
          <p:cNvSpPr/>
          <p:nvPr/>
        </p:nvSpPr>
        <p:spPr>
          <a:xfrm>
            <a:off x="8110044" y="2210392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0"/>
              </a:rPr>
              <a:t>https://tinyurl.com/CABQ-IDO-12-2022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762B68A-D73C-44B1-8F2F-E7342E5F8574}"/>
              </a:ext>
            </a:extLst>
          </p:cNvPr>
          <p:cNvSpPr txBox="1">
            <a:spLocks/>
          </p:cNvSpPr>
          <p:nvPr/>
        </p:nvSpPr>
        <p:spPr bwMode="auto">
          <a:xfrm>
            <a:off x="1028043" y="2283734"/>
            <a:ext cx="5725733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 Dimensional Standards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5-2 Site Design + Sensitive Lands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5-3 Access + Connectivity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5-4 Subdivision of 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5-5 Parking + Loading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5-6 Landscaping, Buffering, + Screening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5-7 Walls + Fences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5-8 Outdoor + Site Lighting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5-9 Neighborhood Edges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5-10 Solar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5-11 Signs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7">
            <a:extLst>
              <a:ext uri="{FF2B5EF4-FFF2-40B4-BE49-F238E27FC236}">
                <a16:creationId xmlns:a16="http://schemas.microsoft.com/office/drawing/2014/main" id="{75E5711D-A823-1D08-494A-2F38EB15BA4C}"/>
              </a:ext>
            </a:extLst>
          </p:cNvPr>
          <p:cNvSpPr/>
          <p:nvPr/>
        </p:nvSpPr>
        <p:spPr>
          <a:xfrm>
            <a:off x="3466011" y="532073"/>
            <a:ext cx="1879986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Zones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prstClr val="white"/>
                </a:solidFill>
                <a:latin typeface="Myriad Pro Cond" panose="020B0506030403020204" pitchFamily="34" charset="0"/>
              </a:rPr>
              <a:t>(By intensity)</a:t>
            </a:r>
            <a:endParaRPr kumimoji="0" lang="en-US" sz="18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9A8FE-7BB6-4B84-DB9E-E8EAF988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142" y="98510"/>
            <a:ext cx="6684486" cy="675828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581" y="2818073"/>
            <a:ext cx="4495802" cy="2835274"/>
          </a:xfrm>
        </p:spPr>
        <p:txBody>
          <a:bodyPr>
            <a:noAutofit/>
          </a:bodyPr>
          <a:lstStyle/>
          <a:p>
            <a:r>
              <a:rPr lang="en-US" sz="4800" dirty="0"/>
              <a:t>Dimensional Standard Tables:</a:t>
            </a:r>
            <a:br>
              <a:rPr lang="en-US" sz="4800" dirty="0"/>
            </a:br>
            <a:r>
              <a:rPr lang="en-US" sz="2400" dirty="0"/>
              <a:t>By Zone Categories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79147" y="1675073"/>
            <a:ext cx="1466850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Standards</a:t>
            </a:r>
          </a:p>
        </p:txBody>
      </p:sp>
      <p:sp>
        <p:nvSpPr>
          <p:cNvPr id="11" name="Right Arrow 10"/>
          <p:cNvSpPr/>
          <p:nvPr/>
        </p:nvSpPr>
        <p:spPr>
          <a:xfrm rot="1190178">
            <a:off x="6470074" y="5456971"/>
            <a:ext cx="1466850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Center Provisions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4B3AAEE4-06AB-4C11-9F51-DA7AD1F20566}"/>
              </a:ext>
            </a:extLst>
          </p:cNvPr>
          <p:cNvSpPr/>
          <p:nvPr/>
        </p:nvSpPr>
        <p:spPr>
          <a:xfrm flipH="1">
            <a:off x="208822" y="2133772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5-1</a:t>
            </a:r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11387228-E63F-D13C-06F5-807ABDC85D5C}"/>
              </a:ext>
            </a:extLst>
          </p:cNvPr>
          <p:cNvSpPr/>
          <p:nvPr/>
        </p:nvSpPr>
        <p:spPr>
          <a:xfrm>
            <a:off x="3993458" y="133345"/>
            <a:ext cx="1466850" cy="589468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+mn-cs"/>
              </a:rPr>
              <a:t>Acronyms</a:t>
            </a:r>
          </a:p>
        </p:txBody>
      </p:sp>
    </p:spTree>
    <p:extLst>
      <p:ext uri="{BB962C8B-B14F-4D97-AF65-F5344CB8AC3E}">
        <p14:creationId xmlns:p14="http://schemas.microsoft.com/office/powerpoint/2010/main" val="24822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Off-street parking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235" y="1548821"/>
            <a:ext cx="5386917" cy="639762"/>
          </a:xfrm>
        </p:spPr>
        <p:txBody>
          <a:bodyPr/>
          <a:lstStyle/>
          <a:p>
            <a:r>
              <a:rPr lang="en-US" dirty="0"/>
              <a:t>Table by Allowable Use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E3190-4843-4C08-9FC6-7AE3F317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07503" y="1269183"/>
            <a:ext cx="6410325" cy="639762"/>
          </a:xfrm>
        </p:spPr>
        <p:txBody>
          <a:bodyPr/>
          <a:lstStyle/>
          <a:p>
            <a:r>
              <a:rPr lang="en-US" dirty="0"/>
              <a:t>No Requirement</a:t>
            </a:r>
          </a:p>
          <a:p>
            <a:r>
              <a:rPr lang="en-US" dirty="0"/>
              <a:t> in Centers + Corridors</a:t>
            </a:r>
          </a:p>
        </p:txBody>
      </p:sp>
      <p:sp>
        <p:nvSpPr>
          <p:cNvPr id="14" name="TextBox 13">
            <a:hlinkClick r:id="rId2"/>
            <a:extLst>
              <a:ext uri="{FF2B5EF4-FFF2-40B4-BE49-F238E27FC236}">
                <a16:creationId xmlns:a16="http://schemas.microsoft.com/office/drawing/2014/main" id="{553F3443-12FF-460A-8D17-BC5612C1BCEC}"/>
              </a:ext>
            </a:extLst>
          </p:cNvPr>
          <p:cNvSpPr txBox="1"/>
          <p:nvPr/>
        </p:nvSpPr>
        <p:spPr>
          <a:xfrm>
            <a:off x="8836714" y="6457890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3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E495CCF7-400A-4142-BFE1-16506BA85146}"/>
              </a:ext>
            </a:extLst>
          </p:cNvPr>
          <p:cNvSpPr/>
          <p:nvPr/>
        </p:nvSpPr>
        <p:spPr>
          <a:xfrm flipH="1">
            <a:off x="174172" y="524415"/>
            <a:ext cx="1237169" cy="1237169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5-5-1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A5148-10E4-4A8B-811C-1BA378FEBC60}"/>
              </a:ext>
            </a:extLst>
          </p:cNvPr>
          <p:cNvSpPr txBox="1"/>
          <p:nvPr/>
        </p:nvSpPr>
        <p:spPr>
          <a:xfrm>
            <a:off x="4204490" y="6373793"/>
            <a:ext cx="2204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4"/>
              </a:rPr>
              <a:t>https://abq-zone.com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99C09B-376F-038C-C259-C62F63E0E3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" t="347" r="-18"/>
          <a:stretch>
            <a:fillRect/>
          </a:stretch>
        </p:blipFill>
        <p:spPr bwMode="auto">
          <a:xfrm>
            <a:off x="458811" y="2157858"/>
            <a:ext cx="5637189" cy="428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D5230BB-A35E-6C2D-8186-5C8FE0A679F7}"/>
              </a:ext>
            </a:extLst>
          </p:cNvPr>
          <p:cNvGrpSpPr/>
          <p:nvPr/>
        </p:nvGrpSpPr>
        <p:grpSpPr>
          <a:xfrm>
            <a:off x="7191671" y="1991531"/>
            <a:ext cx="3698480" cy="2868208"/>
            <a:chOff x="8034709" y="2405505"/>
            <a:chExt cx="3698480" cy="2868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88C04A-358B-7723-8552-259D8A6E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4709" y="2405505"/>
              <a:ext cx="3698480" cy="2868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108F5C-4485-ACDC-AD15-62039EFAECBC}"/>
                </a:ext>
              </a:extLst>
            </p:cNvPr>
            <p:cNvSpPr/>
            <p:nvPr/>
          </p:nvSpPr>
          <p:spPr>
            <a:xfrm>
              <a:off x="9000596" y="2780840"/>
              <a:ext cx="45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684C1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UC</a:t>
              </a:r>
            </a:p>
          </p:txBody>
        </p:sp>
        <p:sp>
          <p:nvSpPr>
            <p:cNvPr id="21" name="Content Placeholder 8">
              <a:extLst>
                <a:ext uri="{FF2B5EF4-FFF2-40B4-BE49-F238E27FC236}">
                  <a16:creationId xmlns:a16="http://schemas.microsoft.com/office/drawing/2014/main" id="{39581412-9B21-FD52-ABB7-3E9F240229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036606" y="3762799"/>
              <a:ext cx="691392" cy="465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9144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2573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145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5AB5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AC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5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67CA6D-26C3-6CAA-6533-F61E0B0C3DF9}"/>
                </a:ext>
              </a:extLst>
            </p:cNvPr>
            <p:cNvSpPr/>
            <p:nvPr/>
          </p:nvSpPr>
          <p:spPr>
            <a:xfrm>
              <a:off x="9313757" y="3335751"/>
              <a:ext cx="45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9AB88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MT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AB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7E3A34-94E1-1A35-8CC9-1B10D95B19DE}"/>
                </a:ext>
              </a:extLst>
            </p:cNvPr>
            <p:cNvSpPr/>
            <p:nvPr/>
          </p:nvSpPr>
          <p:spPr>
            <a:xfrm>
              <a:off x="9960940" y="4234543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45FE7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MS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5FE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E37E6E-6DA9-4AE0-BA0B-66F6F11D149F}"/>
              </a:ext>
            </a:extLst>
          </p:cNvPr>
          <p:cNvGrpSpPr/>
          <p:nvPr/>
        </p:nvGrpSpPr>
        <p:grpSpPr>
          <a:xfrm>
            <a:off x="7253106" y="5040536"/>
            <a:ext cx="4666388" cy="1344694"/>
            <a:chOff x="7760789" y="5361956"/>
            <a:chExt cx="4666388" cy="134469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11982D5-E1B5-44C5-A44C-924ADB89726E}"/>
                </a:ext>
              </a:extLst>
            </p:cNvPr>
            <p:cNvSpPr/>
            <p:nvPr/>
          </p:nvSpPr>
          <p:spPr>
            <a:xfrm>
              <a:off x="7760789" y="6268776"/>
              <a:ext cx="152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CD56E683-41B0-4AC1-A624-2B475733C18E}"/>
                </a:ext>
              </a:extLst>
            </p:cNvPr>
            <p:cNvSpPr/>
            <p:nvPr/>
          </p:nvSpPr>
          <p:spPr>
            <a:xfrm>
              <a:off x="7760789" y="598330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B8FF"/>
            </a:solidFill>
            <a:ln w="19050">
              <a:solidFill>
                <a:srgbClr val="CC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42">
              <a:extLst>
                <a:ext uri="{FF2B5EF4-FFF2-40B4-BE49-F238E27FC236}">
                  <a16:creationId xmlns:a16="http://schemas.microsoft.com/office/drawing/2014/main" id="{093F714A-0CA7-49A3-9CCA-E2F4CE02905F}"/>
                </a:ext>
              </a:extLst>
            </p:cNvPr>
            <p:cNvSpPr/>
            <p:nvPr/>
          </p:nvSpPr>
          <p:spPr>
            <a:xfrm>
              <a:off x="7761188" y="5382196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83BE"/>
            </a:solidFill>
            <a:ln w="19050"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C58693C4-A19D-DF7B-8A6C-31B04D1B900B}"/>
                </a:ext>
              </a:extLst>
            </p:cNvPr>
            <p:cNvSpPr txBox="1">
              <a:spLocks/>
            </p:cNvSpPr>
            <p:nvPr/>
          </p:nvSpPr>
          <p:spPr>
            <a:xfrm>
              <a:off x="7963100" y="5361956"/>
              <a:ext cx="4464077" cy="6291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yriad Pro Cond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yriad Pro Cond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yriad Pro Cond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yriad Pro Cond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yriad Pro Cond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483B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A483B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=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rban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enter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000" b="1" dirty="0">
                  <a:solidFill>
                    <a:schemeClr val="accent6"/>
                  </a:solidFill>
                  <a:latin typeface="Arial Narrow" panose="020B0606020202030204" pitchFamily="34" charset="0"/>
                </a:rPr>
                <a:t>AC</a:t>
              </a:r>
              <a:r>
                <a:rPr lang="en-US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= </a:t>
              </a:r>
              <a:r>
                <a:rPr lang="en-US" sz="20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A</a:t>
              </a:r>
              <a:r>
                <a:rPr lang="en-US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ctivity </a:t>
              </a:r>
              <a:r>
                <a:rPr lang="en-US" sz="20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C</a:t>
              </a:r>
              <a:r>
                <a:rPr lang="en-US" sz="20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enter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C20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BA3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= 660 feet from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ain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treet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E404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E404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= 660 feet from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E404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E404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remium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E404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E4042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ransit station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000" b="1" dirty="0">
                  <a:solidFill>
                    <a:srgbClr val="57C1A6"/>
                  </a:solidFill>
                  <a:latin typeface="Arial Narrow" panose="020B0606020202030204" pitchFamily="34" charset="0"/>
                </a:rPr>
                <a:t>MT</a:t>
              </a:r>
              <a:r>
                <a:rPr lang="en-US" sz="2000" dirty="0">
                  <a:solidFill>
                    <a:srgbClr val="57C1A6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000" dirty="0">
                  <a:solidFill>
                    <a:srgbClr val="3E4042"/>
                  </a:solidFill>
                  <a:latin typeface="Arial Narrow" panose="020B0606020202030204" pitchFamily="34" charset="0"/>
                </a:rPr>
                <a:t>= 660 feet from </a:t>
              </a:r>
              <a:r>
                <a:rPr lang="en-US" sz="2000" b="1" dirty="0">
                  <a:solidFill>
                    <a:srgbClr val="3E4042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2000" dirty="0">
                  <a:solidFill>
                    <a:srgbClr val="3E4042"/>
                  </a:solidFill>
                  <a:latin typeface="Arial Narrow" panose="020B0606020202030204" pitchFamily="34" charset="0"/>
                </a:rPr>
                <a:t>ajor </a:t>
              </a:r>
              <a:r>
                <a:rPr lang="en-US" sz="2000" b="1" dirty="0">
                  <a:solidFill>
                    <a:srgbClr val="3E4042"/>
                  </a:solidFill>
                  <a:latin typeface="Arial Narrow" panose="020B0606020202030204" pitchFamily="34" charset="0"/>
                </a:rPr>
                <a:t>T</a:t>
              </a:r>
              <a:r>
                <a:rPr lang="en-US" sz="2000" dirty="0">
                  <a:solidFill>
                    <a:srgbClr val="3E4042"/>
                  </a:solidFill>
                  <a:latin typeface="Arial Narrow" panose="020B0606020202030204" pitchFamily="34" charset="0"/>
                </a:rPr>
                <a:t>ransit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0303E4B3-DDD9-EB3F-EFD6-274AB8B327C2}"/>
                </a:ext>
              </a:extLst>
            </p:cNvPr>
            <p:cNvSpPr/>
            <p:nvPr/>
          </p:nvSpPr>
          <p:spPr>
            <a:xfrm>
              <a:off x="7760789" y="568175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A5E"/>
            </a:solidFill>
            <a:ln w="19050"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51D58381-76CF-7929-A93D-9E5546D83286}"/>
                </a:ext>
              </a:extLst>
            </p:cNvPr>
            <p:cNvSpPr/>
            <p:nvPr/>
          </p:nvSpPr>
          <p:spPr>
            <a:xfrm>
              <a:off x="7760789" y="6489673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18A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8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Off-street parking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987781"/>
            <a:ext cx="5386917" cy="639762"/>
          </a:xfrm>
        </p:spPr>
        <p:txBody>
          <a:bodyPr/>
          <a:lstStyle/>
          <a:p>
            <a:r>
              <a:rPr lang="en-US" dirty="0"/>
              <a:t>Parking maximums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E3190-4843-4C08-9FC6-7AE3F317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987781"/>
            <a:ext cx="5389033" cy="639762"/>
          </a:xfrm>
        </p:spPr>
        <p:txBody>
          <a:bodyPr/>
          <a:lstStyle/>
          <a:p>
            <a:r>
              <a:rPr lang="en-US" dirty="0"/>
              <a:t>Reductions for Transit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DDA010A-543F-4A9B-AF92-3662441CE918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1172555287"/>
                  </p:ext>
                </p:extLst>
              </p:nvPr>
            </p:nvGraphicFramePr>
            <p:xfrm>
              <a:off x="6298142" y="1745018"/>
              <a:ext cx="5894388" cy="24688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55738">
                      <a:extLst>
                        <a:ext uri="{9D8B030D-6E8A-4147-A177-3AD203B41FA5}">
                          <a16:colId xmlns:a16="http://schemas.microsoft.com/office/drawing/2014/main" val="3237684733"/>
                        </a:ext>
                      </a:extLst>
                    </a:gridCol>
                    <a:gridCol w="2473854">
                      <a:extLst>
                        <a:ext uri="{9D8B030D-6E8A-4147-A177-3AD203B41FA5}">
                          <a16:colId xmlns:a16="http://schemas.microsoft.com/office/drawing/2014/main" val="194925872"/>
                        </a:ext>
                      </a:extLst>
                    </a:gridCol>
                    <a:gridCol w="1964796">
                      <a:extLst>
                        <a:ext uri="{9D8B030D-6E8A-4147-A177-3AD203B41FA5}">
                          <a16:colId xmlns:a16="http://schemas.microsoft.com/office/drawing/2014/main" val="8525045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Reduction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Location or Distance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Peak Service Frequency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96658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¼ mile of MS-PT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 15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770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330 feet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≤ </m:t>
                              </m:r>
                            </m:oMath>
                          </a14:m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45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62389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DDA010A-543F-4A9B-AF92-3662441CE918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1172555287"/>
                  </p:ext>
                </p:extLst>
              </p:nvPr>
            </p:nvGraphicFramePr>
            <p:xfrm>
              <a:off x="6298142" y="1745018"/>
              <a:ext cx="5894388" cy="24688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455738">
                      <a:extLst>
                        <a:ext uri="{9D8B030D-6E8A-4147-A177-3AD203B41FA5}">
                          <a16:colId xmlns:a16="http://schemas.microsoft.com/office/drawing/2014/main" val="3237684733"/>
                        </a:ext>
                      </a:extLst>
                    </a:gridCol>
                    <a:gridCol w="2473854">
                      <a:extLst>
                        <a:ext uri="{9D8B030D-6E8A-4147-A177-3AD203B41FA5}">
                          <a16:colId xmlns:a16="http://schemas.microsoft.com/office/drawing/2014/main" val="194925872"/>
                        </a:ext>
                      </a:extLst>
                    </a:gridCol>
                    <a:gridCol w="1964796">
                      <a:extLst>
                        <a:ext uri="{9D8B030D-6E8A-4147-A177-3AD203B41FA5}">
                          <a16:colId xmlns:a16="http://schemas.microsoft.com/office/drawing/2014/main" val="852504549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Reduction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Location or Distance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Peak Service Frequency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966581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¼ mile of MS-PT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105147" r="-1238" b="-116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77074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Arial Narrow" panose="020B0606020202030204" pitchFamily="34" charset="0"/>
                            </a:rPr>
                            <a:t>Within 330 feet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206667" r="-1238" b="-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2389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hlinkClick r:id="rId3"/>
            <a:extLst>
              <a:ext uri="{FF2B5EF4-FFF2-40B4-BE49-F238E27FC236}">
                <a16:creationId xmlns:a16="http://schemas.microsoft.com/office/drawing/2014/main" id="{DD0C5C24-78AC-4250-BA05-E1F36657D21C}"/>
              </a:ext>
            </a:extLst>
          </p:cNvPr>
          <p:cNvSpPr txBox="1"/>
          <p:nvPr/>
        </p:nvSpPr>
        <p:spPr>
          <a:xfrm>
            <a:off x="3563526" y="6293521"/>
            <a:ext cx="1741430" cy="204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7523CB7-55A6-414F-80DD-7C4076634337}"/>
              </a:ext>
            </a:extLst>
          </p:cNvPr>
          <p:cNvSpPr/>
          <p:nvPr/>
        </p:nvSpPr>
        <p:spPr>
          <a:xfrm flipH="1">
            <a:off x="10906945" y="206840"/>
            <a:ext cx="1237169" cy="1237169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Section 5-5(C)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B92E01-73BA-4F00-B370-71112151F31E}"/>
              </a:ext>
            </a:extLst>
          </p:cNvPr>
          <p:cNvSpPr txBox="1"/>
          <p:nvPr/>
        </p:nvSpPr>
        <p:spPr>
          <a:xfrm>
            <a:off x="3970087" y="4124980"/>
            <a:ext cx="2204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  <a:hlinkClick r:id="rId5"/>
              </a:rPr>
              <a:t>https://abq-zone.com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endParaRPr lang="en-US" sz="2000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36320A4-A231-AE9D-0804-C27CE43A60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 bwMode="auto">
          <a:xfrm>
            <a:off x="507471" y="1745018"/>
            <a:ext cx="5509502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A77393-0FEF-9DC9-968F-90828D6C4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37" y="4569669"/>
            <a:ext cx="2901986" cy="2110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879D751-C5D1-1636-5044-47F42FDB2D77}"/>
              </a:ext>
            </a:extLst>
          </p:cNvPr>
          <p:cNvSpPr/>
          <p:nvPr/>
        </p:nvSpPr>
        <p:spPr>
          <a:xfrm>
            <a:off x="3684178" y="5568757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37">
            <a:extLst>
              <a:ext uri="{FF2B5EF4-FFF2-40B4-BE49-F238E27FC236}">
                <a16:creationId xmlns:a16="http://schemas.microsoft.com/office/drawing/2014/main" id="{33EFFB34-B3F4-0FA9-868C-AAC23DB90651}"/>
              </a:ext>
            </a:extLst>
          </p:cNvPr>
          <p:cNvSpPr/>
          <p:nvPr/>
        </p:nvSpPr>
        <p:spPr>
          <a:xfrm>
            <a:off x="3684178" y="5283283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42">
            <a:extLst>
              <a:ext uri="{FF2B5EF4-FFF2-40B4-BE49-F238E27FC236}">
                <a16:creationId xmlns:a16="http://schemas.microsoft.com/office/drawing/2014/main" id="{2CD181E6-039E-6FE7-6F48-BDFDD34EF00E}"/>
              </a:ext>
            </a:extLst>
          </p:cNvPr>
          <p:cNvSpPr/>
          <p:nvPr/>
        </p:nvSpPr>
        <p:spPr>
          <a:xfrm>
            <a:off x="3684178" y="4939883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 w="19050"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A2347097-5E80-C6BE-226D-BF59DE29376C}"/>
              </a:ext>
            </a:extLst>
          </p:cNvPr>
          <p:cNvSpPr txBox="1">
            <a:spLocks/>
          </p:cNvSpPr>
          <p:nvPr/>
        </p:nvSpPr>
        <p:spPr>
          <a:xfrm>
            <a:off x="3886090" y="4606364"/>
            <a:ext cx="4464077" cy="629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D3A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owntown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</p:txBody>
      </p:sp>
      <p:sp>
        <p:nvSpPr>
          <p:cNvPr id="30" name="Freeform 42">
            <a:extLst>
              <a:ext uri="{FF2B5EF4-FFF2-40B4-BE49-F238E27FC236}">
                <a16:creationId xmlns:a16="http://schemas.microsoft.com/office/drawing/2014/main" id="{8AD7FA0F-6B10-BC22-9EB6-FDA1752682E7}"/>
              </a:ext>
            </a:extLst>
          </p:cNvPr>
          <p:cNvSpPr/>
          <p:nvPr/>
        </p:nvSpPr>
        <p:spPr>
          <a:xfrm>
            <a:off x="3684178" y="4636744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8D3A87"/>
          </a:solidFill>
          <a:ln w="19050"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3C4AD00-F668-A318-A891-D00AEA437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394" y="4504812"/>
            <a:ext cx="3109342" cy="2127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41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D86D-C26C-AB07-0E3D-CA211D00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3763D-935B-DD56-8485-066ECB9D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10160001" cy="5980588"/>
          </a:xfrm>
        </p:spPr>
        <p:txBody>
          <a:bodyPr/>
          <a:lstStyle/>
          <a:p>
            <a:r>
              <a:rPr lang="en-US" sz="2800" dirty="0"/>
              <a:t>Albuquerque is in a housing crisis.</a:t>
            </a:r>
          </a:p>
          <a:p>
            <a:pPr lvl="1"/>
            <a:r>
              <a:rPr lang="en-US" sz="2400" dirty="0"/>
              <a:t>House prices are too high for most families looking to own.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98A06D-14B7-BDA6-66B3-5366564F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08400" y="2364741"/>
            <a:ext cx="6844778" cy="425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7582C-715F-A8B4-8E63-E6D808C6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783" y="1245090"/>
            <a:ext cx="1092530" cy="1547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D9E360-7F57-7985-7C66-F3C69354E0C0}"/>
              </a:ext>
            </a:extLst>
          </p:cNvPr>
          <p:cNvSpPr txBox="1"/>
          <p:nvPr/>
        </p:nvSpPr>
        <p:spPr>
          <a:xfrm>
            <a:off x="7848655" y="2781094"/>
            <a:ext cx="4343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 Narrow" panose="020B0606020202030204" pitchFamily="34" charset="0"/>
                <a:hlinkClick r:id="rId4"/>
              </a:rPr>
              <a:t>https://tinyurl.com/ABQ-HNA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0A5E8-E0E2-2980-EE28-261C8A9EAB76}"/>
              </a:ext>
            </a:extLst>
          </p:cNvPr>
          <p:cNvSpPr txBox="1"/>
          <p:nvPr/>
        </p:nvSpPr>
        <p:spPr>
          <a:xfrm>
            <a:off x="6331962" y="1636215"/>
            <a:ext cx="449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 Narrow" panose="020B0606020202030204" pitchFamily="34" charset="0"/>
              </a:rPr>
              <a:t>ABQ Region Housing Needs Assessment (2024)</a:t>
            </a:r>
          </a:p>
        </p:txBody>
      </p:sp>
    </p:spTree>
    <p:extLst>
      <p:ext uri="{BB962C8B-B14F-4D97-AF65-F5344CB8AC3E}">
        <p14:creationId xmlns:p14="http://schemas.microsoft.com/office/powerpoint/2010/main" val="38344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A73AE4-C0F5-4471-A0B7-83C25FA6A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D10B8-12CA-43D6-ABDA-678B047D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3D3A-A5A9-F08A-6B32-27A5A9C0E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10160001" cy="5980588"/>
          </a:xfrm>
        </p:spPr>
        <p:txBody>
          <a:bodyPr/>
          <a:lstStyle/>
          <a:p>
            <a:r>
              <a:rPr lang="en-US" sz="2800" dirty="0"/>
              <a:t>Albuquerque is in a housing crisis.</a:t>
            </a:r>
          </a:p>
          <a:p>
            <a:pPr lvl="1"/>
            <a:r>
              <a:rPr lang="en-US" sz="2400" dirty="0"/>
              <a:t>House prices are too high for most families looking to own.</a:t>
            </a:r>
          </a:p>
          <a:p>
            <a:pPr lvl="1"/>
            <a:r>
              <a:rPr lang="en-US" sz="2400" dirty="0"/>
              <a:t>Rents are going up dramatically.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B79D16-715D-1E3E-21E7-6924DDB9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35867" y="2641084"/>
            <a:ext cx="8014063" cy="395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C14C1-06C5-DAB5-B2EE-D4533EA5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133" y="1199812"/>
            <a:ext cx="3801533" cy="14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5201" y="1387676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Incentivizing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High-quality development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appropriate 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387272"/>
            <a:ext cx="2667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Protecting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Neighborhoods, special places,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City open space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3000376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407041" y="3048000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2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FD7147-0D8A-D270-6EE8-2F05E3793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1DD5-6CA2-FF81-AB29-49C4CEA7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662A-0CEB-A12E-A666-7F30F2C1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10160001" cy="5980588"/>
          </a:xfrm>
        </p:spPr>
        <p:txBody>
          <a:bodyPr/>
          <a:lstStyle/>
          <a:p>
            <a:r>
              <a:rPr lang="en-US" sz="2800" dirty="0"/>
              <a:t>Albuquerque is in a housing crisis.</a:t>
            </a:r>
          </a:p>
          <a:p>
            <a:pPr lvl="1"/>
            <a:r>
              <a:rPr lang="en-US" sz="2400" dirty="0"/>
              <a:t>House prices are too high for most families looking to own.</a:t>
            </a:r>
          </a:p>
          <a:p>
            <a:pPr lvl="1"/>
            <a:r>
              <a:rPr lang="en-US" sz="2400" dirty="0"/>
              <a:t>Rents are going up dramatically.</a:t>
            </a:r>
          </a:p>
          <a:p>
            <a:pPr lvl="1"/>
            <a:r>
              <a:rPr lang="en-US" sz="2400" dirty="0"/>
              <a:t>Homelessness is increasing.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61CA93-2CDE-5D93-0DC9-95D6AFA7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46981" y="2432158"/>
            <a:ext cx="10343419" cy="46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27F70-2C2A-D257-B930-B73B84E3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016" y="3421934"/>
            <a:ext cx="3492784" cy="132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5DDC21-8CEB-2315-9AA4-28374710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3B7A-AE2C-9064-A6EF-CDED46EA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B51C9-A575-1D78-1BA6-511FDF6A8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10160001" cy="5980588"/>
          </a:xfrm>
        </p:spPr>
        <p:txBody>
          <a:bodyPr/>
          <a:lstStyle/>
          <a:p>
            <a:r>
              <a:rPr lang="en-US" sz="2800" dirty="0"/>
              <a:t>Albuquerque is in a housing crisis.</a:t>
            </a:r>
          </a:p>
          <a:p>
            <a:pPr lvl="1"/>
            <a:r>
              <a:rPr lang="en-US" sz="2400" dirty="0"/>
              <a:t>House prices are too high for most families looking to own.</a:t>
            </a:r>
          </a:p>
          <a:p>
            <a:pPr lvl="1"/>
            <a:r>
              <a:rPr lang="en-US" sz="2400" dirty="0"/>
              <a:t>Rents are going up dramatically.</a:t>
            </a:r>
          </a:p>
          <a:p>
            <a:pPr lvl="1"/>
            <a:r>
              <a:rPr lang="en-US" sz="2400" dirty="0"/>
              <a:t>Homelessness is increasing.</a:t>
            </a:r>
          </a:p>
          <a:p>
            <a:pPr lvl="1"/>
            <a:r>
              <a:rPr lang="en-US" sz="2400" dirty="0"/>
              <a:t>Wages are not increasing as fast as housing costs.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C94370F-3249-574B-F3FF-8F6853E6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24667" y="2619583"/>
            <a:ext cx="5516570" cy="410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C281A-A4FC-A563-96DE-4810FBDF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505" y="4703123"/>
            <a:ext cx="2985040" cy="1902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52F9E-0279-E53B-3E6A-89C163408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8430" y="2535994"/>
            <a:ext cx="970403" cy="1374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54EAD-24D0-D922-B5ED-D20F8390FC40}"/>
              </a:ext>
            </a:extLst>
          </p:cNvPr>
          <p:cNvSpPr txBox="1"/>
          <p:nvPr/>
        </p:nvSpPr>
        <p:spPr>
          <a:xfrm>
            <a:off x="7931001" y="3910401"/>
            <a:ext cx="3857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 Narrow" panose="020B0606020202030204" pitchFamily="34" charset="0"/>
                <a:hlinkClick r:id="rId5"/>
              </a:rPr>
              <a:t>https://tinyurl.com/ABQ-HNA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82D02-4A3F-3B18-F1D2-555FD1CC147B}"/>
              </a:ext>
            </a:extLst>
          </p:cNvPr>
          <p:cNvSpPr txBox="1"/>
          <p:nvPr/>
        </p:nvSpPr>
        <p:spPr>
          <a:xfrm>
            <a:off x="8318845" y="2895728"/>
            <a:ext cx="249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 Narrow" panose="020B0606020202030204" pitchFamily="34" charset="0"/>
              </a:rPr>
              <a:t>ABQ Region Housing Needs Assessment (2024)</a:t>
            </a:r>
          </a:p>
        </p:txBody>
      </p:sp>
    </p:spTree>
    <p:extLst>
      <p:ext uri="{BB962C8B-B14F-4D97-AF65-F5344CB8AC3E}">
        <p14:creationId xmlns:p14="http://schemas.microsoft.com/office/powerpoint/2010/main" val="41960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F3CC-0B5D-4735-8C4B-0FC29F2D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0674E-0555-47EB-A2C5-76ABD0D44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437" y="3075791"/>
            <a:ext cx="10199964" cy="3552578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89DA8B-3E8D-4AA5-AB9C-604F0A0D7606}"/>
              </a:ext>
            </a:extLst>
          </p:cNvPr>
          <p:cNvSpPr txBox="1">
            <a:spLocks/>
          </p:cNvSpPr>
          <p:nvPr/>
        </p:nvSpPr>
        <p:spPr>
          <a:xfrm>
            <a:off x="-701457" y="1112124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Smaller households means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we need more units to house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same number of people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850725-7B10-4EAE-802B-80064B7C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436" y="229631"/>
            <a:ext cx="1092530" cy="1547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6BCC5-4762-4AF9-AA1D-105779D57317}"/>
              </a:ext>
            </a:extLst>
          </p:cNvPr>
          <p:cNvSpPr txBox="1"/>
          <p:nvPr/>
        </p:nvSpPr>
        <p:spPr>
          <a:xfrm>
            <a:off x="6331962" y="927458"/>
            <a:ext cx="4343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 Narrow" panose="020B0606020202030204" pitchFamily="34" charset="0"/>
                <a:hlinkClick r:id="rId4"/>
              </a:rPr>
              <a:t>https://tinyurl.com/ABQ-HNA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EDBEE-0BA9-473C-B5A2-7D53D1BF50B9}"/>
              </a:ext>
            </a:extLst>
          </p:cNvPr>
          <p:cNvSpPr txBox="1"/>
          <p:nvPr/>
        </p:nvSpPr>
        <p:spPr>
          <a:xfrm>
            <a:off x="6180615" y="620756"/>
            <a:ext cx="449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Arial Narrow" panose="020B0606020202030204" pitchFamily="34" charset="0"/>
              </a:rPr>
              <a:t>ABQ Region Housing Needs Assessment (2024)</a:t>
            </a:r>
          </a:p>
        </p:txBody>
      </p:sp>
    </p:spTree>
    <p:extLst>
      <p:ext uri="{BB962C8B-B14F-4D97-AF65-F5344CB8AC3E}">
        <p14:creationId xmlns:p14="http://schemas.microsoft.com/office/powerpoint/2010/main" val="210303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925A-0F91-4AFC-8BC5-3A6FFD8C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the opportunity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983D39-B145-4C3B-A053-062D7B903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356815"/>
            <a:ext cx="10504472" cy="5590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23DDF-0335-4186-95A7-341A0439B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136526"/>
            <a:ext cx="1092530" cy="154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EE6822-618A-42D8-9D67-9631C04958D6}"/>
              </a:ext>
            </a:extLst>
          </p:cNvPr>
          <p:cNvSpPr txBox="1"/>
          <p:nvPr/>
        </p:nvSpPr>
        <p:spPr>
          <a:xfrm>
            <a:off x="3047011" y="91040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4"/>
              </a:rPr>
              <a:t>https://tinyurl.com/ABQ-HNA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AE641-B1C1-4B8D-86B0-A1F22A6F742F}"/>
              </a:ext>
            </a:extLst>
          </p:cNvPr>
          <p:cNvSpPr txBox="1"/>
          <p:nvPr/>
        </p:nvSpPr>
        <p:spPr>
          <a:xfrm>
            <a:off x="3047011" y="562004"/>
            <a:ext cx="449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ABQ Region Housing Needs Assessment (2024)</a:t>
            </a:r>
          </a:p>
        </p:txBody>
      </p:sp>
    </p:spTree>
    <p:extLst>
      <p:ext uri="{BB962C8B-B14F-4D97-AF65-F5344CB8AC3E}">
        <p14:creationId xmlns:p14="http://schemas.microsoft.com/office/powerpoint/2010/main" val="31088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C7C9-01F4-4691-AD8C-344A8D64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supply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A40EE-0ACE-47F7-B470-FF7C450A6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2133859"/>
            <a:ext cx="8128000" cy="446288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993D4-5172-454C-B671-B0AA878D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492" y="261257"/>
            <a:ext cx="4226292" cy="1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4B3A343-4DAC-4A9D-4A5A-DAFBB932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7066-FF6C-CD86-6D95-124B74CA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E8189B-45E4-0B99-489B-D2837065B9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30399" y="0"/>
          <a:ext cx="928155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9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7691-59C6-29A8-D0B8-8CEDB338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Community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A0232-F760-728D-C93F-6734A4098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2726122"/>
            <a:ext cx="4798142" cy="540445"/>
          </a:xfrm>
        </p:spPr>
        <p:txBody>
          <a:bodyPr/>
          <a:lstStyle/>
          <a:p>
            <a:r>
              <a:rPr lang="en-US" dirty="0"/>
              <a:t>Displacement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F7353-9425-99B3-ACCA-6DA9FA35D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3333515"/>
            <a:ext cx="4798142" cy="33378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The </a:t>
            </a:r>
            <a:r>
              <a:rPr lang="en-US" sz="2000" i="1" dirty="0">
                <a:latin typeface="Arial Narrow" panose="020B0606020202030204" pitchFamily="34" charset="0"/>
              </a:rPr>
              <a:t>involuntary</a:t>
            </a:r>
            <a:r>
              <a:rPr lang="en-US" sz="2000" dirty="0">
                <a:latin typeface="Arial Narrow" panose="020B0606020202030204" pitchFamily="34" charset="0"/>
              </a:rPr>
              <a:t> relocation of people from their homes and communities due to external forces, including gentrification, development projects, policy decisions, and economic pressures. </a:t>
            </a:r>
          </a:p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Displacement can be one component of gentrification.</a:t>
            </a:r>
            <a:br>
              <a:rPr lang="en-US" sz="2000" dirty="0">
                <a:latin typeface="Arial Narrow" panose="020B0606020202030204" pitchFamily="34" charset="0"/>
              </a:rPr>
            </a:b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60784-4152-FC37-72A5-C80E413A6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2878" y="2726122"/>
            <a:ext cx="4800600" cy="540445"/>
          </a:xfrm>
        </p:spPr>
        <p:txBody>
          <a:bodyPr/>
          <a:lstStyle/>
          <a:p>
            <a:r>
              <a:rPr lang="en-US" dirty="0"/>
              <a:t>Gentrification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92455-4592-6CAB-3CA3-2E8194339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2878" y="3333515"/>
            <a:ext cx="4800600" cy="33378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A process of </a:t>
            </a:r>
            <a:r>
              <a:rPr lang="en-US" sz="2000" i="1" dirty="0">
                <a:latin typeface="Arial Narrow" panose="020B0606020202030204" pitchFamily="34" charset="0"/>
              </a:rPr>
              <a:t>change in community identity over time </a:t>
            </a:r>
            <a:r>
              <a:rPr lang="en-US" sz="2000" dirty="0">
                <a:latin typeface="Arial Narrow" panose="020B0606020202030204" pitchFamily="34" charset="0"/>
              </a:rPr>
              <a:t>as wealthier people move in, improve housing, and attract new businesses, often displacing historical community members </a:t>
            </a:r>
            <a:r>
              <a:rPr lang="en-US" sz="2000" b="1" dirty="0">
                <a:latin typeface="Arial Narrow" panose="020B0606020202030204" pitchFamily="34" charset="0"/>
              </a:rPr>
              <a:t>physically, economically, and culturally</a:t>
            </a:r>
            <a:r>
              <a:rPr lang="en-US" sz="2000" dirty="0">
                <a:latin typeface="Arial Narrow" panose="020B0606020202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Historical community members are either priced out of housing and leases (i.e., displacement) or incentivized to sell because of higher property values. The loss of historical community members and long-time businesses </a:t>
            </a:r>
            <a:r>
              <a:rPr lang="en-US" sz="2000" i="1" dirty="0">
                <a:latin typeface="Arial Narrow" panose="020B0606020202030204" pitchFamily="34" charset="0"/>
              </a:rPr>
              <a:t>changes the culture and often the character</a:t>
            </a:r>
            <a:r>
              <a:rPr lang="en-US" sz="2000" dirty="0">
                <a:latin typeface="Arial Narrow" panose="020B0606020202030204" pitchFamily="34" charset="0"/>
              </a:rPr>
              <a:t> of the place.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C5201-61A8-1974-5C9F-23A6EFDA6E72}"/>
              </a:ext>
            </a:extLst>
          </p:cNvPr>
          <p:cNvSpPr txBox="1"/>
          <p:nvPr/>
        </p:nvSpPr>
        <p:spPr>
          <a:xfrm>
            <a:off x="1154061" y="1417638"/>
            <a:ext cx="98838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 City recognizes that it is important to invest in communities, and that investment can lead to displacement and gentrification if steps are not taken to ensure that long-time residents and businesses can afford to stay and enjoy the benefits of new investment and an improved economy. The City has identified anti-displacement resources and strategies to help maintain the social and economic vitality of its diverse communities.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FCD39D6-7C5E-A1BF-D3D8-7EE1C6681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903E-7BFA-B71A-1AD5-11A3C3AF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FBD05-FE1B-D337-42AF-B6AFC465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0" y="1364566"/>
            <a:ext cx="5654612" cy="48446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Anti-displacement Toolbox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b="0" dirty="0">
                <a:hlinkClick r:id="rId2"/>
              </a:rPr>
              <a:t>Existing resources</a:t>
            </a:r>
            <a:r>
              <a:rPr lang="en-US" sz="2400" b="0" dirty="0"/>
              <a:t> that may be helpful for residents and businesses.</a:t>
            </a:r>
            <a:endParaRPr lang="en-US" sz="4800" b="0" dirty="0"/>
          </a:p>
          <a:p>
            <a:r>
              <a:rPr lang="en-US" sz="2400" b="0" dirty="0">
                <a:hlinkClick r:id="rId3"/>
              </a:rPr>
              <a:t>Featured strategies</a:t>
            </a:r>
            <a:r>
              <a:rPr lang="en-US" sz="2400" b="0" dirty="0"/>
              <a:t> that other cities have put in place that can inform our efforts.</a:t>
            </a:r>
          </a:p>
          <a:p>
            <a:r>
              <a:rPr lang="en-US" sz="2400" b="0" dirty="0">
                <a:hlinkClick r:id="rId4"/>
              </a:rPr>
              <a:t>Actions </a:t>
            </a:r>
            <a:r>
              <a:rPr lang="en-US" sz="2400" b="0" dirty="0"/>
              <a:t>that the City can take to help residents and businesses thrive in their communities.</a:t>
            </a:r>
            <a:endParaRPr lang="en-US" sz="4800" b="0" dirty="0"/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36BB7-2C2A-1DB4-E586-CCEB1D64C4B2}"/>
              </a:ext>
            </a:extLst>
          </p:cNvPr>
          <p:cNvSpPr/>
          <p:nvPr/>
        </p:nvSpPr>
        <p:spPr>
          <a:xfrm>
            <a:off x="7801481" y="6209188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https://tinyurl.com/CABQ-Anti-Displacement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AAF777-F1D1-4824-6495-85A077D29767}"/>
              </a:ext>
            </a:extLst>
          </p:cNvPr>
          <p:cNvGrpSpPr/>
          <p:nvPr/>
        </p:nvGrpSpPr>
        <p:grpSpPr>
          <a:xfrm>
            <a:off x="7954305" y="3179298"/>
            <a:ext cx="3607604" cy="3029890"/>
            <a:chOff x="7954305" y="3179298"/>
            <a:chExt cx="3607604" cy="3029890"/>
          </a:xfrm>
        </p:grpSpPr>
        <p:pic>
          <p:nvPicPr>
            <p:cNvPr id="7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90C79F17-29F4-4F6B-D2ED-B30BB1A7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305" y="3179298"/>
              <a:ext cx="3607604" cy="3029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0F22EF-3D10-B7C3-8E68-86D59C04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874" r="36767" b="38299"/>
            <a:stretch>
              <a:fillRect/>
            </a:stretch>
          </p:blipFill>
          <p:spPr>
            <a:xfrm>
              <a:off x="8257734" y="3398071"/>
              <a:ext cx="3010485" cy="1891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4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D887A3-CD2E-D68B-242A-F0054A2C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AA5-4A45-9E35-72C6-3D0D918E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0D673D-3CED-C377-D75C-7E9C1A850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40"/>
          <a:stretch>
            <a:fillRect/>
          </a:stretch>
        </p:blipFill>
        <p:spPr bwMode="auto">
          <a:xfrm>
            <a:off x="1979889" y="136525"/>
            <a:ext cx="9734843" cy="610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6D7C6E-5352-AA62-4071-113CA96DA051}"/>
              </a:ext>
            </a:extLst>
          </p:cNvPr>
          <p:cNvSpPr/>
          <p:nvPr/>
        </p:nvSpPr>
        <p:spPr>
          <a:xfrm>
            <a:off x="8177150" y="6324007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3"/>
              </a:rPr>
              <a:t>https://tinyurl.com/CABQ-Anti-Displacement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C036D-A57C-9B51-BCA7-E9983D336120}"/>
              </a:ext>
            </a:extLst>
          </p:cNvPr>
          <p:cNvSpPr txBox="1"/>
          <p:nvPr/>
        </p:nvSpPr>
        <p:spPr>
          <a:xfrm>
            <a:off x="5992057" y="632400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What else? </a:t>
            </a:r>
          </a:p>
        </p:txBody>
      </p:sp>
    </p:spTree>
    <p:extLst>
      <p:ext uri="{BB962C8B-B14F-4D97-AF65-F5344CB8AC3E}">
        <p14:creationId xmlns:p14="http://schemas.microsoft.com/office/powerpoint/2010/main" val="13042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5252"/>
            <a:ext cx="10495722" cy="1099413"/>
          </a:xfrm>
        </p:spPr>
        <p:txBody>
          <a:bodyPr>
            <a:noAutofit/>
          </a:bodyPr>
          <a:lstStyle/>
          <a:p>
            <a:r>
              <a:rPr lang="en-US" sz="5400" dirty="0"/>
              <a:t>Hierarchy of rules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691781" y="1094161"/>
          <a:ext cx="7272455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49" y="3608762"/>
            <a:ext cx="3449168" cy="2895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06003" y="3223737"/>
            <a:ext cx="210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03" y="5278091"/>
            <a:ext cx="2903349" cy="357468"/>
          </a:xfrm>
          <a:prstGeom prst="rect">
            <a:avLst/>
          </a:prstGeom>
        </p:spPr>
      </p:pic>
      <p:sp>
        <p:nvSpPr>
          <p:cNvPr id="10" name="TextBox 9">
            <a:hlinkClick r:id="rId10"/>
          </p:cNvPr>
          <p:cNvSpPr txBox="1"/>
          <p:nvPr/>
        </p:nvSpPr>
        <p:spPr>
          <a:xfrm>
            <a:off x="8454931" y="6304306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1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7AA0B9E9-9467-458D-8DBE-8B08DBA7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0281" y="1358165"/>
            <a:ext cx="1018887" cy="1316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528912-4100-4058-BE94-CE72ECA18E51}"/>
              </a:ext>
            </a:extLst>
          </p:cNvPr>
          <p:cNvSpPr/>
          <p:nvPr/>
        </p:nvSpPr>
        <p:spPr>
          <a:xfrm>
            <a:off x="8367249" y="2669615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13"/>
              </a:rPr>
              <a:t>https://tinyurl.com/CABQ-IDO-12-2022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4AE3E6F-04F7-0CF9-FA2B-C24A280A6F6E}"/>
              </a:ext>
            </a:extLst>
          </p:cNvPr>
          <p:cNvCxnSpPr/>
          <p:nvPr/>
        </p:nvCxnSpPr>
        <p:spPr>
          <a:xfrm>
            <a:off x="472958" y="1094161"/>
            <a:ext cx="0" cy="5410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EF7BB51-D223-DA9F-33F4-A463E0E160CD}"/>
              </a:ext>
            </a:extLst>
          </p:cNvPr>
          <p:cNvSpPr/>
          <p:nvPr/>
        </p:nvSpPr>
        <p:spPr>
          <a:xfrm rot="16200000">
            <a:off x="-1679111" y="781135"/>
            <a:ext cx="390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the order applied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1EA40A-A1B8-63EA-ACC3-635B805E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97" r="41047"/>
          <a:stretch>
            <a:fillRect/>
          </a:stretch>
        </p:blipFill>
        <p:spPr>
          <a:xfrm>
            <a:off x="9775787" y="769957"/>
            <a:ext cx="1111966" cy="529457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1CB0EFB-B99D-4418-9558-83B1A2499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750" t="7312"/>
          <a:stretch/>
        </p:blipFill>
        <p:spPr>
          <a:xfrm>
            <a:off x="1713949" y="0"/>
            <a:ext cx="807496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C1713E-F055-41D6-9E45-79E1C572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Zoning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36F8EC4-50CF-45FD-BF74-06A19880A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18" y="6258970"/>
            <a:ext cx="4865293" cy="599030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C97A1470-730E-4F22-9AB6-4026A437E8CD}"/>
              </a:ext>
            </a:extLst>
          </p:cNvPr>
          <p:cNvSpPr txBox="1"/>
          <p:nvPr/>
        </p:nvSpPr>
        <p:spPr>
          <a:xfrm>
            <a:off x="8849517" y="640298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7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C156E2-ABD1-491C-87A4-BE1A66E2E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1" r="41047" b="86704"/>
          <a:stretch>
            <a:fillRect/>
          </a:stretch>
        </p:blipFill>
        <p:spPr>
          <a:xfrm>
            <a:off x="9762661" y="136525"/>
            <a:ext cx="1111966" cy="638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4CBE34-D5D2-4503-A805-DD28739B40EB}"/>
              </a:ext>
            </a:extLst>
          </p:cNvPr>
          <p:cNvSpPr txBox="1"/>
          <p:nvPr/>
        </p:nvSpPr>
        <p:spPr>
          <a:xfrm>
            <a:off x="10965895" y="697629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Residential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F97F8-6519-448C-8AF6-D1F3B3F48B9D}"/>
              </a:ext>
            </a:extLst>
          </p:cNvPr>
          <p:cNvSpPr txBox="1"/>
          <p:nvPr/>
        </p:nvSpPr>
        <p:spPr>
          <a:xfrm>
            <a:off x="10965895" y="2272830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Mixed-use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0BB5C-CD5B-4DDF-9350-FD8295448D37}"/>
              </a:ext>
            </a:extLst>
          </p:cNvPr>
          <p:cNvSpPr txBox="1"/>
          <p:nvPr/>
        </p:nvSpPr>
        <p:spPr>
          <a:xfrm>
            <a:off x="10830294" y="4264621"/>
            <a:ext cx="135806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Non-residential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411229-06DE-47AD-AC9C-F9A8315E37E3}"/>
              </a:ext>
            </a:extLst>
          </p:cNvPr>
          <p:cNvSpPr txBox="1"/>
          <p:nvPr/>
        </p:nvSpPr>
        <p:spPr>
          <a:xfrm>
            <a:off x="10337986" y="5333803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Planned Development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456690-7D1A-4C0B-A81F-D9897B9E9E00}"/>
              </a:ext>
            </a:extLst>
          </p:cNvPr>
          <p:cNvSpPr/>
          <p:nvPr/>
        </p:nvSpPr>
        <p:spPr>
          <a:xfrm>
            <a:off x="9851010" y="282805"/>
            <a:ext cx="2327076" cy="14144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90322E-E1F7-458B-AA45-337EA3BFA90F}"/>
              </a:ext>
            </a:extLst>
          </p:cNvPr>
          <p:cNvSpPr/>
          <p:nvPr/>
        </p:nvSpPr>
        <p:spPr>
          <a:xfrm>
            <a:off x="9851010" y="1706880"/>
            <a:ext cx="2327076" cy="160624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338A3-B575-4B91-8A61-F90AABF79A0B}"/>
              </a:ext>
            </a:extLst>
          </p:cNvPr>
          <p:cNvSpPr/>
          <p:nvPr/>
        </p:nvSpPr>
        <p:spPr>
          <a:xfrm>
            <a:off x="9851010" y="3322778"/>
            <a:ext cx="2327076" cy="2049322"/>
          </a:xfrm>
          <a:prstGeom prst="rect">
            <a:avLst/>
          </a:prstGeom>
          <a:noFill/>
          <a:ln>
            <a:solidFill>
              <a:srgbClr val="6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9D1F87-AE30-4C99-BC2B-53A24FA333EA}"/>
              </a:ext>
            </a:extLst>
          </p:cNvPr>
          <p:cNvSpPr/>
          <p:nvPr/>
        </p:nvSpPr>
        <p:spPr>
          <a:xfrm>
            <a:off x="9851010" y="5369387"/>
            <a:ext cx="2327076" cy="4651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0D0D2D-6461-4FF1-B9EB-E5764971DC41}"/>
              </a:ext>
            </a:extLst>
          </p:cNvPr>
          <p:cNvSpPr txBox="1"/>
          <p:nvPr/>
        </p:nvSpPr>
        <p:spPr>
          <a:xfrm>
            <a:off x="11087724" y="5791239"/>
            <a:ext cx="1090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Unclassified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601FB8E-8E1C-4CBC-8C3E-8CCFAA5194B2}"/>
              </a:ext>
            </a:extLst>
          </p:cNvPr>
          <p:cNvSpPr/>
          <p:nvPr/>
        </p:nvSpPr>
        <p:spPr>
          <a:xfrm flipH="1">
            <a:off x="290995" y="254172"/>
            <a:ext cx="1251642" cy="121074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91A66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2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A71FC5A5-DB46-4135-A890-C9AE6D4C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9138" y="232883"/>
            <a:ext cx="1018887" cy="13185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D785004-755B-4791-BFEF-8E578666667E}"/>
              </a:ext>
            </a:extLst>
          </p:cNvPr>
          <p:cNvSpPr/>
          <p:nvPr/>
        </p:nvSpPr>
        <p:spPr>
          <a:xfrm>
            <a:off x="6269651" y="79123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9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B149-D0B3-5D48-6BB2-1D39D7880C6E}"/>
              </a:ext>
            </a:extLst>
          </p:cNvPr>
          <p:cNvSpPr/>
          <p:nvPr/>
        </p:nvSpPr>
        <p:spPr>
          <a:xfrm>
            <a:off x="10140950" y="520700"/>
            <a:ext cx="337101" cy="23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2942A-6F0E-686D-4460-50A2EAEC2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7" t="10400" r="66814" b="87435"/>
          <a:stretch>
            <a:fillRect/>
          </a:stretch>
        </p:blipFill>
        <p:spPr>
          <a:xfrm>
            <a:off x="10121900" y="581744"/>
            <a:ext cx="266700" cy="1485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CA09AB-DEAE-C600-A901-4E5296961417}"/>
              </a:ext>
            </a:extLst>
          </p:cNvPr>
          <p:cNvSpPr/>
          <p:nvPr/>
        </p:nvSpPr>
        <p:spPr>
          <a:xfrm>
            <a:off x="10375539" y="523540"/>
            <a:ext cx="337101" cy="23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46"/>
            <a:ext cx="12191999" cy="95998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Zoning Protections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129" y="1055991"/>
            <a:ext cx="4800600" cy="1853716"/>
            <a:chOff x="-1830056" y="-806291"/>
            <a:chExt cx="3719541" cy="3647925"/>
          </a:xfrm>
        </p:grpSpPr>
        <p:sp>
          <p:nvSpPr>
            <p:cNvPr id="16" name="Rounded Rectangle 4"/>
            <p:cNvSpPr/>
            <p:nvPr/>
          </p:nvSpPr>
          <p:spPr>
            <a:xfrm>
              <a:off x="32373" y="1363207"/>
              <a:ext cx="1635435" cy="1367965"/>
            </a:xfrm>
            <a:prstGeom prst="roundRect">
              <a:avLst/>
            </a:prstGeom>
            <a:ln w="38100">
              <a:solidFill>
                <a:srgbClr val="2F8F0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285750" marR="0" lvl="1" indent="-28575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285750" marR="0" lvl="1" indent="-28575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-1830056" y="-806291"/>
              <a:ext cx="3719541" cy="3647925"/>
            </a:xfrm>
            <a:prstGeom prst="roundRect">
              <a:avLst/>
            </a:prstGeom>
            <a:ln w="38100">
              <a:solidFill>
                <a:srgbClr val="2F8F0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IDO Part 4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Allowable Uses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F2B2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Distance separations from residential and Open Space areas and between uses</a:t>
              </a:r>
            </a:p>
          </p:txBody>
        </p:sp>
      </p:grpSp>
      <p:sp>
        <p:nvSpPr>
          <p:cNvPr id="20" name="Freeform 19"/>
          <p:cNvSpPr/>
          <p:nvPr/>
        </p:nvSpPr>
        <p:spPr>
          <a:xfrm flipH="1">
            <a:off x="781474" y="116029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2F8F0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329" y="1267806"/>
            <a:ext cx="105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Use-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specific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Standards</a:t>
            </a:r>
          </a:p>
        </p:txBody>
      </p:sp>
      <p:sp>
        <p:nvSpPr>
          <p:cNvPr id="52" name="TextBox 51">
            <a:hlinkClick r:id="rId3"/>
          </p:cNvPr>
          <p:cNvSpPr txBox="1"/>
          <p:nvPr/>
        </p:nvSpPr>
        <p:spPr>
          <a:xfrm>
            <a:off x="429729" y="5681245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https://tinyurl.com/IDOzoningmap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79555" y="3452813"/>
            <a:ext cx="2812424" cy="2361783"/>
            <a:chOff x="3976351" y="3161220"/>
            <a:chExt cx="3948449" cy="3315780"/>
          </a:xfrm>
        </p:grpSpPr>
        <p:pic>
          <p:nvPicPr>
            <p:cNvPr id="49" name="Picture 2" descr="http://images.clipartpanda.com/computer-monitor-png-ComputerMonito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351" y="3161220"/>
              <a:ext cx="3948449" cy="331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3534" y="3411022"/>
              <a:ext cx="3368338" cy="2075378"/>
            </a:xfrm>
            <a:prstGeom prst="rect">
              <a:avLst/>
            </a:prstGeom>
          </p:spPr>
        </p:pic>
        <p:pic>
          <p:nvPicPr>
            <p:cNvPr id="31" name="Content Placeholder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394" y="5075995"/>
              <a:ext cx="3312473" cy="407842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735607" y="3216242"/>
            <a:ext cx="326762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Residential Uses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Liquor retail, Heavy Manufacturing, Auto repair, etc.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Open Space: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Car wash, Gas stations, Manufacturing, Solid Waste, etc.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Between uses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                Group Homes, Pawn Shops, Bail Bonds, Payday Loans, etc.</a:t>
            </a:r>
          </a:p>
        </p:txBody>
      </p:sp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1723B085-4CB6-4DC1-93FD-A7070D1C2926}"/>
              </a:ext>
            </a:extLst>
          </p:cNvPr>
          <p:cNvSpPr txBox="1">
            <a:spLocks/>
          </p:cNvSpPr>
          <p:nvPr/>
        </p:nvSpPr>
        <p:spPr>
          <a:xfrm>
            <a:off x="7500354" y="1053245"/>
            <a:ext cx="3875484" cy="1856462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IDO Part 5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47827-1730-4948-8DD5-210BF45FA248}"/>
              </a:ext>
            </a:extLst>
          </p:cNvPr>
          <p:cNvSpPr/>
          <p:nvPr/>
        </p:nvSpPr>
        <p:spPr>
          <a:xfrm>
            <a:off x="7471406" y="2057400"/>
            <a:ext cx="3881956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0331C66B-F72C-4879-ADE2-CA1CF8D0C1FA}"/>
              </a:ext>
            </a:extLst>
          </p:cNvPr>
          <p:cNvSpPr/>
          <p:nvPr/>
        </p:nvSpPr>
        <p:spPr>
          <a:xfrm flipH="1">
            <a:off x="7642578" y="1160296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D1F0-A6AA-4813-8291-42B90A2D8A4E}"/>
              </a:ext>
            </a:extLst>
          </p:cNvPr>
          <p:cNvSpPr/>
          <p:nvPr/>
        </p:nvSpPr>
        <p:spPr>
          <a:xfrm>
            <a:off x="7608789" y="1297766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Context Rules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1A2B9-CCA5-4FC2-9498-ACAD45B16994}"/>
              </a:ext>
            </a:extLst>
          </p:cNvPr>
          <p:cNvSpPr/>
          <p:nvPr/>
        </p:nvSpPr>
        <p:spPr>
          <a:xfrm>
            <a:off x="7434782" y="5325070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Transitions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Neighborhood Edges, Edge Buffers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Major Public Open Space Edges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188987-5FD0-46B3-9D73-FDC84AEA46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382"/>
          <a:stretch/>
        </p:blipFill>
        <p:spPr>
          <a:xfrm>
            <a:off x="7500354" y="3122450"/>
            <a:ext cx="3934928" cy="202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E9F414-F1F9-48ED-9689-A6C502480735}"/>
              </a:ext>
            </a:extLst>
          </p:cNvPr>
          <p:cNvSpPr/>
          <p:nvPr/>
        </p:nvSpPr>
        <p:spPr>
          <a:xfrm>
            <a:off x="8839200" y="6320302"/>
            <a:ext cx="188496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9"/>
              </a:rPr>
              <a:t>ido.abc-zone.com</a:t>
            </a:r>
            <a:endParaRPr kumimoji="0" lang="en-US" sz="16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 Cond" pitchFamily="34" charset="0"/>
              <a:ea typeface="+mn-ea"/>
              <a:cs typeface="+mn-cs"/>
            </a:endParaRP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6A80624-68CF-4F5B-B281-8EB6BB33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7432" y="5292090"/>
            <a:ext cx="797850" cy="10325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6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Limits on Density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81713" y="1262927"/>
            <a:ext cx="4134675" cy="639762"/>
          </a:xfrm>
        </p:spPr>
        <p:txBody>
          <a:bodyPr/>
          <a:lstStyle/>
          <a:p>
            <a:r>
              <a:rPr lang="en-US" sz="2800" dirty="0"/>
              <a:t>Citywide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2548" y="1902689"/>
            <a:ext cx="4393004" cy="3951288"/>
          </a:xfrm>
        </p:spPr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Building height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usable open space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parking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landscaping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Building design standards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7364216" y="1262927"/>
            <a:ext cx="4560560" cy="639762"/>
          </a:xfrm>
        </p:spPr>
        <p:txBody>
          <a:bodyPr/>
          <a:lstStyle/>
          <a:p>
            <a:r>
              <a:rPr lang="en-US" sz="2800" dirty="0"/>
              <a:t>CONTEXTUAL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7364216" y="1902689"/>
            <a:ext cx="5032374" cy="3951288"/>
          </a:xfrm>
        </p:spPr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Use-specific standards</a:t>
            </a:r>
          </a:p>
          <a:p>
            <a:pPr lvl="1"/>
            <a:r>
              <a:rPr lang="en-US" sz="2400" dirty="0">
                <a:latin typeface="Arial Narrow" panose="020B0606020202030204" pitchFamily="34" charset="0"/>
              </a:rPr>
              <a:t>Distance from residential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Neighborhood Edges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Edge Buffers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Major Public Open Space Edge</a:t>
            </a: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FF5E01B3-D940-4AC5-BB38-52230BEC04D1}"/>
              </a:ext>
            </a:extLst>
          </p:cNvPr>
          <p:cNvSpPr/>
          <p:nvPr/>
        </p:nvSpPr>
        <p:spPr>
          <a:xfrm>
            <a:off x="10590662" y="340624"/>
            <a:ext cx="1141547" cy="1141547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79485-DE45-446C-B0E0-B8F19FBAC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82"/>
          <a:stretch/>
        </p:blipFill>
        <p:spPr>
          <a:xfrm>
            <a:off x="7445809" y="4572000"/>
            <a:ext cx="4286400" cy="220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8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5E08185-ECEA-4D27-AC19-92722FE1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47043" y="2747041"/>
            <a:ext cx="6854368" cy="1360282"/>
          </a:xfrm>
        </p:spPr>
        <p:txBody>
          <a:bodyPr/>
          <a:lstStyle/>
          <a:p>
            <a:r>
              <a:rPr lang="en-US" sz="4800" dirty="0"/>
              <a:t>Review/decision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9FAF8C-9349-4866-96D0-AA5261E1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256" y="5442836"/>
            <a:ext cx="708052" cy="5482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9B29E8E2-BD2A-4938-8295-ADAF74A4FBFE}"/>
              </a:ext>
            </a:extLst>
          </p:cNvPr>
          <p:cNvSpPr/>
          <p:nvPr/>
        </p:nvSpPr>
        <p:spPr>
          <a:xfrm>
            <a:off x="11087880" y="211339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Part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6CF28-2444-4DAC-911C-60301767CC0A}"/>
              </a:ext>
            </a:extLst>
          </p:cNvPr>
          <p:cNvSpPr txBox="1"/>
          <p:nvPr/>
        </p:nvSpPr>
        <p:spPr>
          <a:xfrm>
            <a:off x="10488447" y="2571208"/>
            <a:ext cx="1703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47610F-8EFC-447B-96F1-E4CA6F5BA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491" y="2287750"/>
            <a:ext cx="862146" cy="862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6216A9-562A-4C88-AB9A-7B3C9C329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7564" y="4078472"/>
            <a:ext cx="862146" cy="8621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CA9E3A-70F7-4F22-A2C5-82078E586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0256" y="6070170"/>
            <a:ext cx="713567" cy="713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6388CB-EED0-4307-89B7-4273F086B3C4}"/>
              </a:ext>
            </a:extLst>
          </p:cNvPr>
          <p:cNvSpPr txBox="1"/>
          <p:nvPr/>
        </p:nvSpPr>
        <p:spPr>
          <a:xfrm>
            <a:off x="9917466" y="5135969"/>
            <a:ext cx="2340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https://compplan-abq-zone.com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4E709D30-4D10-41A0-8757-000A85F94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636191" y="243493"/>
            <a:ext cx="577512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9DD9D5-6454-47F8-8DD0-8AD9CA77B7C1}"/>
              </a:ext>
            </a:extLst>
          </p:cNvPr>
          <p:cNvSpPr/>
          <p:nvPr/>
        </p:nvSpPr>
        <p:spPr>
          <a:xfrm>
            <a:off x="7411311" y="2237236"/>
            <a:ext cx="1950974" cy="1254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Some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Administrative review.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Decided on IDO rules only.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2B0C09-BBC2-42A8-B780-8A11EDE5CB13}"/>
              </a:ext>
            </a:extLst>
          </p:cNvPr>
          <p:cNvSpPr/>
          <p:nvPr/>
        </p:nvSpPr>
        <p:spPr>
          <a:xfrm>
            <a:off x="1640706" y="2233048"/>
            <a:ext cx="5770605" cy="1275884"/>
          </a:xfrm>
          <a:prstGeom prst="rect">
            <a:avLst/>
          </a:prstGeom>
          <a:solidFill>
            <a:srgbClr val="9BBB5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54385B-11A8-464C-9B73-C58B7D2F852E}"/>
              </a:ext>
            </a:extLst>
          </p:cNvPr>
          <p:cNvSpPr/>
          <p:nvPr/>
        </p:nvSpPr>
        <p:spPr>
          <a:xfrm>
            <a:off x="7409916" y="3653407"/>
            <a:ext cx="2441257" cy="1727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More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Decided on IDO rules only.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DCD4E1-1374-4BBE-A8BB-5C2B0E8D167C}"/>
              </a:ext>
            </a:extLst>
          </p:cNvPr>
          <p:cNvSpPr/>
          <p:nvPr/>
        </p:nvSpPr>
        <p:spPr>
          <a:xfrm>
            <a:off x="1653019" y="3653408"/>
            <a:ext cx="5769233" cy="1727072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61ABC5-DBAE-4441-A83A-39D0BEE3B858}"/>
              </a:ext>
            </a:extLst>
          </p:cNvPr>
          <p:cNvSpPr/>
          <p:nvPr/>
        </p:nvSpPr>
        <p:spPr>
          <a:xfrm>
            <a:off x="7422252" y="5499760"/>
            <a:ext cx="3143004" cy="8621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Lots of notice.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Public hearing.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Rules decided case-by-case.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 Plan AND IDO apply.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502903-2A28-49F7-9613-8CB71F58378F}"/>
              </a:ext>
            </a:extLst>
          </p:cNvPr>
          <p:cNvSpPr/>
          <p:nvPr/>
        </p:nvSpPr>
        <p:spPr>
          <a:xfrm>
            <a:off x="1653019" y="5499761"/>
            <a:ext cx="5777028" cy="723846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C2D5B91-F6FC-48AB-B993-01FBBA0D0F77}"/>
              </a:ext>
            </a:extLst>
          </p:cNvPr>
          <p:cNvSpPr/>
          <p:nvPr/>
        </p:nvSpPr>
        <p:spPr>
          <a:xfrm>
            <a:off x="7069863" y="153104"/>
            <a:ext cx="990600" cy="958232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0EE1DC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6-1-1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E1ADE1-5564-47AE-B02A-88EAC1F13144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 flipH="1" flipV="1">
            <a:off x="1403101" y="3210915"/>
            <a:ext cx="10672" cy="2169564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E946229-2F07-4D31-9D8C-9EAF2992FC85}"/>
              </a:ext>
            </a:extLst>
          </p:cNvPr>
          <p:cNvSpPr/>
          <p:nvPr/>
        </p:nvSpPr>
        <p:spPr>
          <a:xfrm rot="16200000">
            <a:off x="740307" y="2363455"/>
            <a:ext cx="1325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Predictable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D75A92-D242-4A19-96A7-4CA1D2AFE6BA}"/>
              </a:ext>
            </a:extLst>
          </p:cNvPr>
          <p:cNvSpPr/>
          <p:nvPr/>
        </p:nvSpPr>
        <p:spPr>
          <a:xfrm rot="16200000">
            <a:off x="945075" y="5664511"/>
            <a:ext cx="937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Flexible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2.xml><?xml version="1.0" encoding="utf-8"?>
<a:theme xmlns:a="http://schemas.openxmlformats.org/drawingml/2006/main" name="1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3.xml><?xml version="1.0" encoding="utf-8"?>
<a:theme xmlns:a="http://schemas.openxmlformats.org/drawingml/2006/main" name="2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4.xml><?xml version="1.0" encoding="utf-8"?>
<a:theme xmlns:a="http://schemas.openxmlformats.org/drawingml/2006/main" name="4_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45134</TotalTime>
  <Words>3479</Words>
  <Application>Microsoft Office PowerPoint</Application>
  <PresentationFormat>Widescreen</PresentationFormat>
  <Paragraphs>707</Paragraphs>
  <Slides>48</Slides>
  <Notes>14</Notes>
  <HiddenSlides>19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</vt:lpstr>
      <vt:lpstr>Arial Narrow</vt:lpstr>
      <vt:lpstr>Calibri</vt:lpstr>
      <vt:lpstr>Cambria Math</vt:lpstr>
      <vt:lpstr>Courier New</vt:lpstr>
      <vt:lpstr>Myriad Pro Cond</vt:lpstr>
      <vt:lpstr>Publica Play</vt:lpstr>
      <vt:lpstr>Symbol</vt:lpstr>
      <vt:lpstr>Wingdings</vt:lpstr>
      <vt:lpstr>ONE ABQ PPT</vt:lpstr>
      <vt:lpstr>1_ONE ABQ PPT</vt:lpstr>
      <vt:lpstr>2_ONE ABQ PPT</vt:lpstr>
      <vt:lpstr>4_ONE ABQ PPT</vt:lpstr>
      <vt:lpstr>Office Theme</vt:lpstr>
      <vt:lpstr>3_ONE ABQ PPT</vt:lpstr>
      <vt:lpstr>Integrated Development Ordinance</vt:lpstr>
      <vt:lpstr>Planning + Zoning</vt:lpstr>
      <vt:lpstr>What is Zoning?</vt:lpstr>
      <vt:lpstr>Finding the balance</vt:lpstr>
      <vt:lpstr>Hierarchy of rules</vt:lpstr>
      <vt:lpstr>Zoning</vt:lpstr>
      <vt:lpstr>Zoning Protections</vt:lpstr>
      <vt:lpstr>Limits on Density</vt:lpstr>
      <vt:lpstr>Review/decision</vt:lpstr>
      <vt:lpstr>Public Notice</vt:lpstr>
      <vt:lpstr>PowerPoint Presentation</vt:lpstr>
      <vt:lpstr>PowerPoint Presentation</vt:lpstr>
      <vt:lpstr>PowerPoint Presentation</vt:lpstr>
      <vt:lpstr>IDO Update</vt:lpstr>
      <vt:lpstr>Albuquerque Population by Race, 2020</vt:lpstr>
      <vt:lpstr>What’s not equitable</vt:lpstr>
      <vt:lpstr>PowerPoint Presentation</vt:lpstr>
      <vt:lpstr>PowerPoint Presentation</vt:lpstr>
      <vt:lpstr>Agreement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debate</vt:lpstr>
      <vt:lpstr>Levers &amp; Constraints</vt:lpstr>
      <vt:lpstr>factors in development</vt:lpstr>
      <vt:lpstr>PowerPoint Presentation</vt:lpstr>
      <vt:lpstr>PowerPoint Presentation</vt:lpstr>
      <vt:lpstr>overlay zones</vt:lpstr>
      <vt:lpstr>PowerPoint Presentation</vt:lpstr>
      <vt:lpstr>Use table</vt:lpstr>
      <vt:lpstr>PowerPoint Presentation</vt:lpstr>
      <vt:lpstr>Dimensional Standard Tables: By Zone Categories</vt:lpstr>
      <vt:lpstr>Off-street parking</vt:lpstr>
      <vt:lpstr>Off-street parking</vt:lpstr>
      <vt:lpstr>agreement</vt:lpstr>
      <vt:lpstr>agreement</vt:lpstr>
      <vt:lpstr>agreement</vt:lpstr>
      <vt:lpstr>agreement</vt:lpstr>
      <vt:lpstr>the need</vt:lpstr>
      <vt:lpstr>the opportunity</vt:lpstr>
      <vt:lpstr>housing supply</vt:lpstr>
      <vt:lpstr>Next Steps</vt:lpstr>
      <vt:lpstr>Community change</vt:lpstr>
      <vt:lpstr>Next Steps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IDO-Annual-Update-2022-Pre-EPC-Review-2022-10-20</dc:title>
  <dc:creator>Rader, Kelsey</dc:creator>
  <cp:lastModifiedBy>Renz-Whitmore, Mikaela J.</cp:lastModifiedBy>
  <cp:revision>982</cp:revision>
  <dcterms:created xsi:type="dcterms:W3CDTF">2019-03-28T21:44:26Z</dcterms:created>
  <dcterms:modified xsi:type="dcterms:W3CDTF">2026-03-31T19:58:11Z</dcterms:modified>
</cp:coreProperties>
</file>