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5"/>
  </p:notesMasterIdLst>
  <p:sldIdLst>
    <p:sldId id="1743" r:id="rId3"/>
    <p:sldId id="1719" r:id="rId4"/>
    <p:sldId id="1740" r:id="rId5"/>
    <p:sldId id="1742" r:id="rId6"/>
    <p:sldId id="1744" r:id="rId7"/>
    <p:sldId id="1776" r:id="rId8"/>
    <p:sldId id="1745" r:id="rId9"/>
    <p:sldId id="1746" r:id="rId10"/>
    <p:sldId id="1777" r:id="rId11"/>
    <p:sldId id="1778" r:id="rId12"/>
    <p:sldId id="1779" r:id="rId13"/>
    <p:sldId id="113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ed, Terra L." initials="RTL" lastIdx="20" clrIdx="0">
    <p:extLst>
      <p:ext uri="{19B8F6BF-5375-455C-9EA6-DF929625EA0E}">
        <p15:presenceInfo xmlns:p15="http://schemas.microsoft.com/office/powerpoint/2012/main" userId="S-1-5-21-495126559-16604539-1757479407-42643" providerId="AD"/>
      </p:ext>
    </p:extLst>
  </p:cmAuthor>
  <p:cmAuthor id="2" name="Bolen, Rebecca A." initials="BRA" lastIdx="4" clrIdx="1">
    <p:extLst>
      <p:ext uri="{19B8F6BF-5375-455C-9EA6-DF929625EA0E}">
        <p15:presenceInfo xmlns:p15="http://schemas.microsoft.com/office/powerpoint/2012/main" userId="S-1-5-21-495126559-16604539-1757479407-62890" providerId="AD"/>
      </p:ext>
    </p:extLst>
  </p:cmAuthor>
  <p:cmAuthor id="3" name="Barkhurst, Kathryn Carrie" initials="BKC" lastIdx="7" clrIdx="2">
    <p:extLst>
      <p:ext uri="{19B8F6BF-5375-455C-9EA6-DF929625EA0E}">
        <p15:presenceInfo xmlns:p15="http://schemas.microsoft.com/office/powerpoint/2012/main" userId="S-1-5-21-495126559-16604539-1757479407-24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A58A"/>
    <a:srgbClr val="57C1A6"/>
    <a:srgbClr val="55A32F"/>
    <a:srgbClr val="7E2E2E"/>
    <a:srgbClr val="2DF1F1"/>
    <a:srgbClr val="982828"/>
    <a:srgbClr val="691A66"/>
    <a:srgbClr val="682562"/>
    <a:srgbClr val="651763"/>
    <a:srgbClr val="7C2E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40" autoAdjust="0"/>
    <p:restoredTop sz="95322" autoAdjust="0"/>
  </p:normalViewPr>
  <p:slideViewPr>
    <p:cSldViewPr snapToGrid="0">
      <p:cViewPr varScale="1">
        <p:scale>
          <a:sx n="152" d="100"/>
          <a:sy n="152" d="100"/>
        </p:scale>
        <p:origin x="62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5A-43B7-BB2A-E0FFCD3F808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57C1A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5A-43B7-BB2A-E0FFCD3F808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5A-43B7-BB2A-E0FFCD3F8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7033216"/>
        <c:axId val="137034752"/>
      </c:barChart>
      <c:catAx>
        <c:axId val="137033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4752"/>
        <c:crosses val="autoZero"/>
        <c:auto val="1"/>
        <c:lblAlgn val="ctr"/>
        <c:lblOffset val="100"/>
        <c:noMultiLvlLbl val="0"/>
      </c:catAx>
      <c:valAx>
        <c:axId val="1370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7033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57C1A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cap="all" spc="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31D3AE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71-4C85-A71B-9D8CF8C76247}"/>
              </c:ext>
            </c:extLst>
          </c:dPt>
          <c:dPt>
            <c:idx val="1"/>
            <c:bubble3D val="0"/>
            <c:spPr>
              <a:solidFill>
                <a:srgbClr val="CC993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2871-4C85-A71B-9D8CF8C76247}"/>
              </c:ext>
            </c:extLst>
          </c:dPt>
          <c:dPt>
            <c:idx val="2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71-4C85-A71B-9D8CF8C76247}"/>
              </c:ext>
            </c:extLst>
          </c:dPt>
          <c:dPt>
            <c:idx val="3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871-4C85-A71B-9D8CF8C76247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871-4C85-A71B-9D8CF8C762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B289A-A768-42ED-87CF-97569CF69FD1}" type="doc">
      <dgm:prSet loTypeId="urn:microsoft.com/office/officeart/2011/layout/Circle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87D2D0A3-97D5-40B2-8816-51AA593FF7C9}">
      <dgm:prSet phldrT="[Text]"/>
      <dgm:spPr>
        <a:ln>
          <a:noFill/>
        </a:ln>
      </dgm:spPr>
      <dgm:t>
        <a:bodyPr/>
        <a:lstStyle/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E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nvironmental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P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C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ommission</a:t>
          </a:r>
        </a:p>
      </dgm:t>
    </dgm:pt>
    <dgm:pt modelId="{9FD88607-AA73-483F-9692-C9C3994541AE}" type="parTrans" cxnId="{0CA07222-2AA5-4B2F-A929-1F31960D5C01}">
      <dgm:prSet/>
      <dgm:spPr/>
      <dgm:t>
        <a:bodyPr/>
        <a:lstStyle/>
        <a:p>
          <a:endParaRPr lang="en-US"/>
        </a:p>
      </dgm:t>
    </dgm:pt>
    <dgm:pt modelId="{17A2E41D-5CB0-4B7C-9336-D6C5BC4C7849}" type="sibTrans" cxnId="{0CA07222-2AA5-4B2F-A929-1F31960D5C01}">
      <dgm:prSet/>
      <dgm:spPr/>
      <dgm:t>
        <a:bodyPr/>
        <a:lstStyle/>
        <a:p>
          <a:endParaRPr lang="en-US"/>
        </a:p>
      </dgm:t>
    </dgm:pt>
    <dgm:pt modelId="{5CDF4105-F7AC-4EBE-8C60-4CDB086A00CE}">
      <dgm:prSet phldrT="[Text]"/>
      <dgm:spPr>
        <a:ln>
          <a:noFill/>
        </a:ln>
      </dgm:spPr>
      <dgm:t>
        <a:bodyPr/>
        <a:lstStyle/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L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and</a:t>
          </a:r>
        </a:p>
        <a:p>
          <a:pPr algn="l">
            <a:spcAft>
              <a:spcPts val="0"/>
            </a:spcAft>
          </a:pPr>
          <a:r>
            <a:rPr lang="en-US" b="1" dirty="0">
              <a:solidFill>
                <a:schemeClr val="tx1"/>
              </a:solidFill>
              <a:latin typeface="Arial Narrow" panose="020B0606020202030204" pitchFamily="34" charset="0"/>
            </a:rPr>
            <a:t>U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se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P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algn="l">
            <a:spcAft>
              <a:spcPts val="0"/>
            </a:spcAft>
          </a:pPr>
          <a:r>
            <a:rPr lang="en-US" b="1" dirty="0">
              <a:latin typeface="Arial Narrow" panose="020B0606020202030204" pitchFamily="34" charset="0"/>
            </a:rPr>
            <a:t>Z</a:t>
          </a:r>
          <a:r>
            <a:rPr lang="en-US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oning</a:t>
          </a:r>
          <a:endParaRPr lang="en-US" dirty="0">
            <a:latin typeface="Arial Narrow" panose="020B0606020202030204" pitchFamily="34" charset="0"/>
          </a:endParaRPr>
        </a:p>
      </dgm:t>
    </dgm:pt>
    <dgm:pt modelId="{E375B057-1A24-4F5C-AED5-2A7DCEAB890E}" type="parTrans" cxnId="{892911CF-31B6-4BC7-99DD-601494BEDA26}">
      <dgm:prSet/>
      <dgm:spPr/>
      <dgm:t>
        <a:bodyPr/>
        <a:lstStyle/>
        <a:p>
          <a:endParaRPr lang="en-US"/>
        </a:p>
      </dgm:t>
    </dgm:pt>
    <dgm:pt modelId="{2B67E079-7B4B-41BB-914B-A005002F4CDB}" type="sibTrans" cxnId="{892911CF-31B6-4BC7-99DD-601494BEDA26}">
      <dgm:prSet/>
      <dgm:spPr/>
      <dgm:t>
        <a:bodyPr/>
        <a:lstStyle/>
        <a:p>
          <a:endParaRPr lang="en-US"/>
        </a:p>
      </dgm:t>
    </dgm:pt>
    <dgm:pt modelId="{33EC5497-0BAC-4F9B-9A3D-0B70C535966C}">
      <dgm:prSet phldrT="[Text]"/>
      <dgm:spPr>
        <a:ln>
          <a:noFill/>
        </a:ln>
      </dgm:spPr>
      <dgm:t>
        <a:bodyPr/>
        <a:lstStyle/>
        <a:p>
          <a:r>
            <a:rPr lang="en-US" dirty="0">
              <a:latin typeface="Arial Narrow" panose="020B0606020202030204" pitchFamily="34" charset="0"/>
            </a:rPr>
            <a:t>City Council</a:t>
          </a:r>
        </a:p>
      </dgm:t>
    </dgm:pt>
    <dgm:pt modelId="{AE38B7B2-2589-4633-9026-35BE361893B0}" type="parTrans" cxnId="{694B2264-E9FD-47FC-808B-B988D5BD0C90}">
      <dgm:prSet/>
      <dgm:spPr/>
      <dgm:t>
        <a:bodyPr/>
        <a:lstStyle/>
        <a:p>
          <a:endParaRPr lang="en-US"/>
        </a:p>
      </dgm:t>
    </dgm:pt>
    <dgm:pt modelId="{9243AF8B-1B5C-47CC-97F7-88A4A786B4B8}" type="sibTrans" cxnId="{694B2264-E9FD-47FC-808B-B988D5BD0C90}">
      <dgm:prSet/>
      <dgm:spPr/>
      <dgm:t>
        <a:bodyPr/>
        <a:lstStyle/>
        <a:p>
          <a:endParaRPr lang="en-US"/>
        </a:p>
      </dgm:t>
    </dgm:pt>
    <dgm:pt modelId="{BA38938A-4847-4D5B-B7E7-9489C5501F98}" type="pres">
      <dgm:prSet presAssocID="{AF4B289A-A768-42ED-87CF-97569CF69FD1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178AEF0E-0423-4FAD-B233-D08F88620DC5}" type="pres">
      <dgm:prSet presAssocID="{33EC5497-0BAC-4F9B-9A3D-0B70C535966C}" presName="Accent3" presStyleCnt="0"/>
      <dgm:spPr/>
    </dgm:pt>
    <dgm:pt modelId="{45979DE1-F33F-4F2E-8808-D0A65B381749}" type="pres">
      <dgm:prSet presAssocID="{33EC5497-0BAC-4F9B-9A3D-0B70C535966C}" presName="Accent" presStyleLbl="node1" presStyleIdx="0" presStyleCnt="3"/>
      <dgm:spPr>
        <a:solidFill>
          <a:srgbClr val="57C1A6"/>
        </a:solidFill>
        <a:ln>
          <a:noFill/>
        </a:ln>
      </dgm:spPr>
    </dgm:pt>
    <dgm:pt modelId="{B3743ED3-5D45-4BD3-8D4A-FDC34E5B982E}" type="pres">
      <dgm:prSet presAssocID="{33EC5497-0BAC-4F9B-9A3D-0B70C535966C}" presName="ParentBackground3" presStyleCnt="0"/>
      <dgm:spPr/>
    </dgm:pt>
    <dgm:pt modelId="{122964CF-98EA-45EC-8095-023C7E729FE6}" type="pres">
      <dgm:prSet presAssocID="{33EC5497-0BAC-4F9B-9A3D-0B70C535966C}" presName="ParentBackground" presStyleLbl="fgAcc1" presStyleIdx="0" presStyleCnt="3"/>
      <dgm:spPr/>
    </dgm:pt>
    <dgm:pt modelId="{5F7AB728-4EC8-4B55-949F-054B7B50195C}" type="pres">
      <dgm:prSet presAssocID="{33EC5497-0BAC-4F9B-9A3D-0B70C535966C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C41D7D2-E2B4-4702-8400-5C6765AAA547}" type="pres">
      <dgm:prSet presAssocID="{5CDF4105-F7AC-4EBE-8C60-4CDB086A00CE}" presName="Accent2" presStyleCnt="0"/>
      <dgm:spPr/>
    </dgm:pt>
    <dgm:pt modelId="{323C1B76-AB08-42A5-A9E4-52D297DC4A5A}" type="pres">
      <dgm:prSet presAssocID="{5CDF4105-F7AC-4EBE-8C60-4CDB086A00CE}" presName="Accent" presStyleLbl="node1" presStyleIdx="1" presStyleCnt="3"/>
      <dgm:spPr>
        <a:solidFill>
          <a:schemeClr val="tx1">
            <a:lumMod val="50000"/>
            <a:lumOff val="50000"/>
          </a:schemeClr>
        </a:solidFill>
      </dgm:spPr>
    </dgm:pt>
    <dgm:pt modelId="{84081C70-E4D1-4881-B6BB-401B21BB69C6}" type="pres">
      <dgm:prSet presAssocID="{5CDF4105-F7AC-4EBE-8C60-4CDB086A00CE}" presName="ParentBackground2" presStyleCnt="0"/>
      <dgm:spPr/>
    </dgm:pt>
    <dgm:pt modelId="{36CDF666-051E-46EC-891D-90047BBF2FAC}" type="pres">
      <dgm:prSet presAssocID="{5CDF4105-F7AC-4EBE-8C60-4CDB086A00CE}" presName="ParentBackground" presStyleLbl="fgAcc1" presStyleIdx="1" presStyleCnt="3"/>
      <dgm:spPr/>
    </dgm:pt>
    <dgm:pt modelId="{4BF9C492-3328-433B-B03D-D572FF493981}" type="pres">
      <dgm:prSet presAssocID="{5CDF4105-F7AC-4EBE-8C60-4CDB086A00CE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B7951E6-C2B4-4503-A57B-B4E952BE10B3}" type="pres">
      <dgm:prSet presAssocID="{87D2D0A3-97D5-40B2-8816-51AA593FF7C9}" presName="Accent1" presStyleCnt="0"/>
      <dgm:spPr/>
    </dgm:pt>
    <dgm:pt modelId="{28527B08-B549-41E2-B434-744C64B3A705}" type="pres">
      <dgm:prSet presAssocID="{87D2D0A3-97D5-40B2-8816-51AA593FF7C9}" presName="Accent" presStyleLbl="node1" presStyleIdx="2" presStyleCnt="3"/>
      <dgm:spPr>
        <a:solidFill>
          <a:schemeClr val="bg1">
            <a:lumMod val="75000"/>
          </a:schemeClr>
        </a:solidFill>
      </dgm:spPr>
    </dgm:pt>
    <dgm:pt modelId="{0774BAF1-F2DD-4E48-9DDA-C58F0EAE75CF}" type="pres">
      <dgm:prSet presAssocID="{87D2D0A3-97D5-40B2-8816-51AA593FF7C9}" presName="ParentBackground1" presStyleCnt="0"/>
      <dgm:spPr/>
    </dgm:pt>
    <dgm:pt modelId="{046E90B3-0C17-4961-A80C-C032E77B3DC1}" type="pres">
      <dgm:prSet presAssocID="{87D2D0A3-97D5-40B2-8816-51AA593FF7C9}" presName="ParentBackground" presStyleLbl="fgAcc1" presStyleIdx="2" presStyleCnt="3"/>
      <dgm:spPr/>
    </dgm:pt>
    <dgm:pt modelId="{9A3C8DE7-BFAB-47D8-AA63-48F2E8A8DF6D}" type="pres">
      <dgm:prSet presAssocID="{87D2D0A3-97D5-40B2-8816-51AA593FF7C9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0CA07222-2AA5-4B2F-A929-1F31960D5C01}" srcId="{AF4B289A-A768-42ED-87CF-97569CF69FD1}" destId="{87D2D0A3-97D5-40B2-8816-51AA593FF7C9}" srcOrd="0" destOrd="0" parTransId="{9FD88607-AA73-483F-9692-C9C3994541AE}" sibTransId="{17A2E41D-5CB0-4B7C-9336-D6C5BC4C7849}"/>
    <dgm:cxn modelId="{0C9E7B23-99E6-41C9-A41C-9989E5A6B2F3}" type="presOf" srcId="{5CDF4105-F7AC-4EBE-8C60-4CDB086A00CE}" destId="{36CDF666-051E-46EC-891D-90047BBF2FAC}" srcOrd="0" destOrd="0" presId="urn:microsoft.com/office/officeart/2011/layout/CircleProcess"/>
    <dgm:cxn modelId="{8D44132C-D30B-4D09-A9E3-5013789BF13F}" type="presOf" srcId="{AF4B289A-A768-42ED-87CF-97569CF69FD1}" destId="{BA38938A-4847-4D5B-B7E7-9489C5501F98}" srcOrd="0" destOrd="0" presId="urn:microsoft.com/office/officeart/2011/layout/CircleProcess"/>
    <dgm:cxn modelId="{21794D40-EB65-4723-BC4F-B28F6CF77B3C}" type="presOf" srcId="{33EC5497-0BAC-4F9B-9A3D-0B70C535966C}" destId="{122964CF-98EA-45EC-8095-023C7E729FE6}" srcOrd="0" destOrd="0" presId="urn:microsoft.com/office/officeart/2011/layout/CircleProcess"/>
    <dgm:cxn modelId="{694B2264-E9FD-47FC-808B-B988D5BD0C90}" srcId="{AF4B289A-A768-42ED-87CF-97569CF69FD1}" destId="{33EC5497-0BAC-4F9B-9A3D-0B70C535966C}" srcOrd="2" destOrd="0" parTransId="{AE38B7B2-2589-4633-9026-35BE361893B0}" sibTransId="{9243AF8B-1B5C-47CC-97F7-88A4A786B4B8}"/>
    <dgm:cxn modelId="{6127C664-DB6E-4760-8CC6-A388423E1146}" type="presOf" srcId="{87D2D0A3-97D5-40B2-8816-51AA593FF7C9}" destId="{046E90B3-0C17-4961-A80C-C032E77B3DC1}" srcOrd="0" destOrd="0" presId="urn:microsoft.com/office/officeart/2011/layout/CircleProcess"/>
    <dgm:cxn modelId="{BB7D8CA7-4617-437D-9A41-4C57D774332A}" type="presOf" srcId="{87D2D0A3-97D5-40B2-8816-51AA593FF7C9}" destId="{9A3C8DE7-BFAB-47D8-AA63-48F2E8A8DF6D}" srcOrd="1" destOrd="0" presId="urn:microsoft.com/office/officeart/2011/layout/CircleProcess"/>
    <dgm:cxn modelId="{511E86A8-76EE-4CEC-9224-62D4903E2AFE}" type="presOf" srcId="{33EC5497-0BAC-4F9B-9A3D-0B70C535966C}" destId="{5F7AB728-4EC8-4B55-949F-054B7B50195C}" srcOrd="1" destOrd="0" presId="urn:microsoft.com/office/officeart/2011/layout/CircleProcess"/>
    <dgm:cxn modelId="{892911CF-31B6-4BC7-99DD-601494BEDA26}" srcId="{AF4B289A-A768-42ED-87CF-97569CF69FD1}" destId="{5CDF4105-F7AC-4EBE-8C60-4CDB086A00CE}" srcOrd="1" destOrd="0" parTransId="{E375B057-1A24-4F5C-AED5-2A7DCEAB890E}" sibTransId="{2B67E079-7B4B-41BB-914B-A005002F4CDB}"/>
    <dgm:cxn modelId="{0C7729DB-FB7B-480E-AA5C-E579DD475AC3}" type="presOf" srcId="{5CDF4105-F7AC-4EBE-8C60-4CDB086A00CE}" destId="{4BF9C492-3328-433B-B03D-D572FF493981}" srcOrd="1" destOrd="0" presId="urn:microsoft.com/office/officeart/2011/layout/CircleProcess"/>
    <dgm:cxn modelId="{65A553C0-D03F-4F11-9EE8-69FABF230C94}" type="presParOf" srcId="{BA38938A-4847-4D5B-B7E7-9489C5501F98}" destId="{178AEF0E-0423-4FAD-B233-D08F88620DC5}" srcOrd="0" destOrd="0" presId="urn:microsoft.com/office/officeart/2011/layout/CircleProcess"/>
    <dgm:cxn modelId="{0A094DB8-B207-4F59-AD67-B494D697F66F}" type="presParOf" srcId="{178AEF0E-0423-4FAD-B233-D08F88620DC5}" destId="{45979DE1-F33F-4F2E-8808-D0A65B381749}" srcOrd="0" destOrd="0" presId="urn:microsoft.com/office/officeart/2011/layout/CircleProcess"/>
    <dgm:cxn modelId="{45D9628E-556A-4AC1-AF7C-4A7D4C30D8CA}" type="presParOf" srcId="{BA38938A-4847-4D5B-B7E7-9489C5501F98}" destId="{B3743ED3-5D45-4BD3-8D4A-FDC34E5B982E}" srcOrd="1" destOrd="0" presId="urn:microsoft.com/office/officeart/2011/layout/CircleProcess"/>
    <dgm:cxn modelId="{911E3CF7-B0F0-4101-A237-7ABD1B67BC12}" type="presParOf" srcId="{B3743ED3-5D45-4BD3-8D4A-FDC34E5B982E}" destId="{122964CF-98EA-45EC-8095-023C7E729FE6}" srcOrd="0" destOrd="0" presId="urn:microsoft.com/office/officeart/2011/layout/CircleProcess"/>
    <dgm:cxn modelId="{E48F4283-8964-4EE1-9893-C8CD27E14668}" type="presParOf" srcId="{BA38938A-4847-4D5B-B7E7-9489C5501F98}" destId="{5F7AB728-4EC8-4B55-949F-054B7B50195C}" srcOrd="2" destOrd="0" presId="urn:microsoft.com/office/officeart/2011/layout/CircleProcess"/>
    <dgm:cxn modelId="{740BB792-F0DB-45EE-A0B6-A459B5E54658}" type="presParOf" srcId="{BA38938A-4847-4D5B-B7E7-9489C5501F98}" destId="{DC41D7D2-E2B4-4702-8400-5C6765AAA547}" srcOrd="3" destOrd="0" presId="urn:microsoft.com/office/officeart/2011/layout/CircleProcess"/>
    <dgm:cxn modelId="{AF821D63-5EF1-4208-9341-43AB124A7524}" type="presParOf" srcId="{DC41D7D2-E2B4-4702-8400-5C6765AAA547}" destId="{323C1B76-AB08-42A5-A9E4-52D297DC4A5A}" srcOrd="0" destOrd="0" presId="urn:microsoft.com/office/officeart/2011/layout/CircleProcess"/>
    <dgm:cxn modelId="{92FB30E9-838E-48A0-B122-A11C56F49D54}" type="presParOf" srcId="{BA38938A-4847-4D5B-B7E7-9489C5501F98}" destId="{84081C70-E4D1-4881-B6BB-401B21BB69C6}" srcOrd="4" destOrd="0" presId="urn:microsoft.com/office/officeart/2011/layout/CircleProcess"/>
    <dgm:cxn modelId="{B9D77127-501F-45AA-BF82-1F1EE73803DE}" type="presParOf" srcId="{84081C70-E4D1-4881-B6BB-401B21BB69C6}" destId="{36CDF666-051E-46EC-891D-90047BBF2FAC}" srcOrd="0" destOrd="0" presId="urn:microsoft.com/office/officeart/2011/layout/CircleProcess"/>
    <dgm:cxn modelId="{EF3E352D-F3D3-4CE9-A329-0AEB867BAD1F}" type="presParOf" srcId="{BA38938A-4847-4D5B-B7E7-9489C5501F98}" destId="{4BF9C492-3328-433B-B03D-D572FF493981}" srcOrd="5" destOrd="0" presId="urn:microsoft.com/office/officeart/2011/layout/CircleProcess"/>
    <dgm:cxn modelId="{CA20D448-F248-401F-8A2C-8C02180F18E4}" type="presParOf" srcId="{BA38938A-4847-4D5B-B7E7-9489C5501F98}" destId="{9B7951E6-C2B4-4503-A57B-B4E952BE10B3}" srcOrd="6" destOrd="0" presId="urn:microsoft.com/office/officeart/2011/layout/CircleProcess"/>
    <dgm:cxn modelId="{50582283-5DE3-47EB-89D0-2A975B9B0881}" type="presParOf" srcId="{9B7951E6-C2B4-4503-A57B-B4E952BE10B3}" destId="{28527B08-B549-41E2-B434-744C64B3A705}" srcOrd="0" destOrd="0" presId="urn:microsoft.com/office/officeart/2011/layout/CircleProcess"/>
    <dgm:cxn modelId="{09766DEF-B009-459A-9EB7-522AD8049B8E}" type="presParOf" srcId="{BA38938A-4847-4D5B-B7E7-9489C5501F98}" destId="{0774BAF1-F2DD-4E48-9DDA-C58F0EAE75CF}" srcOrd="7" destOrd="0" presId="urn:microsoft.com/office/officeart/2011/layout/CircleProcess"/>
    <dgm:cxn modelId="{11260643-7C1A-44B2-A751-1D1B46BCF90E}" type="presParOf" srcId="{0774BAF1-F2DD-4E48-9DDA-C58F0EAE75CF}" destId="{046E90B3-0C17-4961-A80C-C032E77B3DC1}" srcOrd="0" destOrd="0" presId="urn:microsoft.com/office/officeart/2011/layout/CircleProcess"/>
    <dgm:cxn modelId="{5BE43BC7-144B-44EE-9354-7B7CD3D5A520}" type="presParOf" srcId="{BA38938A-4847-4D5B-B7E7-9489C5501F98}" destId="{9A3C8DE7-BFAB-47D8-AA63-48F2E8A8DF6D}" srcOrd="8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551510-8D1A-481B-8B44-146CA9F90D94}" type="doc">
      <dgm:prSet loTypeId="urn:microsoft.com/office/officeart/2005/8/layout/radial3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78912D5-48F0-43F4-BA04-254E811A61CF}">
      <dgm:prSet phldrT="[Text]" phldr="0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Housing</a:t>
          </a:r>
        </a:p>
      </dgm:t>
    </dgm:pt>
    <dgm:pt modelId="{58A6353A-CE7F-4CDF-923B-CE3BB0E1D6E1}" type="parTrans" cxnId="{5F85A2B4-7813-4507-94D6-67E5D2B4A7DD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BE1DC618-9108-4874-919C-75299C9B34B7}" type="sibTrans" cxnId="{5F85A2B4-7813-4507-94D6-67E5D2B4A7DD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87EC247-CC3C-41D6-9709-64361C0F6F9E}">
      <dgm:prSet phldrT="[Text]" phldr="0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Health, Housing, and Homelessness</a:t>
          </a:r>
        </a:p>
      </dgm:t>
    </dgm:pt>
    <dgm:pt modelId="{B179CCFC-79F6-4C45-A8CA-E94B23BA9E98}" type="parTrans" cxnId="{1FAC27AE-0478-4187-8BFF-F0993386BF46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152ADF04-264E-40D1-8F1A-F6380A8E85C3}" type="sibTrans" cxnId="{1FAC27AE-0478-4187-8BFF-F0993386BF46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0ABE9764-EFC0-4D9C-A912-EC205B1A0ED3}">
      <dgm:prSet phldrT="[Text]" phldr="0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Metropolitan Redevelopment Agency</a:t>
          </a:r>
        </a:p>
      </dgm:t>
    </dgm:pt>
    <dgm:pt modelId="{5E3A377A-E5EB-4DF1-82DB-63358811B782}" type="parTrans" cxnId="{B7907582-CB93-478C-ABD6-63F84B1D1972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A7FDEC92-A38E-4DC5-9239-796DDBAFDDEA}" type="sibTrans" cxnId="{B7907582-CB93-478C-ABD6-63F84B1D1972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6770D3BB-C222-4DA0-A0F9-596F2A18FE68}">
      <dgm:prSet phldrT="[Text]" phldr="0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Senior </a:t>
          </a:r>
        </a:p>
        <a:p>
          <a:r>
            <a:rPr lang="en-US" dirty="0">
              <a:latin typeface="Arial Narrow" panose="020B0606020202030204" pitchFamily="34" charset="0"/>
            </a:rPr>
            <a:t>Affairs</a:t>
          </a:r>
        </a:p>
      </dgm:t>
    </dgm:pt>
    <dgm:pt modelId="{A1F51BD9-DBB3-4A67-9C47-6B0DA10B590A}" type="parTrans" cxnId="{59BE15D0-3D08-4ED6-9DF9-1DE0266799E5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37F0FF06-1155-460F-A79C-9C84F53937D4}" type="sibTrans" cxnId="{59BE15D0-3D08-4ED6-9DF9-1DE0266799E5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7F8AE47D-FB83-4CFC-BEC4-C688D2F4AF9C}">
      <dgm:prSet phldrT="[Text]" phldr="0"/>
      <dgm:spPr/>
      <dgm:t>
        <a:bodyPr/>
        <a:lstStyle/>
        <a:p>
          <a:r>
            <a:rPr lang="en-US" dirty="0">
              <a:latin typeface="Arial Narrow" panose="020B0606020202030204" pitchFamily="34" charset="0"/>
            </a:rPr>
            <a:t>Planning Department</a:t>
          </a:r>
        </a:p>
      </dgm:t>
    </dgm:pt>
    <dgm:pt modelId="{CEAE5620-F2B1-4EEE-95A7-27FAA782D178}" type="parTrans" cxnId="{52A3A89A-CE9A-42A9-917D-2E9DB3BE859A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22B15D4-8007-4FB9-97F6-EB28FE18BEAB}" type="sibTrans" cxnId="{52A3A89A-CE9A-42A9-917D-2E9DB3BE859A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A1A90B98-BEAF-48AA-9429-35F30B7A696E}">
      <dgm:prSet phldrT="[Text]" phldr="0"/>
      <dgm:spPr/>
      <dgm:t>
        <a:bodyPr/>
        <a:lstStyle/>
        <a:p>
          <a:r>
            <a:rPr lang="en-US">
              <a:latin typeface="Arial Narrow" panose="020B0606020202030204" pitchFamily="34" charset="0"/>
            </a:rPr>
            <a:t>Economic Development</a:t>
          </a:r>
          <a:endParaRPr lang="en-US" dirty="0">
            <a:latin typeface="Arial Narrow" panose="020B0606020202030204" pitchFamily="34" charset="0"/>
          </a:endParaRPr>
        </a:p>
      </dgm:t>
    </dgm:pt>
    <dgm:pt modelId="{A4A7174B-93BD-458D-A764-A409E49C0085}" type="parTrans" cxnId="{7459D600-00C0-4B72-A171-CCAC8E621578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95A9196C-C64C-4B52-8F30-EB140D50F812}" type="sibTrans" cxnId="{7459D600-00C0-4B72-A171-CCAC8E621578}">
      <dgm:prSet/>
      <dgm:spPr/>
      <dgm:t>
        <a:bodyPr/>
        <a:lstStyle/>
        <a:p>
          <a:endParaRPr lang="en-US">
            <a:latin typeface="Arial Narrow" panose="020B0606020202030204" pitchFamily="34" charset="0"/>
          </a:endParaRPr>
        </a:p>
      </dgm:t>
    </dgm:pt>
    <dgm:pt modelId="{E10C0FFB-29C8-471D-9D5B-134033FC628E}" type="pres">
      <dgm:prSet presAssocID="{45551510-8D1A-481B-8B44-146CA9F90D94}" presName="composite" presStyleCnt="0">
        <dgm:presLayoutVars>
          <dgm:chMax val="1"/>
          <dgm:dir/>
          <dgm:resizeHandles val="exact"/>
        </dgm:presLayoutVars>
      </dgm:prSet>
      <dgm:spPr/>
    </dgm:pt>
    <dgm:pt modelId="{922F2DDD-2BB8-4D3B-8F3E-08BFDF287DBE}" type="pres">
      <dgm:prSet presAssocID="{45551510-8D1A-481B-8B44-146CA9F90D94}" presName="radial" presStyleCnt="0">
        <dgm:presLayoutVars>
          <dgm:animLvl val="ctr"/>
        </dgm:presLayoutVars>
      </dgm:prSet>
      <dgm:spPr/>
    </dgm:pt>
    <dgm:pt modelId="{60358E29-F324-42E9-9965-21E9CF437AE5}" type="pres">
      <dgm:prSet presAssocID="{E78912D5-48F0-43F4-BA04-254E811A61CF}" presName="centerShape" presStyleLbl="vennNode1" presStyleIdx="0" presStyleCnt="6"/>
      <dgm:spPr/>
    </dgm:pt>
    <dgm:pt modelId="{C0B328A7-06D8-4F31-B3B8-9821901E9B0A}" type="pres">
      <dgm:prSet presAssocID="{987EC247-CC3C-41D6-9709-64361C0F6F9E}" presName="node" presStyleLbl="vennNode1" presStyleIdx="1" presStyleCnt="6">
        <dgm:presLayoutVars>
          <dgm:bulletEnabled val="1"/>
        </dgm:presLayoutVars>
      </dgm:prSet>
      <dgm:spPr/>
    </dgm:pt>
    <dgm:pt modelId="{67867DB0-96FE-4DD2-8646-AEA2BE1C823A}" type="pres">
      <dgm:prSet presAssocID="{0ABE9764-EFC0-4D9C-A912-EC205B1A0ED3}" presName="node" presStyleLbl="vennNode1" presStyleIdx="2" presStyleCnt="6">
        <dgm:presLayoutVars>
          <dgm:bulletEnabled val="1"/>
        </dgm:presLayoutVars>
      </dgm:prSet>
      <dgm:spPr/>
    </dgm:pt>
    <dgm:pt modelId="{6B18AF0B-4A67-4D38-AC60-45F53CDDF9A5}" type="pres">
      <dgm:prSet presAssocID="{6770D3BB-C222-4DA0-A0F9-596F2A18FE68}" presName="node" presStyleLbl="vennNode1" presStyleIdx="3" presStyleCnt="6">
        <dgm:presLayoutVars>
          <dgm:bulletEnabled val="1"/>
        </dgm:presLayoutVars>
      </dgm:prSet>
      <dgm:spPr/>
    </dgm:pt>
    <dgm:pt modelId="{8F2E3BF3-50F9-4033-96FF-6A3349E43342}" type="pres">
      <dgm:prSet presAssocID="{7F8AE47D-FB83-4CFC-BEC4-C688D2F4AF9C}" presName="node" presStyleLbl="vennNode1" presStyleIdx="4" presStyleCnt="6">
        <dgm:presLayoutVars>
          <dgm:bulletEnabled val="1"/>
        </dgm:presLayoutVars>
      </dgm:prSet>
      <dgm:spPr/>
    </dgm:pt>
    <dgm:pt modelId="{0D07A0A7-B37E-42D3-8FB2-D65FD4725A02}" type="pres">
      <dgm:prSet presAssocID="{A1A90B98-BEAF-48AA-9429-35F30B7A696E}" presName="node" presStyleLbl="vennNode1" presStyleIdx="5" presStyleCnt="6">
        <dgm:presLayoutVars>
          <dgm:bulletEnabled val="1"/>
        </dgm:presLayoutVars>
      </dgm:prSet>
      <dgm:spPr/>
    </dgm:pt>
  </dgm:ptLst>
  <dgm:cxnLst>
    <dgm:cxn modelId="{7459D600-00C0-4B72-A171-CCAC8E621578}" srcId="{E78912D5-48F0-43F4-BA04-254E811A61CF}" destId="{A1A90B98-BEAF-48AA-9429-35F30B7A696E}" srcOrd="4" destOrd="0" parTransId="{A4A7174B-93BD-458D-A764-A409E49C0085}" sibTransId="{95A9196C-C64C-4B52-8F30-EB140D50F812}"/>
    <dgm:cxn modelId="{2FC8D41E-396D-40AC-9C1F-3B70FD3B95C5}" type="presOf" srcId="{A1A90B98-BEAF-48AA-9429-35F30B7A696E}" destId="{0D07A0A7-B37E-42D3-8FB2-D65FD4725A02}" srcOrd="0" destOrd="0" presId="urn:microsoft.com/office/officeart/2005/8/layout/radial3"/>
    <dgm:cxn modelId="{B7907582-CB93-478C-ABD6-63F84B1D1972}" srcId="{E78912D5-48F0-43F4-BA04-254E811A61CF}" destId="{0ABE9764-EFC0-4D9C-A912-EC205B1A0ED3}" srcOrd="1" destOrd="0" parTransId="{5E3A377A-E5EB-4DF1-82DB-63358811B782}" sibTransId="{A7FDEC92-A38E-4DC5-9239-796DDBAFDDEA}"/>
    <dgm:cxn modelId="{A1621285-D0E0-4A9B-B014-33392A45C133}" type="presOf" srcId="{987EC247-CC3C-41D6-9709-64361C0F6F9E}" destId="{C0B328A7-06D8-4F31-B3B8-9821901E9B0A}" srcOrd="0" destOrd="0" presId="urn:microsoft.com/office/officeart/2005/8/layout/radial3"/>
    <dgm:cxn modelId="{04C71C87-889A-4435-9AAA-3A54D20BBD91}" type="presOf" srcId="{0ABE9764-EFC0-4D9C-A912-EC205B1A0ED3}" destId="{67867DB0-96FE-4DD2-8646-AEA2BE1C823A}" srcOrd="0" destOrd="0" presId="urn:microsoft.com/office/officeart/2005/8/layout/radial3"/>
    <dgm:cxn modelId="{52A3A89A-CE9A-42A9-917D-2E9DB3BE859A}" srcId="{E78912D5-48F0-43F4-BA04-254E811A61CF}" destId="{7F8AE47D-FB83-4CFC-BEC4-C688D2F4AF9C}" srcOrd="3" destOrd="0" parTransId="{CEAE5620-F2B1-4EEE-95A7-27FAA782D178}" sibTransId="{E22B15D4-8007-4FB9-97F6-EB28FE18BEAB}"/>
    <dgm:cxn modelId="{85E298A0-B47E-4BC7-8203-3B556ACA21D5}" type="presOf" srcId="{45551510-8D1A-481B-8B44-146CA9F90D94}" destId="{E10C0FFB-29C8-471D-9D5B-134033FC628E}" srcOrd="0" destOrd="0" presId="urn:microsoft.com/office/officeart/2005/8/layout/radial3"/>
    <dgm:cxn modelId="{1FAC27AE-0478-4187-8BFF-F0993386BF46}" srcId="{E78912D5-48F0-43F4-BA04-254E811A61CF}" destId="{987EC247-CC3C-41D6-9709-64361C0F6F9E}" srcOrd="0" destOrd="0" parTransId="{B179CCFC-79F6-4C45-A8CA-E94B23BA9E98}" sibTransId="{152ADF04-264E-40D1-8F1A-F6380A8E85C3}"/>
    <dgm:cxn modelId="{55D0F0AF-B9FA-455A-AB1E-0B0DAFE90B61}" type="presOf" srcId="{6770D3BB-C222-4DA0-A0F9-596F2A18FE68}" destId="{6B18AF0B-4A67-4D38-AC60-45F53CDDF9A5}" srcOrd="0" destOrd="0" presId="urn:microsoft.com/office/officeart/2005/8/layout/radial3"/>
    <dgm:cxn modelId="{5F85A2B4-7813-4507-94D6-67E5D2B4A7DD}" srcId="{45551510-8D1A-481B-8B44-146CA9F90D94}" destId="{E78912D5-48F0-43F4-BA04-254E811A61CF}" srcOrd="0" destOrd="0" parTransId="{58A6353A-CE7F-4CDF-923B-CE3BB0E1D6E1}" sibTransId="{BE1DC618-9108-4874-919C-75299C9B34B7}"/>
    <dgm:cxn modelId="{0D4750B6-5AD2-4B10-A12C-2070F311C4A4}" type="presOf" srcId="{7F8AE47D-FB83-4CFC-BEC4-C688D2F4AF9C}" destId="{8F2E3BF3-50F9-4033-96FF-6A3349E43342}" srcOrd="0" destOrd="0" presId="urn:microsoft.com/office/officeart/2005/8/layout/radial3"/>
    <dgm:cxn modelId="{B31A83C7-B20C-4E71-A247-0CD6AE6A5DEF}" type="presOf" srcId="{E78912D5-48F0-43F4-BA04-254E811A61CF}" destId="{60358E29-F324-42E9-9965-21E9CF437AE5}" srcOrd="0" destOrd="0" presId="urn:microsoft.com/office/officeart/2005/8/layout/radial3"/>
    <dgm:cxn modelId="{59BE15D0-3D08-4ED6-9DF9-1DE0266799E5}" srcId="{E78912D5-48F0-43F4-BA04-254E811A61CF}" destId="{6770D3BB-C222-4DA0-A0F9-596F2A18FE68}" srcOrd="2" destOrd="0" parTransId="{A1F51BD9-DBB3-4A67-9C47-6B0DA10B590A}" sibTransId="{37F0FF06-1155-460F-A79C-9C84F53937D4}"/>
    <dgm:cxn modelId="{E9D118A6-0A31-4F0E-AC1B-C063246D82F6}" type="presParOf" srcId="{E10C0FFB-29C8-471D-9D5B-134033FC628E}" destId="{922F2DDD-2BB8-4D3B-8F3E-08BFDF287DBE}" srcOrd="0" destOrd="0" presId="urn:microsoft.com/office/officeart/2005/8/layout/radial3"/>
    <dgm:cxn modelId="{25404D16-2BF2-4F2A-885E-3839C900E2BB}" type="presParOf" srcId="{922F2DDD-2BB8-4D3B-8F3E-08BFDF287DBE}" destId="{60358E29-F324-42E9-9965-21E9CF437AE5}" srcOrd="0" destOrd="0" presId="urn:microsoft.com/office/officeart/2005/8/layout/radial3"/>
    <dgm:cxn modelId="{2EDE8F2E-E3E5-4183-858C-6CF844E6DD5A}" type="presParOf" srcId="{922F2DDD-2BB8-4D3B-8F3E-08BFDF287DBE}" destId="{C0B328A7-06D8-4F31-B3B8-9821901E9B0A}" srcOrd="1" destOrd="0" presId="urn:microsoft.com/office/officeart/2005/8/layout/radial3"/>
    <dgm:cxn modelId="{9CD1C688-BA6E-415C-8CD7-71B29E724EB6}" type="presParOf" srcId="{922F2DDD-2BB8-4D3B-8F3E-08BFDF287DBE}" destId="{67867DB0-96FE-4DD2-8646-AEA2BE1C823A}" srcOrd="2" destOrd="0" presId="urn:microsoft.com/office/officeart/2005/8/layout/radial3"/>
    <dgm:cxn modelId="{12AAD1F4-7E5C-41FF-81BA-4191E5A38A2C}" type="presParOf" srcId="{922F2DDD-2BB8-4D3B-8F3E-08BFDF287DBE}" destId="{6B18AF0B-4A67-4D38-AC60-45F53CDDF9A5}" srcOrd="3" destOrd="0" presId="urn:microsoft.com/office/officeart/2005/8/layout/radial3"/>
    <dgm:cxn modelId="{98FFF57B-1113-4143-88F8-117EF4585252}" type="presParOf" srcId="{922F2DDD-2BB8-4D3B-8F3E-08BFDF287DBE}" destId="{8F2E3BF3-50F9-4033-96FF-6A3349E43342}" srcOrd="4" destOrd="0" presId="urn:microsoft.com/office/officeart/2005/8/layout/radial3"/>
    <dgm:cxn modelId="{EADAAA79-CE16-4301-8DC5-DD9B27BF7C58}" type="presParOf" srcId="{922F2DDD-2BB8-4D3B-8F3E-08BFDF287DBE}" destId="{0D07A0A7-B37E-42D3-8FB2-D65FD4725A02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979DE1-F33F-4F2E-8808-D0A65B381749}">
      <dsp:nvSpPr>
        <dsp:cNvPr id="0" name=""/>
        <dsp:cNvSpPr/>
      </dsp:nvSpPr>
      <dsp:spPr>
        <a:xfrm>
          <a:off x="4521226" y="1294643"/>
          <a:ext cx="1972238" cy="1972603"/>
        </a:xfrm>
        <a:prstGeom prst="ellipse">
          <a:avLst/>
        </a:prstGeom>
        <a:solidFill>
          <a:srgbClr val="57C1A6"/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2964CF-98EA-45EC-8095-023C7E729FE6}">
      <dsp:nvSpPr>
        <dsp:cNvPr id="0" name=""/>
        <dsp:cNvSpPr/>
      </dsp:nvSpPr>
      <dsp:spPr>
        <a:xfrm>
          <a:off x="4586710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Arial Narrow" panose="020B0606020202030204" pitchFamily="34" charset="0"/>
            </a:rPr>
            <a:t>City Council</a:t>
          </a:r>
        </a:p>
      </dsp:txBody>
      <dsp:txXfrm>
        <a:off x="4849932" y="1623468"/>
        <a:ext cx="1314825" cy="1314953"/>
      </dsp:txXfrm>
    </dsp:sp>
    <dsp:sp modelId="{323C1B76-AB08-42A5-A9E4-52D297DC4A5A}">
      <dsp:nvSpPr>
        <dsp:cNvPr id="0" name=""/>
        <dsp:cNvSpPr/>
      </dsp:nvSpPr>
      <dsp:spPr>
        <a:xfrm rot="2700000">
          <a:off x="2485236" y="1297027"/>
          <a:ext cx="1967488" cy="1967488"/>
        </a:xfrm>
        <a:prstGeom prst="teardrop">
          <a:avLst>
            <a:gd name="adj" fmla="val 100000"/>
          </a:avLst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CDF666-051E-46EC-891D-90047BBF2FAC}">
      <dsp:nvSpPr>
        <dsp:cNvPr id="0" name=""/>
        <dsp:cNvSpPr/>
      </dsp:nvSpPr>
      <dsp:spPr>
        <a:xfrm>
          <a:off x="2548345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L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and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solidFill>
                <a:schemeClr val="tx1"/>
              </a:solidFill>
              <a:latin typeface="Arial Narrow" panose="020B0606020202030204" pitchFamily="34" charset="0"/>
            </a:rPr>
            <a:t>U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se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P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Z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oning</a:t>
          </a:r>
          <a:endParaRPr lang="en-US" sz="1900" kern="1200" dirty="0">
            <a:latin typeface="Arial Narrow" panose="020B0606020202030204" pitchFamily="34" charset="0"/>
          </a:endParaRPr>
        </a:p>
      </dsp:txBody>
      <dsp:txXfrm>
        <a:off x="2811567" y="1623468"/>
        <a:ext cx="1314825" cy="1314953"/>
      </dsp:txXfrm>
    </dsp:sp>
    <dsp:sp modelId="{28527B08-B549-41E2-B434-744C64B3A705}">
      <dsp:nvSpPr>
        <dsp:cNvPr id="0" name=""/>
        <dsp:cNvSpPr/>
      </dsp:nvSpPr>
      <dsp:spPr>
        <a:xfrm rot="2700000">
          <a:off x="446871" y="1297027"/>
          <a:ext cx="1967488" cy="1967488"/>
        </a:xfrm>
        <a:prstGeom prst="teardrop">
          <a:avLst>
            <a:gd name="adj" fmla="val 10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6E90B3-0C17-4961-A80C-C032E77B3DC1}">
      <dsp:nvSpPr>
        <dsp:cNvPr id="0" name=""/>
        <dsp:cNvSpPr/>
      </dsp:nvSpPr>
      <dsp:spPr>
        <a:xfrm>
          <a:off x="509980" y="1360408"/>
          <a:ext cx="1841269" cy="1841073"/>
        </a:xfrm>
        <a:prstGeom prst="ellipse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E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nvironmental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P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lanning</a:t>
          </a:r>
        </a:p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1900" b="1" kern="1200" dirty="0">
              <a:latin typeface="Arial Narrow" panose="020B0606020202030204" pitchFamily="34" charset="0"/>
            </a:rPr>
            <a:t>C</a:t>
          </a:r>
          <a:r>
            <a:rPr lang="en-US" sz="1900" kern="12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rPr>
            <a:t>ommission</a:t>
          </a:r>
        </a:p>
      </dsp:txBody>
      <dsp:txXfrm>
        <a:off x="773202" y="1623468"/>
        <a:ext cx="1314825" cy="13149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358E29-F324-42E9-9965-21E9CF437AE5}">
      <dsp:nvSpPr>
        <dsp:cNvPr id="0" name=""/>
        <dsp:cNvSpPr/>
      </dsp:nvSpPr>
      <dsp:spPr>
        <a:xfrm>
          <a:off x="2668431" y="1701702"/>
          <a:ext cx="3944689" cy="3944689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>
              <a:latin typeface="Arial Narrow" panose="020B0606020202030204" pitchFamily="34" charset="0"/>
            </a:rPr>
            <a:t>Housing</a:t>
          </a:r>
        </a:p>
      </dsp:txBody>
      <dsp:txXfrm>
        <a:off x="3246117" y="2279388"/>
        <a:ext cx="2789317" cy="2789317"/>
      </dsp:txXfrm>
    </dsp:sp>
    <dsp:sp modelId="{C0B328A7-06D8-4F31-B3B8-9821901E9B0A}">
      <dsp:nvSpPr>
        <dsp:cNvPr id="0" name=""/>
        <dsp:cNvSpPr/>
      </dsp:nvSpPr>
      <dsp:spPr>
        <a:xfrm>
          <a:off x="3654603" y="121703"/>
          <a:ext cx="1972344" cy="1972344"/>
        </a:xfrm>
        <a:prstGeom prst="ellipse">
          <a:avLst/>
        </a:prstGeom>
        <a:solidFill>
          <a:schemeClr val="accent2">
            <a:alpha val="50000"/>
            <a:hueOff val="1287540"/>
            <a:satOff val="-404"/>
            <a:lumOff val="-1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</a:rPr>
            <a:t>Health, Housing, and Homelessness</a:t>
          </a:r>
        </a:p>
      </dsp:txBody>
      <dsp:txXfrm>
        <a:off x="3943446" y="410546"/>
        <a:ext cx="1394658" cy="1394658"/>
      </dsp:txXfrm>
    </dsp:sp>
    <dsp:sp modelId="{67867DB0-96FE-4DD2-8646-AEA2BE1C823A}">
      <dsp:nvSpPr>
        <dsp:cNvPr id="0" name=""/>
        <dsp:cNvSpPr/>
      </dsp:nvSpPr>
      <dsp:spPr>
        <a:xfrm>
          <a:off x="6095178" y="1894884"/>
          <a:ext cx="1972344" cy="1972344"/>
        </a:xfrm>
        <a:prstGeom prst="ellipse">
          <a:avLst/>
        </a:prstGeom>
        <a:solidFill>
          <a:schemeClr val="accent2">
            <a:alpha val="50000"/>
            <a:hueOff val="2575080"/>
            <a:satOff val="-808"/>
            <a:lumOff val="-2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</a:rPr>
            <a:t>Metropolitan Redevelopment Agency</a:t>
          </a:r>
        </a:p>
      </dsp:txBody>
      <dsp:txXfrm>
        <a:off x="6384021" y="2183727"/>
        <a:ext cx="1394658" cy="1394658"/>
      </dsp:txXfrm>
    </dsp:sp>
    <dsp:sp modelId="{6B18AF0B-4A67-4D38-AC60-45F53CDDF9A5}">
      <dsp:nvSpPr>
        <dsp:cNvPr id="0" name=""/>
        <dsp:cNvSpPr/>
      </dsp:nvSpPr>
      <dsp:spPr>
        <a:xfrm>
          <a:off x="5162961" y="4763952"/>
          <a:ext cx="1972344" cy="1972344"/>
        </a:xfrm>
        <a:prstGeom prst="ellipse">
          <a:avLst/>
        </a:prstGeom>
        <a:solidFill>
          <a:schemeClr val="accent2">
            <a:alpha val="50000"/>
            <a:hueOff val="3862620"/>
            <a:satOff val="-1211"/>
            <a:lumOff val="-3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</a:rPr>
            <a:t>Senior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</a:rPr>
            <a:t>Affairs</a:t>
          </a:r>
        </a:p>
      </dsp:txBody>
      <dsp:txXfrm>
        <a:off x="5451804" y="5052795"/>
        <a:ext cx="1394658" cy="1394658"/>
      </dsp:txXfrm>
    </dsp:sp>
    <dsp:sp modelId="{8F2E3BF3-50F9-4033-96FF-6A3349E43342}">
      <dsp:nvSpPr>
        <dsp:cNvPr id="0" name=""/>
        <dsp:cNvSpPr/>
      </dsp:nvSpPr>
      <dsp:spPr>
        <a:xfrm>
          <a:off x="2146245" y="4763952"/>
          <a:ext cx="1972344" cy="1972344"/>
        </a:xfrm>
        <a:prstGeom prst="ellipse">
          <a:avLst/>
        </a:prstGeom>
        <a:solidFill>
          <a:schemeClr val="accent2">
            <a:alpha val="50000"/>
            <a:hueOff val="5150160"/>
            <a:satOff val="-1615"/>
            <a:lumOff val="-4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Arial Narrow" panose="020B0606020202030204" pitchFamily="34" charset="0"/>
            </a:rPr>
            <a:t>Planning Department</a:t>
          </a:r>
        </a:p>
      </dsp:txBody>
      <dsp:txXfrm>
        <a:off x="2435088" y="5052795"/>
        <a:ext cx="1394658" cy="1394658"/>
      </dsp:txXfrm>
    </dsp:sp>
    <dsp:sp modelId="{0D07A0A7-B37E-42D3-8FB2-D65FD4725A02}">
      <dsp:nvSpPr>
        <dsp:cNvPr id="0" name=""/>
        <dsp:cNvSpPr/>
      </dsp:nvSpPr>
      <dsp:spPr>
        <a:xfrm>
          <a:off x="1214028" y="1894884"/>
          <a:ext cx="1972344" cy="1972344"/>
        </a:xfrm>
        <a:prstGeom prst="ellipse">
          <a:avLst/>
        </a:prstGeom>
        <a:solidFill>
          <a:schemeClr val="accent2">
            <a:alpha val="50000"/>
            <a:hueOff val="6437700"/>
            <a:satOff val="-2019"/>
            <a:lumOff val="-509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latin typeface="Arial Narrow" panose="020B0606020202030204" pitchFamily="34" charset="0"/>
            </a:rPr>
            <a:t>Economic Development</a:t>
          </a:r>
          <a:endParaRPr lang="en-US" sz="1800" kern="1200" dirty="0">
            <a:latin typeface="Arial Narrow" panose="020B0606020202030204" pitchFamily="34" charset="0"/>
          </a:endParaRPr>
        </a:p>
      </dsp:txBody>
      <dsp:txXfrm>
        <a:off x="1502871" y="2183727"/>
        <a:ext cx="1394658" cy="1394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48CCD-5887-4D9A-A01E-06F12D827352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638CE-7E76-407E-B835-9648AD79A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703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638CE-7E76-407E-B835-9648AD79A89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13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638CE-7E76-407E-B835-9648AD79A8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057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Parking management strategies?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A638CE-7E76-407E-B835-9648AD79A8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66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6AEFA7-ECF7-4785-B191-0454C34AD83A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921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3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chart" Target="../charts/chart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4EB0350-F24E-5C49-A2FC-4CCB9019CD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7D7440-FC00-244F-B0FB-AC19117B9E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443" y="2473953"/>
            <a:ext cx="3993114" cy="516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0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AF49B0-BADC-8149-9263-587BB3F5E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5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48609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41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8875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571B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359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87B3AA06-2F0C-413C-8C45-78881D6AF42D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34417390"/>
              </p:ext>
            </p:extLst>
          </p:nvPr>
        </p:nvGraphicFramePr>
        <p:xfrm>
          <a:off x="2032000" y="1219200"/>
          <a:ext cx="740646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4773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058626931"/>
              </p:ext>
            </p:extLst>
          </p:nvPr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482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9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93F12-18E6-4408-B524-04134C3D78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969" y="3420610"/>
            <a:ext cx="1291862" cy="3367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65DEA-915E-49DC-AFD4-9A9E68FB8B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0" y="5117246"/>
            <a:ext cx="2811658" cy="1512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2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42A9538-5EF8-4BB4-8B1D-1FCFF1C56E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835"/>
            <a:ext cx="1219200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034273" y="4763192"/>
            <a:ext cx="2917781" cy="16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1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895863D-A570-4405-8C67-9B95E531A3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77"/>
          <a:stretch/>
        </p:blipFill>
        <p:spPr>
          <a:xfrm>
            <a:off x="0" y="-10637"/>
            <a:ext cx="12192000" cy="6868637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7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C73BDA4-88E2-A147-BA43-95321348F3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228600"/>
            <a:ext cx="5791200" cy="1266918"/>
          </a:xfrm>
        </p:spPr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60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1595106"/>
            <a:ext cx="7518400" cy="1757694"/>
          </a:xfr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AFBC7-7F1F-41AC-9A3F-F3519996FD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E97D895-4EC0-4B38-A7C2-C350561D1C50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AD2470-4DCB-411D-A134-3CA500AEB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54864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D4C4D-FAE3-4BD3-B6E3-4282DF608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2400" y="6356351"/>
            <a:ext cx="2844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991D505-0F99-4C94-BF15-BBFDB8B6134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90508E-961D-6144-A07F-80B8D890BC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7" t="30489" r="24536" b="33236"/>
          <a:stretch/>
        </p:blipFill>
        <p:spPr>
          <a:xfrm>
            <a:off x="9785678" y="5486400"/>
            <a:ext cx="2204241" cy="123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6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E3BE246-8BBD-4E22-B3B1-63F8DDD7ED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772"/>
                    </a14:imgEffect>
                    <a14:imgEffect>
                      <a14:saturation sat="0"/>
                    </a14:imgEffect>
                    <a14:imgEffect>
                      <a14:brightnessContrast brigh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7C1A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313246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2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C2134F-77D7-412F-921C-AF459DD51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-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5400"/>
            <a:ext cx="12192000" cy="6883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011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E2D9B2-306E-4D03-BB33-1DF6F77C2E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10000" contras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7C1A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775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126B66B-DBBD-4FC3-A63B-0C27E8C22E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7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77387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E10DBB-FD79-4C8A-8D5E-CA23D58025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9406966" y="136524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56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F69DBC-79D8-481F-9BC2-898A436DEB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9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9167" r="191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259464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4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2BCC3C-7572-407B-8549-3D17BFEEA2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682"/>
                    </a14:imgEffect>
                    <a14:imgEffect>
                      <a14:saturation sat="0"/>
                    </a14:imgEffect>
                    <a14:imgEffect>
                      <a14:brightnessContrast bright="-10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8" t="33333" r="26818" b="33333"/>
          <a:stretch/>
        </p:blipFill>
        <p:spPr>
          <a:xfrm>
            <a:off x="564258" y="343216"/>
            <a:ext cx="2615065" cy="1453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5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7E3C4CF-422B-4302-9C2C-233A3DF232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 baseline="0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50884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23423FF-B7FB-42AA-BC5F-D4708D6E6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66713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BD7691F-A5D5-49CF-93DC-CAFD98F4E2AB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597CE16-3B8A-4A9C-883A-B6422300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8C27BC0-7CE8-4845-871B-71F10146F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25CD8C-D00B-4AF3-AA29-B158885D016E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20400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99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5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6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4AB56A3-D395-4683-9B52-6390560ADE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45000" contras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1421" y="4800600"/>
            <a:ext cx="8455379" cy="566738"/>
          </a:xfrm>
        </p:spPr>
        <p:txBody>
          <a:bodyPr anchor="b"/>
          <a:lstStyle>
            <a:lvl1pPr algn="l">
              <a:defRPr sz="2000" b="1">
                <a:solidFill>
                  <a:srgbClr val="57C1A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01421" y="5367338"/>
            <a:ext cx="8455379" cy="804862"/>
          </a:xfrm>
        </p:spPr>
        <p:txBody>
          <a:bodyPr/>
          <a:lstStyle>
            <a:lvl1pPr marL="0" indent="0">
              <a:buNone/>
              <a:defRPr sz="15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0714A5F-BA8C-4B10-955B-6AF43B3198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956800" y="357188"/>
            <a:ext cx="16256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1AABF6F-22C4-4FEC-8813-392ED3301245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A763036-EED3-4E4C-B92F-548987319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C57B957-59C1-46AD-AA5B-179964558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B91338-2059-493C-9FB3-5F62D80AD1EB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10" name="Media Placeholder 12">
            <a:extLst>
              <a:ext uri="{FF2B5EF4-FFF2-40B4-BE49-F238E27FC236}">
                <a16:creationId xmlns:a16="http://schemas.microsoft.com/office/drawing/2014/main" id="{3FB0F2B2-057D-42B4-AAA9-48F6EC61D550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500717" y="1143000"/>
            <a:ext cx="8455379" cy="3429000"/>
          </a:xfrm>
        </p:spPr>
        <p:txBody>
          <a:bodyPr/>
          <a:lstStyle/>
          <a:p>
            <a:r>
              <a:rPr lang="en-US" dirty="0"/>
              <a:t>Click icon to add media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BC58E2C-E7C8-4F0B-8680-DB3D190C3781}"/>
              </a:ext>
            </a:extLst>
          </p:cNvPr>
          <p:cNvSpPr/>
          <p:nvPr userDrawn="1"/>
        </p:nvSpPr>
        <p:spPr>
          <a:xfrm>
            <a:off x="1501421" y="1143000"/>
            <a:ext cx="8455379" cy="3429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2098" y="334741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2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165A5BB0-E006-924D-9DAB-60BB02C356A2}"/>
              </a:ext>
            </a:extLst>
          </p:cNvPr>
          <p:cNvSpPr/>
          <p:nvPr userDrawn="1"/>
        </p:nvSpPr>
        <p:spPr>
          <a:xfrm>
            <a:off x="0" y="1"/>
            <a:ext cx="1625600" cy="6858000"/>
          </a:xfrm>
          <a:prstGeom prst="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16200000">
            <a:off x="-2428875" y="2667000"/>
            <a:ext cx="6584949" cy="1524000"/>
          </a:xfrm>
        </p:spPr>
        <p:txBody>
          <a:bodyPr/>
          <a:lstStyle>
            <a:lvl1pPr>
              <a:defRPr sz="6600" b="1" i="0" cap="all" baseline="0">
                <a:solidFill>
                  <a:schemeClr val="bg1"/>
                </a:solidFill>
                <a:latin typeface="Publica Play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930400" y="228600"/>
            <a:ext cx="8128000" cy="598058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32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8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2A2E3-5467-4748-AE9A-41F97216CD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E4325D-8EF1-4822-BC3C-E32EBAF3AE9B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21568-C98D-4978-9619-0AB263993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30400" y="6356351"/>
            <a:ext cx="60960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C790F-1DB3-40BD-9475-1A44EE25F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B136C50-C513-4335-B3B7-DE19EF8D9116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3489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84883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00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300F22-5009-40CB-A807-70A8F5A77F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25000"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 rot="5400000">
            <a:off x="-2530476" y="2667000"/>
            <a:ext cx="6584952" cy="1524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7E44B-B8AA-4783-8708-5FAE0DB562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60242" y="317155"/>
            <a:ext cx="1524004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34D5DCE-D5D6-4C61-81B3-06F87F1D9141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99EEE-40D1-4953-A47D-BFDC83DF7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31760" y="6356351"/>
            <a:ext cx="589464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C1007-31A2-49C0-BF34-A4268DE4E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6A34B-83CC-40DC-BA46-63B827245A3F}" type="slidenum">
              <a:rPr lang="en-US" altLang="en-US"/>
              <a:pPr/>
              <a:t>‹#›</a:t>
            </a:fld>
            <a:endParaRPr lang="en-US" altLang="en-US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6E813A55-ACDF-4C56-B493-97F941DD8ABA}"/>
              </a:ext>
            </a:extLst>
          </p:cNvPr>
          <p:cNvGraphicFramePr/>
          <p:nvPr userDrawn="1"/>
        </p:nvGraphicFramePr>
        <p:xfrm>
          <a:off x="2032000" y="1092200"/>
          <a:ext cx="8534400" cy="447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5" t="22222" r="37059" b="17777"/>
          <a:stretch/>
        </p:blipFill>
        <p:spPr>
          <a:xfrm>
            <a:off x="10841746" y="3327400"/>
            <a:ext cx="1350254" cy="347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6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6600" b="1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 b="1" i="0" cap="all" baseline="0">
                <a:solidFill>
                  <a:srgbClr val="5571B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2352A9-C242-427E-B1C8-A9548051D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228601"/>
            <a:ext cx="1524000" cy="365125"/>
          </a:xfrm>
        </p:spPr>
        <p:txBody>
          <a:bodyPr/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AB6BB9C-9F97-44EA-BCFC-D1437F8533DF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3FDED-50D6-46D6-AE55-EB6660DD3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DDCD2-743D-4EDF-BB72-7F8581458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C1E663E-8CB3-4B4D-BE61-B8ACD4ABDA42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28889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6600" b="1" i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noFill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6F6E51E-9CA1-4092-998C-9E9D889AA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1513-5607-4B2C-BC9F-AB0B702FAC73}" type="datetimeFigureOut">
              <a:rPr lang="en-US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C481B9-A73B-4974-A627-B2D26B315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510149-D117-4E9E-A9AB-A6B79396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6FF04B-F0DC-4DEB-ACBB-0DF947279AF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7472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 algn="ctr">
              <a:buNone/>
              <a:defRPr sz="2400" b="1" cap="all" baseline="0">
                <a:solidFill>
                  <a:srgbClr val="5571B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ECAC019-8430-4C23-A16C-B4E55F74C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6D59F-D235-4E85-B48F-771857550E86}" type="datetimeFigureOut">
              <a:rPr lang="en-US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B3887BC-0EB8-4D74-B79B-3AE90029A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053FA8D-DF64-4C75-BFB4-19FF16E7A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A56AA7-FA10-42EB-B11F-25AFD29AA18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4669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6296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371600"/>
            <a:ext cx="10972800" cy="1143000"/>
          </a:xfrm>
        </p:spPr>
        <p:txBody>
          <a:bodyPr/>
          <a:lstStyle/>
          <a:p>
            <a:r>
              <a:rPr lang="en-US" dirty="0"/>
              <a:t>Master title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F8F4DD-29EB-4D24-A1C9-2855744C65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50839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B5975414-CBD0-43C7-BFB7-9D156A039269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DD8C748-6F40-4AEE-80E1-D43CEC976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600" y="6356351"/>
            <a:ext cx="7416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48F580-0626-402F-97AB-528194135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443654-B582-4327-B741-61DA5765C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9678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94CB81-6759-4D49-AFC7-0C42231E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8400" y="381001"/>
            <a:ext cx="1524000" cy="36512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DBA12AA5-AC7D-4FFB-A064-F9C1AAA65AD2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730F103-F462-49F9-BD5B-1640FE53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11200" y="6356351"/>
            <a:ext cx="7315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3DAC21A-37D2-483E-B51D-2A87BADF8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471BA2-E43B-4870-9DDD-211C47887B01}" type="slidenum">
              <a:rPr lang="en-US" altLang="en-US"/>
              <a:pPr/>
              <a:t>‹#›</a:t>
            </a:fld>
            <a:endParaRPr lang="en-US" alt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21188B-67D0-FA48-B18D-6778570B22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080" y="-1105534"/>
            <a:ext cx="4792532" cy="370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0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7410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A77AA74-9D76-4144-9743-C65B3F32851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3E687DB-E0A7-4B4F-9664-86B6690B4B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6B0E5B-8A78-4A2E-A72D-3E9ED07A58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D99F22E-FC35-4457-AC26-484C6E6A8F5D}" type="datetimeFigureOut">
              <a:rPr lang="en-US" smtClean="0"/>
              <a:pPr>
                <a:defRPr/>
              </a:pPr>
              <a:t>3/10/2026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7EE8A-E849-45D8-8C31-59928A25D0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50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7530B-404F-4DF3-9B5D-581CDF7BF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5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F955EFD-97E9-4021-9669-B18E895829BD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36545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6600" b="1" i="0" kern="1200" cap="all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73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145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717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bq-zone.com/ido-updates-2025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ompplan.abq-zone.com/anti-displacement-toolbox#paragraphs-item-89" TargetMode="External"/><Relationship Id="rId7" Type="http://schemas.openxmlformats.org/officeDocument/2006/relationships/image" Target="../media/image31.png"/><Relationship Id="rId2" Type="http://schemas.openxmlformats.org/officeDocument/2006/relationships/hyperlink" Target="http://compplan.abq-zone.com/anti-displacement-toolbox#paragraphs-item-100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hyperlink" Target="https://tinyurl.com/CABQ-Anti-Displacement" TargetMode="External"/><Relationship Id="rId4" Type="http://schemas.openxmlformats.org/officeDocument/2006/relationships/hyperlink" Target="http://compplan.abq-zone.com/anti-displacement-toolbox#paragraphs-item-112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CABQ-Anti-Displacement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ompplan.abc-zone.com/" TargetMode="External"/><Relationship Id="rId13" Type="http://schemas.openxmlformats.org/officeDocument/2006/relationships/image" Target="../media/image36.png"/><Relationship Id="rId18" Type="http://schemas.openxmlformats.org/officeDocument/2006/relationships/hyperlink" Target="mailto:abctoz@cabq.gov" TargetMode="External"/><Relationship Id="rId3" Type="http://schemas.openxmlformats.org/officeDocument/2006/relationships/image" Target="../media/image30.png"/><Relationship Id="rId7" Type="http://schemas.openxmlformats.org/officeDocument/2006/relationships/hyperlink" Target="mailto:Jessica@cabq.gov" TargetMode="External"/><Relationship Id="rId12" Type="http://schemas.openxmlformats.org/officeDocument/2006/relationships/image" Target="../media/image35.png"/><Relationship Id="rId17" Type="http://schemas.openxmlformats.org/officeDocument/2006/relationships/hyperlink" Target="tinyurl.com/idozoningmap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kclark@cabq.gov" TargetMode="External"/><Relationship Id="rId11" Type="http://schemas.openxmlformats.org/officeDocument/2006/relationships/hyperlink" Target="https://ido.abc-zone.com/" TargetMode="External"/><Relationship Id="rId5" Type="http://schemas.openxmlformats.org/officeDocument/2006/relationships/hyperlink" Target="mailto:mrenz@cabq.gov" TargetMode="External"/><Relationship Id="rId15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40.png"/><Relationship Id="rId4" Type="http://schemas.openxmlformats.org/officeDocument/2006/relationships/image" Target="../media/image33.jpeg"/><Relationship Id="rId9" Type="http://schemas.openxmlformats.org/officeDocument/2006/relationships/hyperlink" Target="https://www.cabq.gov/planning" TargetMode="External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3" Type="http://schemas.openxmlformats.org/officeDocument/2006/relationships/hyperlink" Target="https://abq-zone.com/ido-updates-2025" TargetMode="External"/><Relationship Id="rId7" Type="http://schemas.openxmlformats.org/officeDocument/2006/relationships/hyperlink" Target="https://ido.abq-zone.com/" TargetMode="External"/><Relationship Id="rId12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cabq.zoom.us/rec/share/TnE0qDYLEWRKeleLc0bzVulS9ZDqGjXAjs2uvRSHyPmwcCrLDqh5iERKL7y0e3Y0.aTTSkEyi2EGlFj5h?startTime=1695944200000" TargetMode="External"/><Relationship Id="rId11" Type="http://schemas.openxmlformats.org/officeDocument/2006/relationships/diagramColors" Target="../diagrams/colors1.xml"/><Relationship Id="rId5" Type="http://schemas.openxmlformats.org/officeDocument/2006/relationships/hyperlink" Target="https://abq-zone.com/sites/abq-zone.com/files/u53/GetToKnowYourIDO-handout-2023-09-21.pdf" TargetMode="External"/><Relationship Id="rId10" Type="http://schemas.openxmlformats.org/officeDocument/2006/relationships/diagramQuickStyle" Target="../diagrams/quickStyle1.xml"/><Relationship Id="rId4" Type="http://schemas.openxmlformats.org/officeDocument/2006/relationships/image" Target="../media/image23.png"/><Relationship Id="rId9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idozoningmap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w.org/en/research-and-analysis/articles/2025/08/05/co-living-buildings-in-albuquerque-and-santa-fe-could-improve-housing-affordability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4" Type="http://schemas.openxmlformats.org/officeDocument/2006/relationships/hyperlink" Target="https://www.gensler.com/blog/pew-study-flexible-office-to-co-living-conversion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iegosfarms.co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FEF17-6589-7B44-9577-11119828E6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080370"/>
            <a:ext cx="5791200" cy="1266918"/>
          </a:xfrm>
        </p:spPr>
        <p:txBody>
          <a:bodyPr/>
          <a:lstStyle/>
          <a:p>
            <a:pPr algn="l"/>
            <a:r>
              <a:rPr lang="en-US" sz="5400" dirty="0">
                <a:solidFill>
                  <a:srgbClr val="30B698"/>
                </a:solidFill>
              </a:rPr>
              <a:t>I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ntegrated</a:t>
            </a:r>
            <a:br>
              <a:rPr lang="en-US" sz="5400" dirty="0"/>
            </a:br>
            <a:r>
              <a:rPr lang="en-US" sz="5400" dirty="0">
                <a:solidFill>
                  <a:srgbClr val="30B698"/>
                </a:solidFill>
              </a:rPr>
              <a:t>D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evelopment</a:t>
            </a:r>
            <a:br>
              <a:rPr lang="en-US" sz="5400" dirty="0"/>
            </a:br>
            <a:r>
              <a:rPr lang="en-US" sz="5400" dirty="0">
                <a:solidFill>
                  <a:srgbClr val="30B698"/>
                </a:solidFill>
              </a:rPr>
              <a:t>O</a:t>
            </a: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rdinance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EB7BE-DD30-4A43-AEFE-63FB85EA4E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4582" y="3105125"/>
            <a:ext cx="7311025" cy="1927219"/>
          </a:xfrm>
        </p:spPr>
        <p:txBody>
          <a:bodyPr/>
          <a:lstStyle/>
          <a:p>
            <a:r>
              <a:rPr lang="en-US" sz="4000" b="1" dirty="0">
                <a:solidFill>
                  <a:srgbClr val="3DA58A"/>
                </a:solidFill>
              </a:rPr>
              <a:t>IDO</a:t>
            </a:r>
            <a:r>
              <a:rPr lang="en-US" sz="4000" b="1" dirty="0"/>
              <a:t> Update 2025</a:t>
            </a:r>
            <a:endParaRPr lang="en-US" b="1" dirty="0">
              <a:solidFill>
                <a:srgbClr val="57C1A6"/>
              </a:solidFill>
            </a:endParaRPr>
          </a:p>
          <a:p>
            <a:endParaRPr lang="en-US" sz="1200" dirty="0"/>
          </a:p>
          <a:p>
            <a:r>
              <a:rPr lang="en-US" dirty="0"/>
              <a:t>ABQ Affordable Housing Coalition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101BF-2ADB-4FB1-9F58-195A4454335C}"/>
              </a:ext>
            </a:extLst>
          </p:cNvPr>
          <p:cNvSpPr/>
          <p:nvPr/>
        </p:nvSpPr>
        <p:spPr>
          <a:xfrm>
            <a:off x="7569200" y="2535749"/>
            <a:ext cx="3541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https://abq-zone.com/ido-updates-2025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5" descr="A picture containing text, different, screenshot&#10;&#10;AI-generated content may be incorrect.">
            <a:extLst>
              <a:ext uri="{FF2B5EF4-FFF2-40B4-BE49-F238E27FC236}">
                <a16:creationId xmlns:a16="http://schemas.microsoft.com/office/drawing/2014/main" id="{F58D1851-F39F-1249-974F-DDD0B55792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080" y="195492"/>
            <a:ext cx="1994933" cy="23402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024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D39D6-7C5E-A1BF-D3D8-7EE1C6681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903E-7BFA-B71A-1AD5-11A3C3AF8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6FBD05-FE1B-D337-42AF-B6AFC46511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400" y="1364566"/>
            <a:ext cx="5654612" cy="48446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Anti-displacement Toolbox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400" b="0" dirty="0">
                <a:hlinkClick r:id="rId2"/>
              </a:rPr>
              <a:t>Existing resources</a:t>
            </a:r>
            <a:r>
              <a:rPr lang="en-US" sz="2400" b="0" dirty="0"/>
              <a:t> that may be helpful for residents and businesses.</a:t>
            </a:r>
            <a:endParaRPr lang="en-US" sz="4800" b="0" dirty="0"/>
          </a:p>
          <a:p>
            <a:r>
              <a:rPr lang="en-US" sz="2400" b="0" dirty="0">
                <a:hlinkClick r:id="rId3"/>
              </a:rPr>
              <a:t>Featured strategies</a:t>
            </a:r>
            <a:r>
              <a:rPr lang="en-US" sz="2400" b="0" dirty="0"/>
              <a:t> that other cities have put in place that can inform our efforts.</a:t>
            </a:r>
          </a:p>
          <a:p>
            <a:r>
              <a:rPr lang="en-US" sz="2400" b="0" dirty="0">
                <a:hlinkClick r:id="rId4"/>
              </a:rPr>
              <a:t>Actions </a:t>
            </a:r>
            <a:r>
              <a:rPr lang="en-US" sz="2400" b="0" dirty="0"/>
              <a:t>that the City can take to help residents and businesses thrive in their communities.</a:t>
            </a:r>
            <a:endParaRPr lang="en-US" sz="4800" b="0" dirty="0"/>
          </a:p>
          <a:p>
            <a:pPr lvl="1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E836BB7-2C2A-1DB4-E586-CCEB1D64C4B2}"/>
              </a:ext>
            </a:extLst>
          </p:cNvPr>
          <p:cNvSpPr/>
          <p:nvPr/>
        </p:nvSpPr>
        <p:spPr>
          <a:xfrm>
            <a:off x="7801481" y="6209188"/>
            <a:ext cx="3913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5"/>
              </a:rPr>
              <a:t>https://tinyurl.com/CABQ-Anti-Displacement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5AAF777-F1D1-4824-6495-85A077D29767}"/>
              </a:ext>
            </a:extLst>
          </p:cNvPr>
          <p:cNvGrpSpPr/>
          <p:nvPr/>
        </p:nvGrpSpPr>
        <p:grpSpPr>
          <a:xfrm>
            <a:off x="7954305" y="3179298"/>
            <a:ext cx="3607604" cy="3029890"/>
            <a:chOff x="7954305" y="3179298"/>
            <a:chExt cx="3607604" cy="3029890"/>
          </a:xfrm>
        </p:grpSpPr>
        <p:pic>
          <p:nvPicPr>
            <p:cNvPr id="7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90C79F17-29F4-4F6B-D2ED-B30BB1A7C5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4305" y="3179298"/>
              <a:ext cx="3607604" cy="30298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D0F22EF-3D10-B7C3-8E68-86D59C04FB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11874" r="36767" b="38299"/>
            <a:stretch>
              <a:fillRect/>
            </a:stretch>
          </p:blipFill>
          <p:spPr>
            <a:xfrm>
              <a:off x="8257734" y="3398071"/>
              <a:ext cx="3010485" cy="18913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244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887A3-CD2E-D68B-242A-F0054A2CF7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AA5-4A45-9E35-72C6-3D0D918EA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80D673D-3CED-C377-D75C-7E9C1A8502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40"/>
          <a:stretch>
            <a:fillRect/>
          </a:stretch>
        </p:blipFill>
        <p:spPr bwMode="auto">
          <a:xfrm>
            <a:off x="1979889" y="136525"/>
            <a:ext cx="9734843" cy="6101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6D7C6E-5352-AA62-4071-113CA96DA051}"/>
              </a:ext>
            </a:extLst>
          </p:cNvPr>
          <p:cNvSpPr/>
          <p:nvPr/>
        </p:nvSpPr>
        <p:spPr>
          <a:xfrm>
            <a:off x="8177150" y="6324007"/>
            <a:ext cx="3913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>
              <a:defRPr/>
            </a:pP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  <a:hlinkClick r:id="rId3"/>
              </a:rPr>
              <a:t>https://tinyurl.com/CABQ-Anti-Displacement</a:t>
            </a:r>
            <a:r>
              <a:rPr lang="en-US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C036D-A57C-9B51-BCA7-E9983D336120}"/>
              </a:ext>
            </a:extLst>
          </p:cNvPr>
          <p:cNvSpPr txBox="1"/>
          <p:nvPr/>
        </p:nvSpPr>
        <p:spPr>
          <a:xfrm>
            <a:off x="5992057" y="6324007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>
                <a:latin typeface="Arial Narrow" panose="020B0606020202030204" pitchFamily="34" charset="0"/>
              </a:rPr>
              <a:t>What else? </a:t>
            </a:r>
          </a:p>
        </p:txBody>
      </p:sp>
    </p:spTree>
    <p:extLst>
      <p:ext uri="{BB962C8B-B14F-4D97-AF65-F5344CB8AC3E}">
        <p14:creationId xmlns:p14="http://schemas.microsoft.com/office/powerpoint/2010/main" val="130422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D5EC41EA-4FCC-4099-AD35-D1B82AD76779}"/>
              </a:ext>
            </a:extLst>
          </p:cNvPr>
          <p:cNvGrpSpPr/>
          <p:nvPr/>
        </p:nvGrpSpPr>
        <p:grpSpPr>
          <a:xfrm>
            <a:off x="6263767" y="2634676"/>
            <a:ext cx="2062572" cy="1732276"/>
            <a:chOff x="10366767" y="4628468"/>
            <a:chExt cx="2062572" cy="1732276"/>
          </a:xfrm>
        </p:grpSpPr>
        <p:pic>
          <p:nvPicPr>
            <p:cNvPr id="4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2FA76192-8E6F-45B0-968F-4E4E770E12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6767" y="4628468"/>
              <a:ext cx="2062572" cy="17322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719"/>
            <a:stretch/>
          </p:blipFill>
          <p:spPr bwMode="auto">
            <a:xfrm>
              <a:off x="10559797" y="4749755"/>
              <a:ext cx="1701633" cy="109726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1257264" y="2073314"/>
            <a:ext cx="3402012" cy="903373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</a:rPr>
              <a:t>thank you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98320" y="3031577"/>
            <a:ext cx="3921622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Mikaela Renz-Whitmore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Urban Design + Dev. Division Manager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5"/>
              </a:rPr>
              <a:t>mrenz@cabq.gov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Kate Clark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Regulatory Planning Team Lead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6"/>
              </a:rPr>
              <a:t>kclark@cabq.gov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prstClr val="black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Jessica Sapunar-Jursich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Mid Range Planning Team Lead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7"/>
              </a:rPr>
              <a:t>jessica@cabq.gov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020741" y="4570418"/>
            <a:ext cx="21029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Planning Webpage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146156" y="4225159"/>
            <a:ext cx="2262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8"/>
              </a:rPr>
              <a:t>compplan.abq-zone.com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87746" y="2340335"/>
            <a:ext cx="1752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Comp Plan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BF0E8F-7228-43EB-BDC0-F50FE211933F}"/>
              </a:ext>
            </a:extLst>
          </p:cNvPr>
          <p:cNvSpPr txBox="1"/>
          <p:nvPr/>
        </p:nvSpPr>
        <p:spPr>
          <a:xfrm>
            <a:off x="8208844" y="6450629"/>
            <a:ext cx="1726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9"/>
              </a:rPr>
              <a:t>cabq.gov/planning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3752C5-D15D-416E-9D40-0DCA6F6232CB}"/>
              </a:ext>
            </a:extLst>
          </p:cNvPr>
          <p:cNvGrpSpPr/>
          <p:nvPr/>
        </p:nvGrpSpPr>
        <p:grpSpPr>
          <a:xfrm>
            <a:off x="8040935" y="4882871"/>
            <a:ext cx="2062572" cy="1732276"/>
            <a:chOff x="5273778" y="402092"/>
            <a:chExt cx="3456448" cy="2902616"/>
          </a:xfrm>
        </p:grpSpPr>
        <p:pic>
          <p:nvPicPr>
            <p:cNvPr id="18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DA7C8576-71A2-468D-970D-A42A2CB5A1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3778" y="402092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A4CC283-0C8C-4694-9535-24AECDBC2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2277" r="21053" b="27759"/>
            <a:stretch/>
          </p:blipFill>
          <p:spPr>
            <a:xfrm>
              <a:off x="5562601" y="613069"/>
              <a:ext cx="2895599" cy="1872633"/>
            </a:xfrm>
            <a:prstGeom prst="rect">
              <a:avLst/>
            </a:prstGeom>
          </p:spPr>
        </p:pic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CCE3AB9A-BC1D-4ECF-B639-0C76FC86A370}"/>
              </a:ext>
            </a:extLst>
          </p:cNvPr>
          <p:cNvSpPr/>
          <p:nvPr/>
        </p:nvSpPr>
        <p:spPr>
          <a:xfrm>
            <a:off x="6279223" y="1797447"/>
            <a:ext cx="1884960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1"/>
              </a:rPr>
              <a:t>ido.abq-zone.com</a:t>
            </a:r>
            <a:endParaRPr kumimoji="0" lang="en-US" sz="2000" b="0" i="0" u="sng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Myriad Pro Cond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2EA62A3-CFF2-4636-9786-1EE6B1F6E270}"/>
              </a:ext>
            </a:extLst>
          </p:cNvPr>
          <p:cNvGrpSpPr/>
          <p:nvPr/>
        </p:nvGrpSpPr>
        <p:grpSpPr>
          <a:xfrm>
            <a:off x="6134761" y="285855"/>
            <a:ext cx="2173883" cy="1666878"/>
            <a:chOff x="5049981" y="400638"/>
            <a:chExt cx="3456448" cy="2902616"/>
          </a:xfrm>
        </p:grpSpPr>
        <p:pic>
          <p:nvPicPr>
            <p:cNvPr id="34" name="Picture 2" descr="http://images.clipartpanda.com/computer-monitor-png-ComputerMonitor.png">
              <a:extLst>
                <a:ext uri="{FF2B5EF4-FFF2-40B4-BE49-F238E27FC236}">
                  <a16:creationId xmlns:a16="http://schemas.microsoft.com/office/drawing/2014/main" id="{E0619CBA-05D2-4050-B747-648E1D09ED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9981" y="400638"/>
              <a:ext cx="3456448" cy="29026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B9A5700-2197-404D-AE99-D27AACFA8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2487" t="-1" r="7846" b="15851"/>
            <a:stretch/>
          </p:blipFill>
          <p:spPr>
            <a:xfrm>
              <a:off x="5334000" y="621317"/>
              <a:ext cx="2895600" cy="1817083"/>
            </a:xfrm>
            <a:prstGeom prst="rect">
              <a:avLst/>
            </a:prstGeom>
          </p:spPr>
        </p:pic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8CFE0B7B-7E90-4E3F-88BF-BF90EF4EBA93}"/>
              </a:ext>
            </a:extLst>
          </p:cNvPr>
          <p:cNvSpPr txBox="1"/>
          <p:nvPr/>
        </p:nvSpPr>
        <p:spPr>
          <a:xfrm>
            <a:off x="6310865" y="-18209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Interactive IDO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8C2A9C7-073F-4670-9AB4-6F456983461E}"/>
              </a:ext>
            </a:extLst>
          </p:cNvPr>
          <p:cNvGrpSpPr/>
          <p:nvPr/>
        </p:nvGrpSpPr>
        <p:grpSpPr>
          <a:xfrm>
            <a:off x="9687538" y="285855"/>
            <a:ext cx="2044181" cy="1674540"/>
            <a:chOff x="152400" y="2426247"/>
            <a:chExt cx="3456448" cy="2902616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87A2E8E-1BFB-4559-B682-D969976F49E8}"/>
                </a:ext>
              </a:extLst>
            </p:cNvPr>
            <p:cNvGrpSpPr/>
            <p:nvPr/>
          </p:nvGrpSpPr>
          <p:grpSpPr>
            <a:xfrm>
              <a:off x="152400" y="2426247"/>
              <a:ext cx="3456448" cy="2902616"/>
              <a:chOff x="152400" y="2426247"/>
              <a:chExt cx="3456448" cy="2902616"/>
            </a:xfrm>
          </p:grpSpPr>
          <p:pic>
            <p:nvPicPr>
              <p:cNvPr id="40" name="Picture 2" descr="http://images.clipartpanda.com/computer-monitor-png-ComputerMonitor.png">
                <a:extLst>
                  <a:ext uri="{FF2B5EF4-FFF2-40B4-BE49-F238E27FC236}">
                    <a16:creationId xmlns:a16="http://schemas.microsoft.com/office/drawing/2014/main" id="{408EA8FF-1E49-4419-8C1F-5D5BBC080EF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0" y="2426247"/>
                <a:ext cx="3456448" cy="290261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>
                <a:extLst>
                  <a:ext uri="{FF2B5EF4-FFF2-40B4-BE49-F238E27FC236}">
                    <a16:creationId xmlns:a16="http://schemas.microsoft.com/office/drawing/2014/main" id="{FB650C22-C080-40CE-B0E0-2B598E7674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396766" y="2646281"/>
                <a:ext cx="2971800" cy="17954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39" name="Content Placeholder 11">
              <a:extLst>
                <a:ext uri="{FF2B5EF4-FFF2-40B4-BE49-F238E27FC236}">
                  <a16:creationId xmlns:a16="http://schemas.microsoft.com/office/drawing/2014/main" id="{0B766EDA-A36C-4311-959F-EDD4647EF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6767" y="4129902"/>
              <a:ext cx="2971800" cy="3658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C81E3EE8-4428-432F-9FFE-FDDF5CB0FAC8}"/>
              </a:ext>
            </a:extLst>
          </p:cNvPr>
          <p:cNvSpPr txBox="1"/>
          <p:nvPr/>
        </p:nvSpPr>
        <p:spPr>
          <a:xfrm>
            <a:off x="9516032" y="1835562"/>
            <a:ext cx="2387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7" action="ppaction://hlinkfile"/>
              </a:rPr>
              <a:t>tinyurl.com/</a:t>
            </a:r>
            <a:r>
              <a:rPr kumimoji="0" lang="en-US" sz="18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7" action="ppaction://hlinkfile"/>
              </a:rPr>
              <a:t>idozoningmap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335753-F5B4-4A00-8F97-1547A8B21695}"/>
              </a:ext>
            </a:extLst>
          </p:cNvPr>
          <p:cNvSpPr txBox="1"/>
          <p:nvPr/>
        </p:nvSpPr>
        <p:spPr>
          <a:xfrm>
            <a:off x="9798790" y="-18209"/>
            <a:ext cx="1821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Zoning Map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A2888AE-E120-4880-A47E-F76C5F964C8F}"/>
              </a:ext>
            </a:extLst>
          </p:cNvPr>
          <p:cNvSpPr txBox="1"/>
          <p:nvPr/>
        </p:nvSpPr>
        <p:spPr>
          <a:xfrm>
            <a:off x="3150836" y="1117683"/>
            <a:ext cx="609755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ABC-Z Project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18"/>
              </a:rPr>
              <a:t>abctoz@cabq.gov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E74186-302D-D92A-244E-68972AD430C0}"/>
              </a:ext>
            </a:extLst>
          </p:cNvPr>
          <p:cNvSpPr/>
          <p:nvPr/>
        </p:nvSpPr>
        <p:spPr>
          <a:xfrm>
            <a:off x="9863226" y="4225159"/>
            <a:ext cx="1745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hlinkClick r:id="rId8"/>
              </a:rPr>
              <a:t>cpa.abq-zone.com</a:t>
            </a: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123379-E5D3-1EAF-ED27-CF385A35B785}"/>
              </a:ext>
            </a:extLst>
          </p:cNvPr>
          <p:cNvSpPr txBox="1"/>
          <p:nvPr/>
        </p:nvSpPr>
        <p:spPr>
          <a:xfrm>
            <a:off x="9148378" y="2372177"/>
            <a:ext cx="284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Community Planning Areas</a:t>
            </a:r>
          </a:p>
        </p:txBody>
      </p:sp>
      <p:pic>
        <p:nvPicPr>
          <p:cNvPr id="9" name="Picture 2" descr="http://images.clipartpanda.com/computer-monitor-png-ComputerMonitor.png">
            <a:extLst>
              <a:ext uri="{FF2B5EF4-FFF2-40B4-BE49-F238E27FC236}">
                <a16:creationId xmlns:a16="http://schemas.microsoft.com/office/drawing/2014/main" id="{2167E51B-AE17-AFAA-098F-2A67CFFF7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7538" y="2664831"/>
            <a:ext cx="2062572" cy="173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4A08EF2-935C-7615-23B1-58958223081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9747" y="2498108"/>
            <a:ext cx="1572948" cy="15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1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1D05AC4-6165-4E97-8C50-4ACE28636A98}"/>
              </a:ext>
            </a:extLst>
          </p:cNvPr>
          <p:cNvSpPr/>
          <p:nvPr/>
        </p:nvSpPr>
        <p:spPr>
          <a:xfrm>
            <a:off x="4691191" y="1922388"/>
            <a:ext cx="3319699" cy="160244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57C1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81C14A-CD77-4BB4-A625-5C353420FED6}"/>
              </a:ext>
            </a:extLst>
          </p:cNvPr>
          <p:cNvSpPr/>
          <p:nvPr/>
        </p:nvSpPr>
        <p:spPr>
          <a:xfrm>
            <a:off x="405432" y="3182118"/>
            <a:ext cx="470799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	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4C2E75-13FD-47EE-88D2-4B19B17637FF}"/>
              </a:ext>
            </a:extLst>
          </p:cNvPr>
          <p:cNvSpPr/>
          <p:nvPr/>
        </p:nvSpPr>
        <p:spPr>
          <a:xfrm>
            <a:off x="349279" y="2293497"/>
            <a:ext cx="36054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https://abq-zone.com/ido-updates-2025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977F7-6E13-4702-9409-209935F22154}"/>
              </a:ext>
            </a:extLst>
          </p:cNvPr>
          <p:cNvSpPr txBox="1"/>
          <p:nvPr/>
        </p:nvSpPr>
        <p:spPr>
          <a:xfrm>
            <a:off x="405432" y="1804840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2025 IDO Update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FF8899-0450-407F-84DE-B0579C6504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78279" y="989167"/>
            <a:ext cx="1489893" cy="171207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D74E766-5A73-4933-803A-04E51457831C}"/>
              </a:ext>
            </a:extLst>
          </p:cNvPr>
          <p:cNvSpPr txBox="1"/>
          <p:nvPr/>
        </p:nvSpPr>
        <p:spPr>
          <a:xfrm>
            <a:off x="4705620" y="2008064"/>
            <a:ext cx="324864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Get to Know Your IDO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5"/>
              </a:rPr>
              <a:t>Handout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(PDF)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  <a:hlinkClick r:id="" action="ppaction://noaction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" action="ppaction://noaction"/>
              </a:rPr>
              <a:t>Presentation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(PDF)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6"/>
              </a:rPr>
              <a:t>Video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004916A-E8E6-4C84-8993-B8733C1E0A2A}"/>
              </a:ext>
            </a:extLst>
          </p:cNvPr>
          <p:cNvSpPr/>
          <p:nvPr/>
        </p:nvSpPr>
        <p:spPr>
          <a:xfrm>
            <a:off x="9682072" y="3279811"/>
            <a:ext cx="2316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7"/>
              </a:rPr>
              <a:t>https://ido.abq-zone.com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5D1D71-8BC8-4AEE-B7F8-D430DD158C71}"/>
              </a:ext>
            </a:extLst>
          </p:cNvPr>
          <p:cNvSpPr txBox="1"/>
          <p:nvPr/>
        </p:nvSpPr>
        <p:spPr>
          <a:xfrm>
            <a:off x="10102600" y="2966104"/>
            <a:ext cx="1268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</a:rPr>
              <a:t>IDO Online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50F2B2A-EBD2-4B6F-B2C3-FD87F9BB7AC5}"/>
              </a:ext>
            </a:extLst>
          </p:cNvPr>
          <p:cNvSpPr txBox="1">
            <a:spLocks/>
          </p:cNvSpPr>
          <p:nvPr/>
        </p:nvSpPr>
        <p:spPr>
          <a:xfrm>
            <a:off x="609600" y="152800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6600" b="1" i="0" kern="120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Thanks for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all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participating!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DE9A6C5A-20FA-4AC0-92C6-1E1BAC4221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27524128"/>
              </p:ext>
            </p:extLst>
          </p:nvPr>
        </p:nvGraphicFramePr>
        <p:xfrm>
          <a:off x="4838040" y="3122616"/>
          <a:ext cx="6532856" cy="4561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7CDA11E-D5F7-45DA-B366-573B3E491430}"/>
              </a:ext>
            </a:extLst>
          </p:cNvPr>
          <p:cNvSpPr txBox="1"/>
          <p:nvPr/>
        </p:nvSpPr>
        <p:spPr>
          <a:xfrm>
            <a:off x="7746914" y="4528489"/>
            <a:ext cx="14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Council’s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2F159F-5C02-492C-9659-C530D9FD64FB}"/>
              </a:ext>
            </a:extLst>
          </p:cNvPr>
          <p:cNvSpPr txBox="1"/>
          <p:nvPr/>
        </p:nvSpPr>
        <p:spPr>
          <a:xfrm>
            <a:off x="7746914" y="5807005"/>
            <a:ext cx="1486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7924ED-D894-4F64-8330-DEC7E6E6B6C5}"/>
              </a:ext>
            </a:extLst>
          </p:cNvPr>
          <p:cNvSpPr txBox="1"/>
          <p:nvPr/>
        </p:nvSpPr>
        <p:spPr>
          <a:xfrm>
            <a:off x="5512518" y="399629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October 2025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40998F-D7BD-44A6-A799-3847A2468A18}"/>
              </a:ext>
            </a:extLst>
          </p:cNvPr>
          <p:cNvSpPr txBox="1"/>
          <p:nvPr/>
        </p:nvSpPr>
        <p:spPr>
          <a:xfrm>
            <a:off x="7552084" y="3996295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January 2026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0FAD52-A265-4F1F-BEBC-0DD9F7C0862D}"/>
              </a:ext>
            </a:extLst>
          </p:cNvPr>
          <p:cNvSpPr txBox="1"/>
          <p:nvPr/>
        </p:nvSpPr>
        <p:spPr>
          <a:xfrm>
            <a:off x="9553386" y="3994518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February 2026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83C421-953F-FAFD-07CD-EF7599A15794}"/>
              </a:ext>
            </a:extLst>
          </p:cNvPr>
          <p:cNvSpPr/>
          <p:nvPr/>
        </p:nvSpPr>
        <p:spPr>
          <a:xfrm>
            <a:off x="303859" y="3797671"/>
            <a:ext cx="4153326" cy="2646561"/>
          </a:xfrm>
          <a:prstGeom prst="roundRect">
            <a:avLst/>
          </a:prstGeom>
          <a:solidFill>
            <a:srgbClr val="57C1A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Watch for Trainings on the Updated IDO in April 2026!</a:t>
            </a:r>
          </a:p>
        </p:txBody>
      </p:sp>
    </p:spTree>
    <p:extLst>
      <p:ext uri="{BB962C8B-B14F-4D97-AF65-F5344CB8AC3E}">
        <p14:creationId xmlns:p14="http://schemas.microsoft.com/office/powerpoint/2010/main" val="4129743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77FEE93-E951-CD71-831D-F0CB72AAD675}"/>
              </a:ext>
            </a:extLst>
          </p:cNvPr>
          <p:cNvSpPr txBox="1"/>
          <p:nvPr/>
        </p:nvSpPr>
        <p:spPr>
          <a:xfrm>
            <a:off x="184992" y="1845949"/>
            <a:ext cx="7367878" cy="4515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R-1 Dimensional Standards – 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Removed subzones with larger minimum lot sizes and setbacks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Building Heights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R-ML and R-MH and Mixed-use Zone Districts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Added a new tier of higher building height in Major Transit and Activity Centers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Bumped up building height in Urban Center, Premium Transit, and Main Street areas accordingly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Parking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Citywide Parking Minimums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minimum requirements for multi-family.</a:t>
            </a:r>
          </a:p>
          <a:p>
            <a:pPr marL="1600200" lvl="3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built-in reduction for workforce housing</a:t>
            </a: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 space / DU)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Decreased parking minimums by 20% for most uses</a:t>
            </a: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Centers and Corridors: </a:t>
            </a:r>
            <a:endParaRPr lang="en-US" dirty="0">
              <a:solidFill>
                <a:srgbClr val="000000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Eliminated parking minimums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0B2D69-CEEE-777F-8934-4EED4EBE30BA}"/>
              </a:ext>
            </a:extLst>
          </p:cNvPr>
          <p:cNvSpPr txBox="1"/>
          <p:nvPr/>
        </p:nvSpPr>
        <p:spPr>
          <a:xfrm>
            <a:off x="4565713" y="588019"/>
            <a:ext cx="7996989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</a:t>
            </a:r>
            <a:r>
              <a:rPr lang="en-US" sz="2800" b="1" kern="0" dirty="0">
                <a:solidFill>
                  <a:srgbClr val="30B698"/>
                </a:solidFill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Costs per Housing Unit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Require less land/parking to leave more money for constructing housing units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8">
            <a:extLst>
              <a:ext uri="{FF2B5EF4-FFF2-40B4-BE49-F238E27FC236}">
                <a16:creationId xmlns:a16="http://schemas.microsoft.com/office/drawing/2014/main" id="{86658DFB-97BD-A20A-BA58-390575367741}"/>
              </a:ext>
            </a:extLst>
          </p:cNvPr>
          <p:cNvSpPr txBox="1">
            <a:spLocks/>
          </p:cNvSpPr>
          <p:nvPr/>
        </p:nvSpPr>
        <p:spPr>
          <a:xfrm>
            <a:off x="8231759" y="5270553"/>
            <a:ext cx="4762315" cy="144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 Cond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8B4A8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own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A483BE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rban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3AB5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ctivity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7BABC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EC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Employment Center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BA3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ain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treet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P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remium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3E4042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 station 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18DAA7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= 660 feet from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ajor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ransit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0870C9F-2309-7767-5937-B3EC56C4992A}"/>
              </a:ext>
            </a:extLst>
          </p:cNvPr>
          <p:cNvGrpSpPr/>
          <p:nvPr/>
        </p:nvGrpSpPr>
        <p:grpSpPr>
          <a:xfrm>
            <a:off x="8088044" y="5270553"/>
            <a:ext cx="143715" cy="1327252"/>
            <a:chOff x="6364177" y="4757852"/>
            <a:chExt cx="201478" cy="186071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00C5292-5258-E425-8B75-3B825733257D}"/>
                </a:ext>
              </a:extLst>
            </p:cNvPr>
            <p:cNvSpPr/>
            <p:nvPr/>
          </p:nvSpPr>
          <p:spPr>
            <a:xfrm>
              <a:off x="6364177" y="6190108"/>
              <a:ext cx="152400" cy="152400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FF10F93-7E83-D258-4A51-8F6414FC33AB}"/>
                </a:ext>
              </a:extLst>
            </p:cNvPr>
            <p:cNvSpPr/>
            <p:nvPr/>
          </p:nvSpPr>
          <p:spPr>
            <a:xfrm>
              <a:off x="6364177" y="4757852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B4A82"/>
            </a:solidFill>
            <a:ln>
              <a:solidFill>
                <a:srgbClr val="472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35">
              <a:extLst>
                <a:ext uri="{FF2B5EF4-FFF2-40B4-BE49-F238E27FC236}">
                  <a16:creationId xmlns:a16="http://schemas.microsoft.com/office/drawing/2014/main" id="{DA6D5D8E-79ED-40FB-FB9B-32C3F59243F4}"/>
                </a:ext>
              </a:extLst>
            </p:cNvPr>
            <p:cNvSpPr/>
            <p:nvPr/>
          </p:nvSpPr>
          <p:spPr>
            <a:xfrm>
              <a:off x="6364177" y="5312029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AB5F"/>
            </a:solidFill>
            <a:ln w="190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36">
              <a:extLst>
                <a:ext uri="{FF2B5EF4-FFF2-40B4-BE49-F238E27FC236}">
                  <a16:creationId xmlns:a16="http://schemas.microsoft.com/office/drawing/2014/main" id="{4890B469-EF24-C038-D483-6F4FB4C749A2}"/>
                </a:ext>
              </a:extLst>
            </p:cNvPr>
            <p:cNvSpPr/>
            <p:nvPr/>
          </p:nvSpPr>
          <p:spPr>
            <a:xfrm>
              <a:off x="6364177" y="5570754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BABC7"/>
            </a:solidFill>
            <a:ln w="19050">
              <a:solidFill>
                <a:srgbClr val="4E7C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37">
              <a:extLst>
                <a:ext uri="{FF2B5EF4-FFF2-40B4-BE49-F238E27FC236}">
                  <a16:creationId xmlns:a16="http://schemas.microsoft.com/office/drawing/2014/main" id="{A26E29D5-02C7-C296-E5BC-BCD142816205}"/>
                </a:ext>
              </a:extLst>
            </p:cNvPr>
            <p:cNvSpPr/>
            <p:nvPr/>
          </p:nvSpPr>
          <p:spPr>
            <a:xfrm>
              <a:off x="6364177" y="5849432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B8FF"/>
            </a:solidFill>
            <a:ln w="19050">
              <a:solidFill>
                <a:srgbClr val="CC2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40">
              <a:extLst>
                <a:ext uri="{FF2B5EF4-FFF2-40B4-BE49-F238E27FC236}">
                  <a16:creationId xmlns:a16="http://schemas.microsoft.com/office/drawing/2014/main" id="{B3FA24F5-8EA9-9850-6F97-71167298A5F4}"/>
                </a:ext>
              </a:extLst>
            </p:cNvPr>
            <p:cNvSpPr/>
            <p:nvPr/>
          </p:nvSpPr>
          <p:spPr>
            <a:xfrm>
              <a:off x="6364177" y="6401586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58ED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42">
              <a:extLst>
                <a:ext uri="{FF2B5EF4-FFF2-40B4-BE49-F238E27FC236}">
                  <a16:creationId xmlns:a16="http://schemas.microsoft.com/office/drawing/2014/main" id="{10DBF9E6-DA37-AA4D-F318-5F3B29E4B063}"/>
                </a:ext>
              </a:extLst>
            </p:cNvPr>
            <p:cNvSpPr/>
            <p:nvPr/>
          </p:nvSpPr>
          <p:spPr>
            <a:xfrm>
              <a:off x="6364177" y="5030639"/>
              <a:ext cx="201478" cy="216977"/>
            </a:xfrm>
            <a:custGeom>
              <a:avLst/>
              <a:gdLst>
                <a:gd name="connsiteX0" fmla="*/ 0 w 201478"/>
                <a:gd name="connsiteY0" fmla="*/ 0 h 216977"/>
                <a:gd name="connsiteX1" fmla="*/ 0 w 201478"/>
                <a:gd name="connsiteY1" fmla="*/ 216977 h 216977"/>
                <a:gd name="connsiteX2" fmla="*/ 201478 w 201478"/>
                <a:gd name="connsiteY2" fmla="*/ 216977 h 216977"/>
                <a:gd name="connsiteX3" fmla="*/ 201478 w 201478"/>
                <a:gd name="connsiteY3" fmla="*/ 100739 h 216977"/>
                <a:gd name="connsiteX4" fmla="*/ 0 w 201478"/>
                <a:gd name="connsiteY4" fmla="*/ 0 h 216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1478" h="216977">
                  <a:moveTo>
                    <a:pt x="0" y="0"/>
                  </a:moveTo>
                  <a:lnTo>
                    <a:pt x="0" y="216977"/>
                  </a:lnTo>
                  <a:lnTo>
                    <a:pt x="201478" y="216977"/>
                  </a:lnTo>
                  <a:lnTo>
                    <a:pt x="201478" y="1007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483BE"/>
            </a:solidFill>
            <a:ln>
              <a:solidFill>
                <a:srgbClr val="4725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F39AE586-E9EA-C72B-6783-CEEF7045F3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112"/>
          <a:stretch>
            <a:fillRect/>
          </a:stretch>
        </p:blipFill>
        <p:spPr>
          <a:xfrm>
            <a:off x="7954471" y="1845949"/>
            <a:ext cx="3961226" cy="3166101"/>
          </a:xfrm>
          <a:prstGeom prst="rect">
            <a:avLst/>
          </a:prstGeom>
          <a:noFill/>
          <a:ln>
            <a:solidFill>
              <a:srgbClr val="57C1A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9ADA44-CC23-D0E5-3A9D-C20730CBA943}"/>
              </a:ext>
            </a:extLst>
          </p:cNvPr>
          <p:cNvSpPr txBox="1"/>
          <p:nvPr/>
        </p:nvSpPr>
        <p:spPr>
          <a:xfrm>
            <a:off x="8375474" y="5119343"/>
            <a:ext cx="3493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solidFill>
                  <a:srgbClr val="1A0DAB"/>
                </a:solidFill>
                <a:latin typeface="Arial Narrow" panose="020B0606020202030204" pitchFamily="34" charset="0"/>
                <a:hlinkClick r:id="rId3"/>
              </a:rPr>
              <a:t>IDO Zoning Map</a:t>
            </a: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1A0DAB"/>
              </a:solidFill>
              <a:effectLst/>
              <a:uLnTx/>
              <a:uFillTx/>
              <a:latin typeface="Arial Narrow" panose="020B0606020202030204" pitchFamily="34" charset="0"/>
              <a:hlinkClick r:id="rId3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0DAB"/>
                </a:solidFill>
                <a:effectLst/>
                <a:uLnTx/>
                <a:uFillTx/>
                <a:latin typeface="Arial Narrow" panose="020B0606020202030204" pitchFamily="34" charset="0"/>
                <a:hlinkClick r:id="rId3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370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26DEE-AE94-533A-37B5-7CB66A589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DAFDD89-E114-A90A-648B-CEC87C6B8FE6}"/>
              </a:ext>
            </a:extLst>
          </p:cNvPr>
          <p:cNvSpPr txBox="1"/>
          <p:nvPr/>
        </p:nvSpPr>
        <p:spPr>
          <a:xfrm>
            <a:off x="3014932" y="1716454"/>
            <a:ext cx="5698614" cy="6624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Dormitory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Made co-living permissive in R-ML and MX-T (already allowed in R-MH and the other Mixed-use zones)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09BB8-6EB7-B73F-AEFD-1FE9C1B38F65}"/>
              </a:ext>
            </a:extLst>
          </p:cNvPr>
          <p:cNvSpPr txBox="1"/>
          <p:nvPr/>
        </p:nvSpPr>
        <p:spPr>
          <a:xfrm>
            <a:off x="4299284" y="555314"/>
            <a:ext cx="6224336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Housing Choices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bold but gentle action to create more housing choices for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66F7220-6D2F-BA56-4815-2E0CD61BB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57"/>
          <a:stretch/>
        </p:blipFill>
        <p:spPr>
          <a:xfrm>
            <a:off x="5625819" y="2712613"/>
            <a:ext cx="6004712" cy="330331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128397-4BED-07C4-5DC5-4AF0502BF0B8}"/>
              </a:ext>
            </a:extLst>
          </p:cNvPr>
          <p:cNvSpPr txBox="1"/>
          <p:nvPr/>
        </p:nvSpPr>
        <p:spPr>
          <a:xfrm>
            <a:off x="5767982" y="6105723"/>
            <a:ext cx="7673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88"/>
              </a:spcAft>
            </a:pPr>
            <a:r>
              <a:rPr lang="en-US" b="0" i="0" u="none" strike="noStrike" dirty="0">
                <a:solidFill>
                  <a:srgbClr val="006385"/>
                </a:solidFill>
                <a:effectLst/>
                <a:latin typeface="Arial Narrow" panose="020B0606020202030204" pitchFamily="34" charset="0"/>
                <a:hlinkClick r:id="rId3"/>
              </a:rPr>
              <a:t>Pew Charitable Trusts, Co-living and Affordability in ABQ</a:t>
            </a: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(8/5/2025)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2D137D4-4B50-BC1A-5197-725C6728BE95}"/>
              </a:ext>
            </a:extLst>
          </p:cNvPr>
          <p:cNvSpPr txBox="1"/>
          <p:nvPr/>
        </p:nvSpPr>
        <p:spPr>
          <a:xfrm>
            <a:off x="741872" y="2933110"/>
            <a:ext cx="45461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“Albuquerque and Santa Fe could add hundreds of 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rial Narrow" panose="020B0606020202030204" pitchFamily="34" charset="0"/>
                <a:hlinkClick r:id="rId4"/>
              </a:rPr>
              <a:t>low-cost homes and curb homelessness</a:t>
            </a: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 with small, dormitory-style 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microapartments</a:t>
            </a:r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 that have shared kitchens, bathrooms, and amenities. </a:t>
            </a:r>
          </a:p>
          <a:p>
            <a:endParaRPr lang="en-US" dirty="0">
              <a:solidFill>
                <a:srgbClr val="000000"/>
              </a:solidFill>
              <a:latin typeface="Arial Narrow" panose="020B0606020202030204" pitchFamily="34" charset="0"/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Arial Narrow" panose="020B0606020202030204" pitchFamily="34" charset="0"/>
              </a:rPr>
              <a:t>The Pew/Gensler study found that each ‘co-living’ apartment would cost about $130,600 to build in Albuquerque and $184,400 in Santa Fe, well below the roughly $300,000 needed to build a typical studio apartment.”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25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84A0D-D3DB-A248-9F67-E5F382768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F8CB4C7-0312-3A07-0CC3-7588E3AB1DA9}"/>
              </a:ext>
            </a:extLst>
          </p:cNvPr>
          <p:cNvSpPr txBox="1"/>
          <p:nvPr/>
        </p:nvSpPr>
        <p:spPr>
          <a:xfrm>
            <a:off x="3396378" y="1510542"/>
            <a:ext cx="8525492" cy="1551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Cottage courts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Allowed multiple small single-family or duplexes citywide on lots 10,000+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s.f.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buFont typeface="Courier New" panose="02070309020205020404" pitchFamily="49" charset="0"/>
              <a:buChar char="o"/>
              <a:defRPr/>
            </a:pPr>
            <a:r>
              <a:rPr lang="en-US" b="1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Examples: 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Multigenerational family compounds / senior living / intentional communities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Build-to-Rent</a:t>
            </a:r>
          </a:p>
          <a:p>
            <a:pPr marL="1143000" lvl="2" indent="-228600">
              <a:lnSpc>
                <a:spcPct val="107000"/>
              </a:lnSpc>
              <a:buFont typeface="Wingdings" panose="05000000000000000000" pitchFamily="2" charset="2"/>
              <a:buChar char=""/>
              <a:defRPr/>
            </a:pPr>
            <a:r>
              <a:rPr lang="en-US" dirty="0">
                <a:solidFill>
                  <a:srgbClr val="00000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Affordable housing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D2A8DBA-2FF0-D66A-E197-E4D012918E23}"/>
              </a:ext>
            </a:extLst>
          </p:cNvPr>
          <p:cNvSpPr txBox="1"/>
          <p:nvPr/>
        </p:nvSpPr>
        <p:spPr>
          <a:xfrm>
            <a:off x="4299284" y="555314"/>
            <a:ext cx="6224336" cy="8274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0B698"/>
                </a:solidFill>
                <a:effectLst/>
                <a:uLnTx/>
                <a:uFillTx/>
                <a:latin typeface="Arial Narrow" panose="020B0606020202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Increase Housing Choices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Take bold but gentle action to create more housing choices for families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F7DA65C-9E2C-F39D-BBD9-13DB4750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2179" y="4908744"/>
            <a:ext cx="1791452" cy="11781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8444D2C-CE34-A3FB-2484-5E4A3BC32B34}"/>
              </a:ext>
            </a:extLst>
          </p:cNvPr>
          <p:cNvSpPr txBox="1"/>
          <p:nvPr/>
        </p:nvSpPr>
        <p:spPr>
          <a:xfrm>
            <a:off x="1496675" y="6188339"/>
            <a:ext cx="3493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srgbClr val="1A0DA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Griegos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srgbClr val="1A0DA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  <a:t> Farms by Rembe Urban Design + Development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A0DAB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  <a:hlinkClick r:id="rId3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602020203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119C0F6-8431-047F-2D47-1934AD232A4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b="22384"/>
          <a:stretch/>
        </p:blipFill>
        <p:spPr bwMode="auto">
          <a:xfrm>
            <a:off x="3105159" y="3162218"/>
            <a:ext cx="1791452" cy="1206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A9F908C-32BE-602F-E4DA-ED5A588E0F56}"/>
              </a:ext>
            </a:extLst>
          </p:cNvPr>
          <p:cNvSpPr txBox="1"/>
          <p:nvPr/>
        </p:nvSpPr>
        <p:spPr>
          <a:xfrm>
            <a:off x="3739209" y="4455929"/>
            <a:ext cx="1258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1700 Old Town Rd.</a:t>
            </a:r>
          </a:p>
        </p:txBody>
      </p:sp>
      <p:graphicFrame>
        <p:nvGraphicFramePr>
          <p:cNvPr id="26" name="Content Placeholder 6">
            <a:extLst>
              <a:ext uri="{FF2B5EF4-FFF2-40B4-BE49-F238E27FC236}">
                <a16:creationId xmlns:a16="http://schemas.microsoft.com/office/drawing/2014/main" id="{F51CB552-FFDA-2597-49EF-8A89799802C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2341793"/>
              </p:ext>
            </p:extLst>
          </p:nvPr>
        </p:nvGraphicFramePr>
        <p:xfrm>
          <a:off x="5086733" y="3668840"/>
          <a:ext cx="6844748" cy="2746064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037162">
                  <a:extLst>
                    <a:ext uri="{9D8B030D-6E8A-4147-A177-3AD203B41FA5}">
                      <a16:colId xmlns:a16="http://schemas.microsoft.com/office/drawing/2014/main" val="758519242"/>
                    </a:ext>
                  </a:extLst>
                </a:gridCol>
                <a:gridCol w="785004">
                  <a:extLst>
                    <a:ext uri="{9D8B030D-6E8A-4147-A177-3AD203B41FA5}">
                      <a16:colId xmlns:a16="http://schemas.microsoft.com/office/drawing/2014/main" val="2880537753"/>
                    </a:ext>
                  </a:extLst>
                </a:gridCol>
                <a:gridCol w="671695">
                  <a:extLst>
                    <a:ext uri="{9D8B030D-6E8A-4147-A177-3AD203B41FA5}">
                      <a16:colId xmlns:a16="http://schemas.microsoft.com/office/drawing/2014/main" val="3226009285"/>
                    </a:ext>
                  </a:extLst>
                </a:gridCol>
                <a:gridCol w="1350887">
                  <a:extLst>
                    <a:ext uri="{9D8B030D-6E8A-4147-A177-3AD203B41FA5}">
                      <a16:colId xmlns:a16="http://schemas.microsoft.com/office/drawing/2014/main" val="818265870"/>
                    </a:ext>
                  </a:extLst>
                </a:gridCol>
              </a:tblGrid>
              <a:tr h="159560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Square Feet (</a:t>
                      </a:r>
                      <a:r>
                        <a:rPr lang="en-US" sz="1600" b="1" u="none" strike="noStrike" dirty="0" err="1">
                          <a:effectLst/>
                          <a:latin typeface="Arial Narrow" panose="020B0606020202030204" pitchFamily="34" charset="0"/>
                        </a:rPr>
                        <a:t>s.f.</a:t>
                      </a:r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Arial Narrow" panose="020B0606020202030204" pitchFamily="34" charset="0"/>
                        </a:rPr>
                        <a:t>Calculation Result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925148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Start with an example lot size total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10,000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1217847769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Divide by minimum lot size in the zone district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595114732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R-1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3,500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2.86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units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472085405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Multiply by an assumed </a:t>
                      </a:r>
                      <a:r>
                        <a:rPr lang="en-US" sz="1600" u="none" strike="noStrike" dirty="0" err="1">
                          <a:effectLst/>
                          <a:latin typeface="Arial Narrow" panose="020B0606020202030204" pitchFamily="34" charset="0"/>
                        </a:rPr>
                        <a:t>s.f.</a:t>
                      </a:r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 per unit in a typical house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             2,000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5,714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total </a:t>
                      </a:r>
                      <a:r>
                        <a:rPr lang="en-US" sz="1600" u="none" strike="noStrike" dirty="0" err="1">
                          <a:effectLst/>
                          <a:latin typeface="Arial Narrow" panose="020B0606020202030204" pitchFamily="34" charset="0"/>
                        </a:rPr>
                        <a:t>s.f.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275856930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Divide by size limits in the zone district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3668295306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Minimum size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650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8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cottage units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1101049046"/>
                  </a:ext>
                </a:extLst>
              </a:tr>
              <a:tr h="159560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Maximum size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          1,200 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latin typeface="Arial Narrow" panose="020B0606020202030204" pitchFamily="34" charset="0"/>
                        </a:rPr>
                        <a:t>                 4 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Arial Narrow" panose="020B0606020202030204" pitchFamily="34" charset="0"/>
                        </a:rPr>
                        <a:t>cottage units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7978" marR="7978" marT="7978" marB="0" anchor="b"/>
                </a:tc>
                <a:extLst>
                  <a:ext uri="{0D108BD9-81ED-4DB2-BD59-A6C34878D82A}">
                    <a16:rowId xmlns:a16="http://schemas.microsoft.com/office/drawing/2014/main" val="2661245421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69CA0562-0F96-8339-DBCD-DCE468F9EB22}"/>
              </a:ext>
            </a:extLst>
          </p:cNvPr>
          <p:cNvGrpSpPr/>
          <p:nvPr/>
        </p:nvGrpSpPr>
        <p:grpSpPr>
          <a:xfrm>
            <a:off x="270130" y="2023013"/>
            <a:ext cx="2641927" cy="2345720"/>
            <a:chOff x="344555" y="2331788"/>
            <a:chExt cx="3112208" cy="2763274"/>
          </a:xfrm>
        </p:grpSpPr>
        <p:pic>
          <p:nvPicPr>
            <p:cNvPr id="17" name="Content Placeholder 4">
              <a:extLst>
                <a:ext uri="{FF2B5EF4-FFF2-40B4-BE49-F238E27FC236}">
                  <a16:creationId xmlns:a16="http://schemas.microsoft.com/office/drawing/2014/main" id="{2FC05D63-03F3-9ACB-95DA-6A4B30B67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555" y="2331788"/>
              <a:ext cx="3112208" cy="2763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A7C8178-23E4-7651-DDF8-58D562B0AF89}"/>
                </a:ext>
              </a:extLst>
            </p:cNvPr>
            <p:cNvSpPr/>
            <p:nvPr/>
          </p:nvSpPr>
          <p:spPr>
            <a:xfrm>
              <a:off x="941407" y="4504956"/>
              <a:ext cx="2366353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10,000+ </a:t>
              </a:r>
              <a:r>
                <a:rPr kumimoji="0" lang="en-US" sz="28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s.f.</a:t>
              </a:r>
              <a:r>
                <a:rPr kumimoji="0" lang="en-US" sz="28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prstClr val="white">
                        <a:lumMod val="50000"/>
                      </a:prstClr>
                    </a:outerShdw>
                  </a:effectLst>
                  <a:uLnTx/>
                  <a:uFillTx/>
                  <a:latin typeface="Arial Narrow" panose="020B0606020202030204" pitchFamily="34" charset="0"/>
                  <a:ea typeface="+mn-ea"/>
                  <a:cs typeface="Arial" panose="020B0604020202020204" pitchFamily="34" charset="0"/>
                </a:rPr>
                <a:t> lots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7770FCC-097C-FB63-8292-A94EAFACF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51746" y="2802548"/>
            <a:ext cx="4797968" cy="78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3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57391-44AA-4F82-910E-C9283056B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/>
              <a:t>factors in development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BA8CC-28F6-4355-AEF0-43A9A171FC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142" y="1535113"/>
            <a:ext cx="4800601" cy="639762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city regulations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C24ABC-465A-4345-BBD1-2D65C0FF4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4798142" cy="2311884"/>
          </a:xfrm>
        </p:spPr>
        <p:txBody>
          <a:bodyPr/>
          <a:lstStyle/>
          <a:p>
            <a:r>
              <a:rPr lang="en-US" sz="2000" dirty="0">
                <a:highlight>
                  <a:srgbClr val="FFFF00"/>
                </a:highlight>
              </a:rPr>
              <a:t>Zoning</a:t>
            </a:r>
          </a:p>
          <a:p>
            <a:r>
              <a:rPr lang="en-US" sz="2000" dirty="0"/>
              <a:t>Street Tree Ordinance</a:t>
            </a:r>
          </a:p>
          <a:p>
            <a:r>
              <a:rPr lang="en-US" sz="2000" dirty="0"/>
              <a:t>Traffic Ordinance</a:t>
            </a:r>
          </a:p>
          <a:p>
            <a:r>
              <a:rPr lang="en-US" sz="2000" dirty="0"/>
              <a:t>Short-term Rental Ordinance</a:t>
            </a:r>
          </a:p>
          <a:p>
            <a:r>
              <a:rPr lang="en-US" sz="2000" dirty="0"/>
              <a:t>Vacant Premises Ordinance</a:t>
            </a:r>
          </a:p>
          <a:p>
            <a:endParaRPr lang="en-US" sz="20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0A724F-C768-4CBA-B247-08532F4B59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07743" y="1535113"/>
            <a:ext cx="6784257" cy="639762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federal regulation + private market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5589CE-CE59-457F-8368-DC0047B2C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92878" y="2174874"/>
            <a:ext cx="4800600" cy="4476069"/>
          </a:xfrm>
          <a:solidFill>
            <a:srgbClr val="FCD5B5"/>
          </a:solidFill>
        </p:spPr>
        <p:txBody>
          <a:bodyPr/>
          <a:lstStyle/>
          <a:p>
            <a:r>
              <a:rPr lang="en-US" sz="2000" dirty="0"/>
              <a:t>Interest rates + mortgage rates</a:t>
            </a:r>
          </a:p>
          <a:p>
            <a:r>
              <a:rPr lang="en-US" sz="2000" dirty="0"/>
              <a:t>Tax structure + incentives</a:t>
            </a:r>
          </a:p>
          <a:p>
            <a:r>
              <a:rPr lang="en-US" sz="2000" dirty="0"/>
              <a:t>Housing subsidies</a:t>
            </a:r>
          </a:p>
          <a:p>
            <a:r>
              <a:rPr lang="en-US" sz="2000" dirty="0"/>
              <a:t>Banks + lending practices</a:t>
            </a:r>
          </a:p>
          <a:p>
            <a:r>
              <a:rPr lang="en-US" sz="2000" dirty="0"/>
              <a:t>Fair Housing Act</a:t>
            </a:r>
          </a:p>
          <a:p>
            <a:r>
              <a:rPr lang="en-US" sz="2000" dirty="0"/>
              <a:t>Building codes</a:t>
            </a:r>
          </a:p>
          <a:p>
            <a:r>
              <a:rPr lang="en-US" sz="2000" dirty="0"/>
              <a:t>Developers</a:t>
            </a:r>
          </a:p>
          <a:p>
            <a:r>
              <a:rPr lang="en-US" sz="2000" dirty="0"/>
              <a:t>Construction workforce</a:t>
            </a:r>
          </a:p>
          <a:p>
            <a:r>
              <a:rPr lang="en-US" sz="2000" dirty="0"/>
              <a:t>Construction costs</a:t>
            </a:r>
          </a:p>
          <a:p>
            <a:r>
              <a:rPr lang="en-US" sz="2000" dirty="0"/>
              <a:t>Investor capital</a:t>
            </a:r>
          </a:p>
          <a:p>
            <a:r>
              <a:rPr lang="en-US" sz="2000" dirty="0"/>
              <a:t>Jobs + wages</a:t>
            </a:r>
          </a:p>
          <a:p>
            <a:r>
              <a:rPr lang="en-US" sz="2000" dirty="0"/>
              <a:t>Household trends + preferences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3A6548F-2434-4E16-95EE-0877BE728777}"/>
              </a:ext>
            </a:extLst>
          </p:cNvPr>
          <p:cNvSpPr txBox="1">
            <a:spLocks/>
          </p:cNvSpPr>
          <p:nvPr/>
        </p:nvSpPr>
        <p:spPr bwMode="auto">
          <a:xfrm>
            <a:off x="607142" y="4260232"/>
            <a:ext cx="48006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 cap="all" baseline="0">
                <a:solidFill>
                  <a:srgbClr val="57C1A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city Incentives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C1B2E6-DA2F-4722-B525-902996AA8279}"/>
              </a:ext>
            </a:extLst>
          </p:cNvPr>
          <p:cNvSpPr txBox="1"/>
          <p:nvPr/>
        </p:nvSpPr>
        <p:spPr>
          <a:xfrm>
            <a:off x="609601" y="5019728"/>
            <a:ext cx="4798142" cy="1631216"/>
          </a:xfrm>
          <a:prstGeom prst="rect">
            <a:avLst/>
          </a:prstGeom>
          <a:solidFill>
            <a:srgbClr val="AAE0D2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Metropolitan Redevelopment Areas + financial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Housing subsidies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Economic development financial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Repair assistance</a:t>
            </a:r>
          </a:p>
        </p:txBody>
      </p:sp>
    </p:spTree>
    <p:extLst>
      <p:ext uri="{BB962C8B-B14F-4D97-AF65-F5344CB8AC3E}">
        <p14:creationId xmlns:p14="http://schemas.microsoft.com/office/powerpoint/2010/main" val="13699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1D86D-C26C-AB07-0E3D-CA211D00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3763D-935B-DD56-8485-066ECB9D16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0399" y="228600"/>
            <a:ext cx="10160001" cy="5980588"/>
          </a:xfrm>
        </p:spPr>
        <p:txBody>
          <a:bodyPr/>
          <a:lstStyle/>
          <a:p>
            <a:r>
              <a:rPr lang="en-US" sz="2800" dirty="0"/>
              <a:t>Albuquerque is in a housing crisis.</a:t>
            </a:r>
          </a:p>
          <a:p>
            <a:pPr lvl="1"/>
            <a:r>
              <a:rPr lang="en-US" sz="2400" dirty="0"/>
              <a:t>House prices are too high for most families looking to own.</a:t>
            </a:r>
          </a:p>
          <a:p>
            <a:pPr lvl="1"/>
            <a:r>
              <a:rPr lang="en-US" sz="2400" dirty="0"/>
              <a:t>Rents are going up dramatically.</a:t>
            </a:r>
          </a:p>
          <a:p>
            <a:pPr lvl="1"/>
            <a:r>
              <a:rPr lang="en-US" sz="2400" dirty="0"/>
              <a:t>Homelessness is increasing.</a:t>
            </a:r>
          </a:p>
          <a:p>
            <a:pPr lvl="1"/>
            <a:r>
              <a:rPr lang="en-US" sz="2400" dirty="0"/>
              <a:t>Wages are not increasing as fast as housing costs. </a:t>
            </a:r>
          </a:p>
          <a:p>
            <a:pPr lvl="1"/>
            <a:r>
              <a:rPr lang="en-US" sz="2400" dirty="0"/>
              <a:t>The cost of construction materials and labor are limiting the pace of housing construction. </a:t>
            </a:r>
          </a:p>
          <a:p>
            <a:pPr lvl="2"/>
            <a:r>
              <a:rPr lang="en-US" sz="2000" dirty="0"/>
              <a:t>Only the largest-scale multi-family construction and highest-priced housing can pay for themselves without subsidy. </a:t>
            </a:r>
          </a:p>
          <a:p>
            <a:pPr lvl="2"/>
            <a:r>
              <a:rPr lang="en-US" sz="2000" dirty="0"/>
              <a:t>Small projects are getting more creative with funding to make them happen.</a:t>
            </a:r>
          </a:p>
          <a:p>
            <a:pPr lvl="1"/>
            <a:r>
              <a:rPr lang="en-US" sz="2400" dirty="0"/>
              <a:t>The City does not (and maybe can’t) allocate enough $ to subsidize enough affordable housing to meet the need. </a:t>
            </a:r>
          </a:p>
        </p:txBody>
      </p:sp>
    </p:spTree>
    <p:extLst>
      <p:ext uri="{BB962C8B-B14F-4D97-AF65-F5344CB8AC3E}">
        <p14:creationId xmlns:p14="http://schemas.microsoft.com/office/powerpoint/2010/main" val="383441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39FB4-CD5F-8E38-EE5A-123D17A60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4195-6E8B-19EA-8B38-C61D80A22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debate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C0715-391B-237A-D203-04DC2FF60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6752" y="0"/>
            <a:ext cx="9807028" cy="5980588"/>
          </a:xfrm>
        </p:spPr>
        <p:txBody>
          <a:bodyPr/>
          <a:lstStyle/>
          <a:p>
            <a:r>
              <a:rPr lang="en-US" sz="2800" dirty="0"/>
              <a:t>Will zoning changes result in housing construction?</a:t>
            </a:r>
          </a:p>
          <a:p>
            <a:pPr lvl="1"/>
            <a:r>
              <a:rPr lang="en-US" sz="2400" dirty="0"/>
              <a:t>For large-scale projects, can allowing more units help projects “pencil” and cover constructions costs?</a:t>
            </a:r>
          </a:p>
          <a:p>
            <a:pPr lvl="1"/>
            <a:r>
              <a:rPr lang="en-US" sz="2400" dirty="0"/>
              <a:t>Will individual people invest in incremental, missing middle housing?</a:t>
            </a:r>
          </a:p>
          <a:p>
            <a:r>
              <a:rPr lang="en-US" sz="2800" dirty="0"/>
              <a:t>Is all housing good housing?</a:t>
            </a:r>
          </a:p>
          <a:p>
            <a:pPr lvl="1"/>
            <a:r>
              <a:rPr lang="en-US" sz="2400" dirty="0"/>
              <a:t>Would housing get built if the City required some units to be affordable (inclusionary zoning)?</a:t>
            </a:r>
          </a:p>
          <a:p>
            <a:pPr lvl="1"/>
            <a:r>
              <a:rPr lang="en-US" sz="2400" dirty="0"/>
              <a:t>Would too much housing lead to gentrification in communities of color?</a:t>
            </a:r>
          </a:p>
          <a:p>
            <a:pPr lvl="2"/>
            <a:r>
              <a:rPr lang="en-US" sz="2000" dirty="0"/>
              <a:t>Would the City be ready with tools / strategies to intervene, if so?</a:t>
            </a:r>
          </a:p>
          <a:p>
            <a:r>
              <a:rPr lang="en-US" sz="2800" dirty="0"/>
              <a:t>Will Albuquerque still be Albuquerque if more housing gets built?</a:t>
            </a:r>
          </a:p>
          <a:p>
            <a:pPr lvl="1"/>
            <a:r>
              <a:rPr lang="en-US" sz="2400" dirty="0"/>
              <a:t>Will Albuquerque have a future if we continue with the status quo?</a:t>
            </a:r>
          </a:p>
          <a:p>
            <a:pPr lvl="1"/>
            <a:r>
              <a:rPr lang="en-US" sz="2400" dirty="0"/>
              <a:t>What are we “ready” for?</a:t>
            </a:r>
          </a:p>
        </p:txBody>
      </p:sp>
    </p:spTree>
    <p:extLst>
      <p:ext uri="{BB962C8B-B14F-4D97-AF65-F5344CB8AC3E}">
        <p14:creationId xmlns:p14="http://schemas.microsoft.com/office/powerpoint/2010/main" val="335713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B3A343-4DAC-4A9D-4A5A-DAFBB932D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77066-FF6C-CD86-6D95-124B74CA6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6E8189B-45E4-0B99-489B-D2837065B9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90986481"/>
              </p:ext>
            </p:extLst>
          </p:nvPr>
        </p:nvGraphicFramePr>
        <p:xfrm>
          <a:off x="1930399" y="0"/>
          <a:ext cx="9281552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491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NE ABQ PPT">
  <a:themeElements>
    <a:clrScheme name="Custom 4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EA7317"/>
      </a:accent1>
      <a:accent2>
        <a:srgbClr val="6CC065"/>
      </a:accent2>
      <a:accent3>
        <a:srgbClr val="5571B6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470B4F82-47A4-4BD7-A316-A36B5189DC42}" vid="{8E965DDA-53B9-49D2-BF5C-AC54A68B0E20}"/>
    </a:ext>
  </a:extLst>
</a:theme>
</file>

<file path=ppt/theme/theme2.xml><?xml version="1.0" encoding="utf-8"?>
<a:theme xmlns:a="http://schemas.openxmlformats.org/drawingml/2006/main" name="1_ONE ABQ PP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NE ABQ PPT Planning.potx" id="{88D663F4-395A-46C5-B875-561B567E509A}" vid="{116B2540-E137-4212-8FB9-253E7C61514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28255</TotalTime>
  <Words>966</Words>
  <Application>Microsoft Office PowerPoint</Application>
  <PresentationFormat>Widescreen</PresentationFormat>
  <Paragraphs>186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Arial</vt:lpstr>
      <vt:lpstr>Arial Narrow</vt:lpstr>
      <vt:lpstr>Calibri</vt:lpstr>
      <vt:lpstr>Courier New</vt:lpstr>
      <vt:lpstr>Myriad Pro Cond</vt:lpstr>
      <vt:lpstr>Publica Play</vt:lpstr>
      <vt:lpstr>Symbol</vt:lpstr>
      <vt:lpstr>Wingdings</vt:lpstr>
      <vt:lpstr>ONE ABQ PPT</vt:lpstr>
      <vt:lpstr>1_ONE ABQ PPT</vt:lpstr>
      <vt:lpstr>Integrated Development Ordinance</vt:lpstr>
      <vt:lpstr>PowerPoint Presentation</vt:lpstr>
      <vt:lpstr>PowerPoint Presentation</vt:lpstr>
      <vt:lpstr>PowerPoint Presentation</vt:lpstr>
      <vt:lpstr>PowerPoint Presentation</vt:lpstr>
      <vt:lpstr>factors in development</vt:lpstr>
      <vt:lpstr>agreement</vt:lpstr>
      <vt:lpstr>The debate</vt:lpstr>
      <vt:lpstr>Next Steps</vt:lpstr>
      <vt:lpstr>Next Steps</vt:lpstr>
      <vt:lpstr>Next Steps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Sustainability in the City Current and Future Action In Albuquerque</dc:title>
  <dc:creator>Rader, Kelsey</dc:creator>
  <cp:lastModifiedBy>Renz-Whitmore, Mikaela J.</cp:lastModifiedBy>
  <cp:revision>365</cp:revision>
  <dcterms:created xsi:type="dcterms:W3CDTF">2019-03-28T21:44:26Z</dcterms:created>
  <dcterms:modified xsi:type="dcterms:W3CDTF">2026-03-10T21:13:57Z</dcterms:modified>
</cp:coreProperties>
</file>