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5.xml" ContentType="application/vnd.openxmlformats-officedocument.drawingml.chart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60" r:id="rId1"/>
    <p:sldMasterId id="2147483676" r:id="rId2"/>
    <p:sldMasterId id="2147483705" r:id="rId3"/>
  </p:sldMasterIdLst>
  <p:notesMasterIdLst>
    <p:notesMasterId r:id="rId19"/>
  </p:notesMasterIdLst>
  <p:sldIdLst>
    <p:sldId id="1399" r:id="rId4"/>
    <p:sldId id="1648" r:id="rId5"/>
    <p:sldId id="1612" r:id="rId6"/>
    <p:sldId id="1176" r:id="rId7"/>
    <p:sldId id="1662" r:id="rId8"/>
    <p:sldId id="1656" r:id="rId9"/>
    <p:sldId id="1659" r:id="rId10"/>
    <p:sldId id="1657" r:id="rId11"/>
    <p:sldId id="1644" r:id="rId12"/>
    <p:sldId id="1643" r:id="rId13"/>
    <p:sldId id="1661" r:id="rId14"/>
    <p:sldId id="1642" r:id="rId15"/>
    <p:sldId id="1641" r:id="rId16"/>
    <p:sldId id="1260" r:id="rId17"/>
    <p:sldId id="163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Osborn, China F." initials="OCF" lastIdx="8" clrIdx="6">
    <p:extLst>
      <p:ext uri="{19B8F6BF-5375-455C-9EA6-DF929625EA0E}">
        <p15:presenceInfo xmlns:p15="http://schemas.microsoft.com/office/powerpoint/2012/main" userId="S::E50418@cabq.gov::95eeacd7-f400-401a-9b69-af9c5360c240" providerId="AD"/>
      </p:ext>
    </p:extLst>
  </p:cmAuthor>
  <p:cmAuthor id="1" name="Reed, Terra L." initials="RTL" lastIdx="20" clrIdx="0">
    <p:extLst>
      <p:ext uri="{19B8F6BF-5375-455C-9EA6-DF929625EA0E}">
        <p15:presenceInfo xmlns:p15="http://schemas.microsoft.com/office/powerpoint/2012/main" userId="S-1-5-21-495126559-16604539-1757479407-42643" providerId="AD"/>
      </p:ext>
    </p:extLst>
  </p:cmAuthor>
  <p:cmAuthor id="2" name="Bolen, Rebecca A." initials="BRA" lastIdx="4" clrIdx="1">
    <p:extLst>
      <p:ext uri="{19B8F6BF-5375-455C-9EA6-DF929625EA0E}">
        <p15:presenceInfo xmlns:p15="http://schemas.microsoft.com/office/powerpoint/2012/main" userId="S-1-5-21-495126559-16604539-1757479407-62890" providerId="AD"/>
      </p:ext>
    </p:extLst>
  </p:cmAuthor>
  <p:cmAuthor id="3" name="Barkhurst, Kathryn Carrie" initials="BKC" lastIdx="7" clrIdx="2">
    <p:extLst>
      <p:ext uri="{19B8F6BF-5375-455C-9EA6-DF929625EA0E}">
        <p15:presenceInfo xmlns:p15="http://schemas.microsoft.com/office/powerpoint/2012/main" userId="S-1-5-21-495126559-16604539-1757479407-24171" providerId="AD"/>
      </p:ext>
    </p:extLst>
  </p:cmAuthor>
  <p:cmAuthor id="4" name="Renz-Whitmore, Mikaela J." initials="RWMJ" lastIdx="20" clrIdx="3">
    <p:extLst>
      <p:ext uri="{19B8F6BF-5375-455C-9EA6-DF929625EA0E}">
        <p15:presenceInfo xmlns:p15="http://schemas.microsoft.com/office/powerpoint/2012/main" userId="S::PLNMJR@cabq.gov::34aa2cfb-2e15-44a2-960e-60fe7652f293" providerId="AD"/>
      </p:ext>
    </p:extLst>
  </p:cmAuthor>
  <p:cmAuthor id="5" name="Vos, Michael J." initials="VMJ" lastIdx="3" clrIdx="4">
    <p:extLst>
      <p:ext uri="{19B8F6BF-5375-455C-9EA6-DF929625EA0E}">
        <p15:presenceInfo xmlns:p15="http://schemas.microsoft.com/office/powerpoint/2012/main" userId="S-1-5-21-495126559-16604539-1757479407-48245" providerId="AD"/>
      </p:ext>
    </p:extLst>
  </p:cmAuthor>
  <p:cmAuthor id="6" name="Kate" initials="K" lastIdx="25" clrIdx="5">
    <p:extLst>
      <p:ext uri="{19B8F6BF-5375-455C-9EA6-DF929625EA0E}">
        <p15:presenceInfo xmlns:p15="http://schemas.microsoft.com/office/powerpoint/2012/main" userId="e9ec42fedd5826c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C1A6"/>
    <a:srgbClr val="94D8C6"/>
    <a:srgbClr val="D2EEE7"/>
    <a:srgbClr val="F5E2A9"/>
    <a:srgbClr val="F6F670"/>
    <a:srgbClr val="BEBE5F"/>
    <a:srgbClr val="600000"/>
    <a:srgbClr val="FFD77A"/>
    <a:srgbClr val="60C4AB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95494" autoAdjust="0"/>
  </p:normalViewPr>
  <p:slideViewPr>
    <p:cSldViewPr snapToGrid="0">
      <p:cViewPr varScale="1">
        <p:scale>
          <a:sx n="118" d="100"/>
          <a:sy n="118" d="100"/>
        </p:scale>
        <p:origin x="34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" d="100"/>
        <a:sy n="20" d="100"/>
      </p:scale>
      <p:origin x="0" y="-23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coa.cabq.lcl\dfsroot\APPS\CL-Design\Shared%20Indesign%20Project%20Folder\Comp%20Plan%20&amp;%20UDO\IDO\Drafts\Annual%20Update-2025\Staff%20Updates\Legislative%20Zoning%20Conversions\Zoning%20Percentages\AllZoningPercentages&amp;Counts-2025-04-24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cap="all" spc="0" baseline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F5A-43B7-BB2A-E0FFCD3F808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57C1A6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F5A-43B7-BB2A-E0FFCD3F808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F5A-43B7-BB2A-E0FFCD3F80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7033216"/>
        <c:axId val="137034752"/>
      </c:barChart>
      <c:catAx>
        <c:axId val="137033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7034752"/>
        <c:crosses val="autoZero"/>
        <c:auto val="1"/>
        <c:lblAlgn val="ctr"/>
        <c:lblOffset val="100"/>
        <c:noMultiLvlLbl val="0"/>
      </c:catAx>
      <c:valAx>
        <c:axId val="137034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70332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cap="all" spc="0" baseline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871-4C85-A71B-9D8CF8C76247}"/>
              </c:ext>
            </c:extLst>
          </c:dPt>
          <c:dPt>
            <c:idx val="1"/>
            <c:bubble3D val="0"/>
            <c:spPr>
              <a:solidFill>
                <a:srgbClr val="57C1A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2871-4C85-A71B-9D8CF8C7624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871-4C85-A71B-9D8CF8C76247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2871-4C85-A71B-9D8CF8C76247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71-4C85-A71B-9D8CF8C762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cap="all" spc="0" baseline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31D3A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871-4C85-A71B-9D8CF8C76247}"/>
              </c:ext>
            </c:extLst>
          </c:dPt>
          <c:dPt>
            <c:idx val="1"/>
            <c:bubble3D val="0"/>
            <c:spPr>
              <a:solidFill>
                <a:srgbClr val="CC993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2871-4C85-A71B-9D8CF8C76247}"/>
              </c:ext>
            </c:extLst>
          </c:dPt>
          <c:dPt>
            <c:idx val="2"/>
            <c:bubble3D val="0"/>
            <c:spPr>
              <a:solidFill>
                <a:schemeClr val="tx1">
                  <a:lumMod val="85000"/>
                  <a:lumOff val="1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871-4C85-A71B-9D8CF8C76247}"/>
              </c:ext>
            </c:extLst>
          </c:dPt>
          <c:dPt>
            <c:idx val="3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2871-4C85-A71B-9D8CF8C76247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71-4C85-A71B-9D8CF8C762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cap="all" spc="0" baseline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31D3A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871-4C85-A71B-9D8CF8C76247}"/>
              </c:ext>
            </c:extLst>
          </c:dPt>
          <c:dPt>
            <c:idx val="1"/>
            <c:bubble3D val="0"/>
            <c:spPr>
              <a:solidFill>
                <a:srgbClr val="CC993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2871-4C85-A71B-9D8CF8C76247}"/>
              </c:ext>
            </c:extLst>
          </c:dPt>
          <c:dPt>
            <c:idx val="2"/>
            <c:bubble3D val="0"/>
            <c:spPr>
              <a:solidFill>
                <a:schemeClr val="tx1">
                  <a:lumMod val="85000"/>
                  <a:lumOff val="1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871-4C85-A71B-9D8CF8C76247}"/>
              </c:ext>
            </c:extLst>
          </c:dPt>
          <c:dPt>
            <c:idx val="3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2871-4C85-A71B-9D8CF8C76247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71-4C85-A71B-9D8CF8C762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Ownership Lots Zoned for Residential</a:t>
            </a:r>
            <a:r>
              <a:rPr lang="en-US" b="1" baseline="0"/>
              <a:t> Uses*</a:t>
            </a:r>
            <a:endParaRPr lang="en-US" b="1"/>
          </a:p>
        </c:rich>
      </c:tx>
      <c:overlay val="0"/>
      <c:spPr>
        <a:noFill/>
        <a:ln w="25400">
          <a:noFill/>
        </a:ln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'Summary Table-Assessor'!$J$104</c:f>
              <c:strCache>
                <c:ptCount val="1"/>
                <c:pt idx="0">
                  <c:v>As of 2025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'Summary Table-Assessor'!$K$103:$N$103</c:f>
              <c:strCache>
                <c:ptCount val="4"/>
                <c:pt idx="0">
                  <c:v>Single-family**</c:v>
                </c:pt>
                <c:pt idx="1">
                  <c:v>Duplex***</c:v>
                </c:pt>
                <c:pt idx="2">
                  <c:v>Townhouse****</c:v>
                </c:pt>
                <c:pt idx="3">
                  <c:v>Multi-family*****</c:v>
                </c:pt>
              </c:strCache>
            </c:strRef>
          </c:cat>
          <c:val>
            <c:numRef>
              <c:f>'Summary Table-Assessor'!$K$104:$N$104</c:f>
              <c:numCache>
                <c:formatCode>0%</c:formatCode>
                <c:ptCount val="4"/>
                <c:pt idx="0">
                  <c:v>0.91948662544179205</c:v>
                </c:pt>
                <c:pt idx="1">
                  <c:v>0.18045312656990228</c:v>
                </c:pt>
                <c:pt idx="2">
                  <c:v>0.23659422453622017</c:v>
                </c:pt>
                <c:pt idx="3">
                  <c:v>0.13634611521610485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D0-4C2B-8585-B961BA8E7B50}"/>
            </c:ext>
          </c:extLst>
        </c:ser>
        <c:ser>
          <c:idx val="1"/>
          <c:order val="1"/>
          <c:tx>
            <c:strRef>
              <c:f>'Summary Table-Assessor'!$J$105</c:f>
              <c:strCache>
                <c:ptCount val="1"/>
                <c:pt idx="0">
                  <c:v>Post-conversion</c:v>
                </c:pt>
              </c:strCache>
            </c:strRef>
          </c:tx>
          <c:spPr>
            <a:solidFill>
              <a:srgbClr val="ED7D31"/>
            </a:solidFill>
            <a:ln w="25400">
              <a:noFill/>
            </a:ln>
          </c:spPr>
          <c:invertIfNegative val="0"/>
          <c:cat>
            <c:strRef>
              <c:f>'Summary Table-Assessor'!$K$103:$N$103</c:f>
              <c:strCache>
                <c:ptCount val="4"/>
                <c:pt idx="0">
                  <c:v>Single-family**</c:v>
                </c:pt>
                <c:pt idx="1">
                  <c:v>Duplex***</c:v>
                </c:pt>
                <c:pt idx="2">
                  <c:v>Townhouse****</c:v>
                </c:pt>
                <c:pt idx="3">
                  <c:v>Multi-family*****</c:v>
                </c:pt>
              </c:strCache>
            </c:strRef>
          </c:cat>
          <c:val>
            <c:numRef>
              <c:f>'Summary Table-Assessor'!$K$105:$N$105</c:f>
              <c:numCache>
                <c:formatCode>0%</c:formatCode>
                <c:ptCount val="4"/>
                <c:pt idx="0">
                  <c:v>0.90871531491424751</c:v>
                </c:pt>
                <c:pt idx="1">
                  <c:v>0.33386286526789843</c:v>
                </c:pt>
                <c:pt idx="2">
                  <c:v>0.39000396323421627</c:v>
                </c:pt>
                <c:pt idx="3">
                  <c:v>0.31866574734110414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1D0-4C2B-8585-B961BA8E7B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78774176"/>
        <c:axId val="1"/>
      </c:barChart>
      <c:catAx>
        <c:axId val="878774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ln w="6350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78774176"/>
        <c:crosses val="autoZero"/>
        <c:crossBetween val="between"/>
        <c:majorUnit val="0.2"/>
      </c:valAx>
      <c:spPr>
        <a:noFill/>
        <a:ln w="25400">
          <a:noFill/>
        </a:ln>
      </c:spPr>
    </c:plotArea>
    <c:legend>
      <c:legendPos val="b"/>
      <c:overlay val="0"/>
      <c:spPr>
        <a:noFill/>
        <a:ln w="25400">
          <a:noFill/>
        </a:ln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4B289A-A768-42ED-87CF-97569CF69FD1}" type="doc">
      <dgm:prSet loTypeId="urn:microsoft.com/office/officeart/2011/layout/CircleProcess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87D2D0A3-97D5-40B2-8816-51AA593FF7C9}">
      <dgm:prSet phldrT="[Text]"/>
      <dgm:spPr>
        <a:ln>
          <a:noFill/>
        </a:ln>
      </dgm:spPr>
      <dgm:t>
        <a:bodyPr/>
        <a:lstStyle/>
        <a:p>
          <a:pPr algn="l">
            <a:spcAft>
              <a:spcPts val="0"/>
            </a:spcAft>
          </a:pPr>
          <a:r>
            <a:rPr lang="en-US" b="1" dirty="0">
              <a:latin typeface="Arial Narrow" panose="020B0606020202030204" pitchFamily="34" charset="0"/>
            </a:rPr>
            <a:t>E</a:t>
          </a:r>
          <a:r>
            <a:rPr lang="en-US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rPr>
            <a:t>nvironmental</a:t>
          </a:r>
        </a:p>
        <a:p>
          <a:pPr algn="l">
            <a:spcAft>
              <a:spcPts val="0"/>
            </a:spcAft>
          </a:pPr>
          <a:r>
            <a:rPr lang="en-US" b="1" dirty="0">
              <a:latin typeface="Arial Narrow" panose="020B0606020202030204" pitchFamily="34" charset="0"/>
            </a:rPr>
            <a:t>P</a:t>
          </a:r>
          <a:r>
            <a:rPr lang="en-US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rPr>
            <a:t>lanning</a:t>
          </a:r>
        </a:p>
        <a:p>
          <a:pPr algn="l">
            <a:spcAft>
              <a:spcPts val="0"/>
            </a:spcAft>
          </a:pPr>
          <a:r>
            <a:rPr lang="en-US" b="1" dirty="0">
              <a:latin typeface="Arial Narrow" panose="020B0606020202030204" pitchFamily="34" charset="0"/>
            </a:rPr>
            <a:t>C</a:t>
          </a:r>
          <a:r>
            <a:rPr lang="en-US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rPr>
            <a:t>ommission</a:t>
          </a:r>
        </a:p>
      </dgm:t>
    </dgm:pt>
    <dgm:pt modelId="{9FD88607-AA73-483F-9692-C9C3994541AE}" type="parTrans" cxnId="{0CA07222-2AA5-4B2F-A929-1F31960D5C01}">
      <dgm:prSet/>
      <dgm:spPr/>
      <dgm:t>
        <a:bodyPr/>
        <a:lstStyle/>
        <a:p>
          <a:endParaRPr lang="en-US"/>
        </a:p>
      </dgm:t>
    </dgm:pt>
    <dgm:pt modelId="{17A2E41D-5CB0-4B7C-9336-D6C5BC4C7849}" type="sibTrans" cxnId="{0CA07222-2AA5-4B2F-A929-1F31960D5C01}">
      <dgm:prSet/>
      <dgm:spPr/>
      <dgm:t>
        <a:bodyPr/>
        <a:lstStyle/>
        <a:p>
          <a:endParaRPr lang="en-US"/>
        </a:p>
      </dgm:t>
    </dgm:pt>
    <dgm:pt modelId="{5CDF4105-F7AC-4EBE-8C60-4CDB086A00CE}">
      <dgm:prSet phldrT="[Text]"/>
      <dgm:spPr>
        <a:ln>
          <a:noFill/>
        </a:ln>
      </dgm:spPr>
      <dgm:t>
        <a:bodyPr/>
        <a:lstStyle/>
        <a:p>
          <a:pPr algn="l">
            <a:spcAft>
              <a:spcPts val="0"/>
            </a:spcAft>
          </a:pPr>
          <a:r>
            <a:rPr lang="en-US" b="1" dirty="0">
              <a:latin typeface="Arial Narrow" panose="020B0606020202030204" pitchFamily="34" charset="0"/>
            </a:rPr>
            <a:t>L</a:t>
          </a:r>
          <a:r>
            <a:rPr lang="en-US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rPr>
            <a:t>and</a:t>
          </a:r>
        </a:p>
        <a:p>
          <a:pPr algn="l">
            <a:spcAft>
              <a:spcPts val="0"/>
            </a:spcAft>
          </a:pPr>
          <a:r>
            <a:rPr lang="en-US" b="1" dirty="0">
              <a:solidFill>
                <a:schemeClr val="tx1"/>
              </a:solidFill>
              <a:latin typeface="Arial Narrow" panose="020B0606020202030204" pitchFamily="34" charset="0"/>
            </a:rPr>
            <a:t>U</a:t>
          </a:r>
          <a:r>
            <a:rPr lang="en-US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rPr>
            <a:t>se</a:t>
          </a:r>
        </a:p>
        <a:p>
          <a:pPr algn="l">
            <a:spcAft>
              <a:spcPts val="0"/>
            </a:spcAft>
          </a:pPr>
          <a:r>
            <a:rPr lang="en-US" b="1" dirty="0">
              <a:latin typeface="Arial Narrow" panose="020B0606020202030204" pitchFamily="34" charset="0"/>
            </a:rPr>
            <a:t>P</a:t>
          </a:r>
          <a:r>
            <a:rPr lang="en-US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rPr>
            <a:t>lanning</a:t>
          </a:r>
        </a:p>
        <a:p>
          <a:pPr algn="l">
            <a:spcAft>
              <a:spcPts val="0"/>
            </a:spcAft>
          </a:pPr>
          <a:r>
            <a:rPr lang="en-US" b="1" dirty="0">
              <a:latin typeface="Arial Narrow" panose="020B0606020202030204" pitchFamily="34" charset="0"/>
            </a:rPr>
            <a:t>Z</a:t>
          </a:r>
          <a:r>
            <a:rPr lang="en-US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rPr>
            <a:t>oning</a:t>
          </a:r>
          <a:endParaRPr lang="en-US" dirty="0">
            <a:latin typeface="Arial Narrow" panose="020B0606020202030204" pitchFamily="34" charset="0"/>
          </a:endParaRPr>
        </a:p>
      </dgm:t>
    </dgm:pt>
    <dgm:pt modelId="{E375B057-1A24-4F5C-AED5-2A7DCEAB890E}" type="parTrans" cxnId="{892911CF-31B6-4BC7-99DD-601494BEDA26}">
      <dgm:prSet/>
      <dgm:spPr/>
      <dgm:t>
        <a:bodyPr/>
        <a:lstStyle/>
        <a:p>
          <a:endParaRPr lang="en-US"/>
        </a:p>
      </dgm:t>
    </dgm:pt>
    <dgm:pt modelId="{2B67E079-7B4B-41BB-914B-A005002F4CDB}" type="sibTrans" cxnId="{892911CF-31B6-4BC7-99DD-601494BEDA26}">
      <dgm:prSet/>
      <dgm:spPr/>
      <dgm:t>
        <a:bodyPr/>
        <a:lstStyle/>
        <a:p>
          <a:endParaRPr lang="en-US"/>
        </a:p>
      </dgm:t>
    </dgm:pt>
    <dgm:pt modelId="{33EC5497-0BAC-4F9B-9A3D-0B70C535966C}">
      <dgm:prSet phldrT="[Text]"/>
      <dgm:spPr>
        <a:ln>
          <a:noFill/>
        </a:ln>
      </dgm:spPr>
      <dgm:t>
        <a:bodyPr/>
        <a:lstStyle/>
        <a:p>
          <a:r>
            <a:rPr lang="en-US" dirty="0">
              <a:latin typeface="Arial Narrow" panose="020B0606020202030204" pitchFamily="34" charset="0"/>
            </a:rPr>
            <a:t>City Council</a:t>
          </a:r>
        </a:p>
      </dgm:t>
    </dgm:pt>
    <dgm:pt modelId="{AE38B7B2-2589-4633-9026-35BE361893B0}" type="parTrans" cxnId="{694B2264-E9FD-47FC-808B-B988D5BD0C90}">
      <dgm:prSet/>
      <dgm:spPr/>
      <dgm:t>
        <a:bodyPr/>
        <a:lstStyle/>
        <a:p>
          <a:endParaRPr lang="en-US"/>
        </a:p>
      </dgm:t>
    </dgm:pt>
    <dgm:pt modelId="{9243AF8B-1B5C-47CC-97F7-88A4A786B4B8}" type="sibTrans" cxnId="{694B2264-E9FD-47FC-808B-B988D5BD0C90}">
      <dgm:prSet/>
      <dgm:spPr/>
      <dgm:t>
        <a:bodyPr/>
        <a:lstStyle/>
        <a:p>
          <a:endParaRPr lang="en-US"/>
        </a:p>
      </dgm:t>
    </dgm:pt>
    <dgm:pt modelId="{BA38938A-4847-4D5B-B7E7-9489C5501F98}" type="pres">
      <dgm:prSet presAssocID="{AF4B289A-A768-42ED-87CF-97569CF69FD1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178AEF0E-0423-4FAD-B233-D08F88620DC5}" type="pres">
      <dgm:prSet presAssocID="{33EC5497-0BAC-4F9B-9A3D-0B70C535966C}" presName="Accent3" presStyleCnt="0"/>
      <dgm:spPr/>
    </dgm:pt>
    <dgm:pt modelId="{45979DE1-F33F-4F2E-8808-D0A65B381749}" type="pres">
      <dgm:prSet presAssocID="{33EC5497-0BAC-4F9B-9A3D-0B70C535966C}" presName="Accent" presStyleLbl="node1" presStyleIdx="0" presStyleCnt="3"/>
      <dgm:spPr>
        <a:solidFill>
          <a:schemeClr val="tx1"/>
        </a:solidFill>
        <a:ln>
          <a:noFill/>
        </a:ln>
      </dgm:spPr>
    </dgm:pt>
    <dgm:pt modelId="{B3743ED3-5D45-4BD3-8D4A-FDC34E5B982E}" type="pres">
      <dgm:prSet presAssocID="{33EC5497-0BAC-4F9B-9A3D-0B70C535966C}" presName="ParentBackground3" presStyleCnt="0"/>
      <dgm:spPr/>
    </dgm:pt>
    <dgm:pt modelId="{122964CF-98EA-45EC-8095-023C7E729FE6}" type="pres">
      <dgm:prSet presAssocID="{33EC5497-0BAC-4F9B-9A3D-0B70C535966C}" presName="ParentBackground" presStyleLbl="fgAcc1" presStyleIdx="0" presStyleCnt="3"/>
      <dgm:spPr/>
    </dgm:pt>
    <dgm:pt modelId="{5F7AB728-4EC8-4B55-949F-054B7B50195C}" type="pres">
      <dgm:prSet presAssocID="{33EC5497-0BAC-4F9B-9A3D-0B70C535966C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DC41D7D2-E2B4-4702-8400-5C6765AAA547}" type="pres">
      <dgm:prSet presAssocID="{5CDF4105-F7AC-4EBE-8C60-4CDB086A00CE}" presName="Accent2" presStyleCnt="0"/>
      <dgm:spPr/>
    </dgm:pt>
    <dgm:pt modelId="{323C1B76-AB08-42A5-A9E4-52D297DC4A5A}" type="pres">
      <dgm:prSet presAssocID="{5CDF4105-F7AC-4EBE-8C60-4CDB086A00CE}" presName="Accent" presStyleLbl="node1" presStyleIdx="1" presStyleCnt="3"/>
      <dgm:spPr>
        <a:solidFill>
          <a:schemeClr val="tx1">
            <a:lumMod val="50000"/>
            <a:lumOff val="50000"/>
          </a:schemeClr>
        </a:solidFill>
      </dgm:spPr>
    </dgm:pt>
    <dgm:pt modelId="{84081C70-E4D1-4881-B6BB-401B21BB69C6}" type="pres">
      <dgm:prSet presAssocID="{5CDF4105-F7AC-4EBE-8C60-4CDB086A00CE}" presName="ParentBackground2" presStyleCnt="0"/>
      <dgm:spPr/>
    </dgm:pt>
    <dgm:pt modelId="{36CDF666-051E-46EC-891D-90047BBF2FAC}" type="pres">
      <dgm:prSet presAssocID="{5CDF4105-F7AC-4EBE-8C60-4CDB086A00CE}" presName="ParentBackground" presStyleLbl="fgAcc1" presStyleIdx="1" presStyleCnt="3"/>
      <dgm:spPr/>
    </dgm:pt>
    <dgm:pt modelId="{4BF9C492-3328-433B-B03D-D572FF493981}" type="pres">
      <dgm:prSet presAssocID="{5CDF4105-F7AC-4EBE-8C60-4CDB086A00CE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9B7951E6-C2B4-4503-A57B-B4E952BE10B3}" type="pres">
      <dgm:prSet presAssocID="{87D2D0A3-97D5-40B2-8816-51AA593FF7C9}" presName="Accent1" presStyleCnt="0"/>
      <dgm:spPr/>
    </dgm:pt>
    <dgm:pt modelId="{28527B08-B549-41E2-B434-744C64B3A705}" type="pres">
      <dgm:prSet presAssocID="{87D2D0A3-97D5-40B2-8816-51AA593FF7C9}" presName="Accent" presStyleLbl="node1" presStyleIdx="2" presStyleCnt="3"/>
      <dgm:spPr>
        <a:solidFill>
          <a:srgbClr val="94D8C6"/>
        </a:solidFill>
      </dgm:spPr>
    </dgm:pt>
    <dgm:pt modelId="{0774BAF1-F2DD-4E48-9DDA-C58F0EAE75CF}" type="pres">
      <dgm:prSet presAssocID="{87D2D0A3-97D5-40B2-8816-51AA593FF7C9}" presName="ParentBackground1" presStyleCnt="0"/>
      <dgm:spPr/>
    </dgm:pt>
    <dgm:pt modelId="{046E90B3-0C17-4961-A80C-C032E77B3DC1}" type="pres">
      <dgm:prSet presAssocID="{87D2D0A3-97D5-40B2-8816-51AA593FF7C9}" presName="ParentBackground" presStyleLbl="fgAcc1" presStyleIdx="2" presStyleCnt="3"/>
      <dgm:spPr/>
    </dgm:pt>
    <dgm:pt modelId="{9A3C8DE7-BFAB-47D8-AA63-48F2E8A8DF6D}" type="pres">
      <dgm:prSet presAssocID="{87D2D0A3-97D5-40B2-8816-51AA593FF7C9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0CA07222-2AA5-4B2F-A929-1F31960D5C01}" srcId="{AF4B289A-A768-42ED-87CF-97569CF69FD1}" destId="{87D2D0A3-97D5-40B2-8816-51AA593FF7C9}" srcOrd="0" destOrd="0" parTransId="{9FD88607-AA73-483F-9692-C9C3994541AE}" sibTransId="{17A2E41D-5CB0-4B7C-9336-D6C5BC4C7849}"/>
    <dgm:cxn modelId="{0C9E7B23-99E6-41C9-A41C-9989E5A6B2F3}" type="presOf" srcId="{5CDF4105-F7AC-4EBE-8C60-4CDB086A00CE}" destId="{36CDF666-051E-46EC-891D-90047BBF2FAC}" srcOrd="0" destOrd="0" presId="urn:microsoft.com/office/officeart/2011/layout/CircleProcess"/>
    <dgm:cxn modelId="{8D44132C-D30B-4D09-A9E3-5013789BF13F}" type="presOf" srcId="{AF4B289A-A768-42ED-87CF-97569CF69FD1}" destId="{BA38938A-4847-4D5B-B7E7-9489C5501F98}" srcOrd="0" destOrd="0" presId="urn:microsoft.com/office/officeart/2011/layout/CircleProcess"/>
    <dgm:cxn modelId="{21794D40-EB65-4723-BC4F-B28F6CF77B3C}" type="presOf" srcId="{33EC5497-0BAC-4F9B-9A3D-0B70C535966C}" destId="{122964CF-98EA-45EC-8095-023C7E729FE6}" srcOrd="0" destOrd="0" presId="urn:microsoft.com/office/officeart/2011/layout/CircleProcess"/>
    <dgm:cxn modelId="{694B2264-E9FD-47FC-808B-B988D5BD0C90}" srcId="{AF4B289A-A768-42ED-87CF-97569CF69FD1}" destId="{33EC5497-0BAC-4F9B-9A3D-0B70C535966C}" srcOrd="2" destOrd="0" parTransId="{AE38B7B2-2589-4633-9026-35BE361893B0}" sibTransId="{9243AF8B-1B5C-47CC-97F7-88A4A786B4B8}"/>
    <dgm:cxn modelId="{6127C664-DB6E-4760-8CC6-A388423E1146}" type="presOf" srcId="{87D2D0A3-97D5-40B2-8816-51AA593FF7C9}" destId="{046E90B3-0C17-4961-A80C-C032E77B3DC1}" srcOrd="0" destOrd="0" presId="urn:microsoft.com/office/officeart/2011/layout/CircleProcess"/>
    <dgm:cxn modelId="{BB7D8CA7-4617-437D-9A41-4C57D774332A}" type="presOf" srcId="{87D2D0A3-97D5-40B2-8816-51AA593FF7C9}" destId="{9A3C8DE7-BFAB-47D8-AA63-48F2E8A8DF6D}" srcOrd="1" destOrd="0" presId="urn:microsoft.com/office/officeart/2011/layout/CircleProcess"/>
    <dgm:cxn modelId="{511E86A8-76EE-4CEC-9224-62D4903E2AFE}" type="presOf" srcId="{33EC5497-0BAC-4F9B-9A3D-0B70C535966C}" destId="{5F7AB728-4EC8-4B55-949F-054B7B50195C}" srcOrd="1" destOrd="0" presId="urn:microsoft.com/office/officeart/2011/layout/CircleProcess"/>
    <dgm:cxn modelId="{892911CF-31B6-4BC7-99DD-601494BEDA26}" srcId="{AF4B289A-A768-42ED-87CF-97569CF69FD1}" destId="{5CDF4105-F7AC-4EBE-8C60-4CDB086A00CE}" srcOrd="1" destOrd="0" parTransId="{E375B057-1A24-4F5C-AED5-2A7DCEAB890E}" sibTransId="{2B67E079-7B4B-41BB-914B-A005002F4CDB}"/>
    <dgm:cxn modelId="{0C7729DB-FB7B-480E-AA5C-E579DD475AC3}" type="presOf" srcId="{5CDF4105-F7AC-4EBE-8C60-4CDB086A00CE}" destId="{4BF9C492-3328-433B-B03D-D572FF493981}" srcOrd="1" destOrd="0" presId="urn:microsoft.com/office/officeart/2011/layout/CircleProcess"/>
    <dgm:cxn modelId="{65A553C0-D03F-4F11-9EE8-69FABF230C94}" type="presParOf" srcId="{BA38938A-4847-4D5B-B7E7-9489C5501F98}" destId="{178AEF0E-0423-4FAD-B233-D08F88620DC5}" srcOrd="0" destOrd="0" presId="urn:microsoft.com/office/officeart/2011/layout/CircleProcess"/>
    <dgm:cxn modelId="{0A094DB8-B207-4F59-AD67-B494D697F66F}" type="presParOf" srcId="{178AEF0E-0423-4FAD-B233-D08F88620DC5}" destId="{45979DE1-F33F-4F2E-8808-D0A65B381749}" srcOrd="0" destOrd="0" presId="urn:microsoft.com/office/officeart/2011/layout/CircleProcess"/>
    <dgm:cxn modelId="{45D9628E-556A-4AC1-AF7C-4A7D4C30D8CA}" type="presParOf" srcId="{BA38938A-4847-4D5B-B7E7-9489C5501F98}" destId="{B3743ED3-5D45-4BD3-8D4A-FDC34E5B982E}" srcOrd="1" destOrd="0" presId="urn:microsoft.com/office/officeart/2011/layout/CircleProcess"/>
    <dgm:cxn modelId="{911E3CF7-B0F0-4101-A237-7ABD1B67BC12}" type="presParOf" srcId="{B3743ED3-5D45-4BD3-8D4A-FDC34E5B982E}" destId="{122964CF-98EA-45EC-8095-023C7E729FE6}" srcOrd="0" destOrd="0" presId="urn:microsoft.com/office/officeart/2011/layout/CircleProcess"/>
    <dgm:cxn modelId="{E48F4283-8964-4EE1-9893-C8CD27E14668}" type="presParOf" srcId="{BA38938A-4847-4D5B-B7E7-9489C5501F98}" destId="{5F7AB728-4EC8-4B55-949F-054B7B50195C}" srcOrd="2" destOrd="0" presId="urn:microsoft.com/office/officeart/2011/layout/CircleProcess"/>
    <dgm:cxn modelId="{740BB792-F0DB-45EE-A0B6-A459B5E54658}" type="presParOf" srcId="{BA38938A-4847-4D5B-B7E7-9489C5501F98}" destId="{DC41D7D2-E2B4-4702-8400-5C6765AAA547}" srcOrd="3" destOrd="0" presId="urn:microsoft.com/office/officeart/2011/layout/CircleProcess"/>
    <dgm:cxn modelId="{AF821D63-5EF1-4208-9341-43AB124A7524}" type="presParOf" srcId="{DC41D7D2-E2B4-4702-8400-5C6765AAA547}" destId="{323C1B76-AB08-42A5-A9E4-52D297DC4A5A}" srcOrd="0" destOrd="0" presId="urn:microsoft.com/office/officeart/2011/layout/CircleProcess"/>
    <dgm:cxn modelId="{92FB30E9-838E-48A0-B122-A11C56F49D54}" type="presParOf" srcId="{BA38938A-4847-4D5B-B7E7-9489C5501F98}" destId="{84081C70-E4D1-4881-B6BB-401B21BB69C6}" srcOrd="4" destOrd="0" presId="urn:microsoft.com/office/officeart/2011/layout/CircleProcess"/>
    <dgm:cxn modelId="{B9D77127-501F-45AA-BF82-1F1EE73803DE}" type="presParOf" srcId="{84081C70-E4D1-4881-B6BB-401B21BB69C6}" destId="{36CDF666-051E-46EC-891D-90047BBF2FAC}" srcOrd="0" destOrd="0" presId="urn:microsoft.com/office/officeart/2011/layout/CircleProcess"/>
    <dgm:cxn modelId="{EF3E352D-F3D3-4CE9-A329-0AEB867BAD1F}" type="presParOf" srcId="{BA38938A-4847-4D5B-B7E7-9489C5501F98}" destId="{4BF9C492-3328-433B-B03D-D572FF493981}" srcOrd="5" destOrd="0" presId="urn:microsoft.com/office/officeart/2011/layout/CircleProcess"/>
    <dgm:cxn modelId="{CA20D448-F248-401F-8A2C-8C02180F18E4}" type="presParOf" srcId="{BA38938A-4847-4D5B-B7E7-9489C5501F98}" destId="{9B7951E6-C2B4-4503-A57B-B4E952BE10B3}" srcOrd="6" destOrd="0" presId="urn:microsoft.com/office/officeart/2011/layout/CircleProcess"/>
    <dgm:cxn modelId="{50582283-5DE3-47EB-89D0-2A975B9B0881}" type="presParOf" srcId="{9B7951E6-C2B4-4503-A57B-B4E952BE10B3}" destId="{28527B08-B549-41E2-B434-744C64B3A705}" srcOrd="0" destOrd="0" presId="urn:microsoft.com/office/officeart/2011/layout/CircleProcess"/>
    <dgm:cxn modelId="{09766DEF-B009-459A-9EB7-522AD8049B8E}" type="presParOf" srcId="{BA38938A-4847-4D5B-B7E7-9489C5501F98}" destId="{0774BAF1-F2DD-4E48-9DDA-C58F0EAE75CF}" srcOrd="7" destOrd="0" presId="urn:microsoft.com/office/officeart/2011/layout/CircleProcess"/>
    <dgm:cxn modelId="{11260643-7C1A-44B2-A751-1D1B46BCF90E}" type="presParOf" srcId="{0774BAF1-F2DD-4E48-9DDA-C58F0EAE75CF}" destId="{046E90B3-0C17-4961-A80C-C032E77B3DC1}" srcOrd="0" destOrd="0" presId="urn:microsoft.com/office/officeart/2011/layout/CircleProcess"/>
    <dgm:cxn modelId="{5BE43BC7-144B-44EE-9354-7B7CD3D5A520}" type="presParOf" srcId="{BA38938A-4847-4D5B-B7E7-9489C5501F98}" destId="{9A3C8DE7-BFAB-47D8-AA63-48F2E8A8DF6D}" srcOrd="8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F4B289A-A768-42ED-87CF-97569CF69FD1}" type="doc">
      <dgm:prSet loTypeId="urn:microsoft.com/office/officeart/2011/layout/CircleProcess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87D2D0A3-97D5-40B2-8816-51AA593FF7C9}">
      <dgm:prSet phldrT="[Text]"/>
      <dgm:spPr>
        <a:ln>
          <a:noFill/>
        </a:ln>
      </dgm:spPr>
      <dgm:t>
        <a:bodyPr/>
        <a:lstStyle/>
        <a:p>
          <a:pPr algn="l">
            <a:spcAft>
              <a:spcPts val="0"/>
            </a:spcAft>
          </a:pPr>
          <a:r>
            <a:rPr lang="en-US" b="1" dirty="0">
              <a:latin typeface="Arial Narrow" panose="020B0606020202030204" pitchFamily="34" charset="0"/>
            </a:rPr>
            <a:t>E</a:t>
          </a:r>
          <a:r>
            <a:rPr lang="en-US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rPr>
            <a:t>nvironmental</a:t>
          </a:r>
        </a:p>
        <a:p>
          <a:pPr algn="l">
            <a:spcAft>
              <a:spcPts val="0"/>
            </a:spcAft>
          </a:pPr>
          <a:r>
            <a:rPr lang="en-US" b="1" dirty="0">
              <a:latin typeface="Arial Narrow" panose="020B0606020202030204" pitchFamily="34" charset="0"/>
            </a:rPr>
            <a:t>P</a:t>
          </a:r>
          <a:r>
            <a:rPr lang="en-US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rPr>
            <a:t>lanning</a:t>
          </a:r>
        </a:p>
        <a:p>
          <a:pPr algn="l">
            <a:spcAft>
              <a:spcPts val="0"/>
            </a:spcAft>
          </a:pPr>
          <a:r>
            <a:rPr lang="en-US" b="1" dirty="0">
              <a:latin typeface="Arial Narrow" panose="020B0606020202030204" pitchFamily="34" charset="0"/>
            </a:rPr>
            <a:t>C</a:t>
          </a:r>
          <a:r>
            <a:rPr lang="en-US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rPr>
            <a:t>ommission</a:t>
          </a:r>
        </a:p>
      </dgm:t>
    </dgm:pt>
    <dgm:pt modelId="{9FD88607-AA73-483F-9692-C9C3994541AE}" type="parTrans" cxnId="{0CA07222-2AA5-4B2F-A929-1F31960D5C01}">
      <dgm:prSet/>
      <dgm:spPr/>
      <dgm:t>
        <a:bodyPr/>
        <a:lstStyle/>
        <a:p>
          <a:endParaRPr lang="en-US"/>
        </a:p>
      </dgm:t>
    </dgm:pt>
    <dgm:pt modelId="{17A2E41D-5CB0-4B7C-9336-D6C5BC4C7849}" type="sibTrans" cxnId="{0CA07222-2AA5-4B2F-A929-1F31960D5C01}">
      <dgm:prSet/>
      <dgm:spPr/>
      <dgm:t>
        <a:bodyPr/>
        <a:lstStyle/>
        <a:p>
          <a:endParaRPr lang="en-US"/>
        </a:p>
      </dgm:t>
    </dgm:pt>
    <dgm:pt modelId="{5CDF4105-F7AC-4EBE-8C60-4CDB086A00CE}">
      <dgm:prSet phldrT="[Text]"/>
      <dgm:spPr>
        <a:ln>
          <a:noFill/>
        </a:ln>
      </dgm:spPr>
      <dgm:t>
        <a:bodyPr/>
        <a:lstStyle/>
        <a:p>
          <a:pPr algn="l">
            <a:spcAft>
              <a:spcPts val="0"/>
            </a:spcAft>
          </a:pPr>
          <a:r>
            <a:rPr lang="en-US" b="1" dirty="0">
              <a:latin typeface="Arial Narrow" panose="020B0606020202030204" pitchFamily="34" charset="0"/>
            </a:rPr>
            <a:t>L</a:t>
          </a:r>
          <a:r>
            <a:rPr lang="en-US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rPr>
            <a:t>and</a:t>
          </a:r>
        </a:p>
        <a:p>
          <a:pPr algn="l">
            <a:spcAft>
              <a:spcPts val="0"/>
            </a:spcAft>
          </a:pPr>
          <a:r>
            <a:rPr lang="en-US" b="1" dirty="0">
              <a:solidFill>
                <a:schemeClr val="tx1"/>
              </a:solidFill>
              <a:latin typeface="Arial Narrow" panose="020B0606020202030204" pitchFamily="34" charset="0"/>
            </a:rPr>
            <a:t>U</a:t>
          </a:r>
          <a:r>
            <a:rPr lang="en-US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rPr>
            <a:t>se</a:t>
          </a:r>
        </a:p>
        <a:p>
          <a:pPr algn="l">
            <a:spcAft>
              <a:spcPts val="0"/>
            </a:spcAft>
          </a:pPr>
          <a:r>
            <a:rPr lang="en-US" b="1" dirty="0">
              <a:latin typeface="Arial Narrow" panose="020B0606020202030204" pitchFamily="34" charset="0"/>
            </a:rPr>
            <a:t>P</a:t>
          </a:r>
          <a:r>
            <a:rPr lang="en-US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rPr>
            <a:t>lanning</a:t>
          </a:r>
        </a:p>
        <a:p>
          <a:pPr algn="l">
            <a:spcAft>
              <a:spcPts val="0"/>
            </a:spcAft>
          </a:pPr>
          <a:r>
            <a:rPr lang="en-US" b="1" dirty="0">
              <a:latin typeface="Arial Narrow" panose="020B0606020202030204" pitchFamily="34" charset="0"/>
            </a:rPr>
            <a:t>Z</a:t>
          </a:r>
          <a:r>
            <a:rPr lang="en-US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rPr>
            <a:t>oning</a:t>
          </a:r>
          <a:endParaRPr lang="en-US" dirty="0">
            <a:latin typeface="Arial Narrow" panose="020B0606020202030204" pitchFamily="34" charset="0"/>
          </a:endParaRPr>
        </a:p>
      </dgm:t>
    </dgm:pt>
    <dgm:pt modelId="{E375B057-1A24-4F5C-AED5-2A7DCEAB890E}" type="parTrans" cxnId="{892911CF-31B6-4BC7-99DD-601494BEDA26}">
      <dgm:prSet/>
      <dgm:spPr/>
      <dgm:t>
        <a:bodyPr/>
        <a:lstStyle/>
        <a:p>
          <a:endParaRPr lang="en-US"/>
        </a:p>
      </dgm:t>
    </dgm:pt>
    <dgm:pt modelId="{2B67E079-7B4B-41BB-914B-A005002F4CDB}" type="sibTrans" cxnId="{892911CF-31B6-4BC7-99DD-601494BEDA26}">
      <dgm:prSet/>
      <dgm:spPr/>
      <dgm:t>
        <a:bodyPr/>
        <a:lstStyle/>
        <a:p>
          <a:endParaRPr lang="en-US"/>
        </a:p>
      </dgm:t>
    </dgm:pt>
    <dgm:pt modelId="{33EC5497-0BAC-4F9B-9A3D-0B70C535966C}">
      <dgm:prSet phldrT="[Text]"/>
      <dgm:spPr>
        <a:ln>
          <a:noFill/>
        </a:ln>
      </dgm:spPr>
      <dgm:t>
        <a:bodyPr/>
        <a:lstStyle/>
        <a:p>
          <a:r>
            <a:rPr lang="en-US" dirty="0">
              <a:latin typeface="Arial Narrow" panose="020B0606020202030204" pitchFamily="34" charset="0"/>
            </a:rPr>
            <a:t>City Council</a:t>
          </a:r>
        </a:p>
      </dgm:t>
    </dgm:pt>
    <dgm:pt modelId="{AE38B7B2-2589-4633-9026-35BE361893B0}" type="parTrans" cxnId="{694B2264-E9FD-47FC-808B-B988D5BD0C90}">
      <dgm:prSet/>
      <dgm:spPr/>
      <dgm:t>
        <a:bodyPr/>
        <a:lstStyle/>
        <a:p>
          <a:endParaRPr lang="en-US"/>
        </a:p>
      </dgm:t>
    </dgm:pt>
    <dgm:pt modelId="{9243AF8B-1B5C-47CC-97F7-88A4A786B4B8}" type="sibTrans" cxnId="{694B2264-E9FD-47FC-808B-B988D5BD0C90}">
      <dgm:prSet/>
      <dgm:spPr/>
      <dgm:t>
        <a:bodyPr/>
        <a:lstStyle/>
        <a:p>
          <a:endParaRPr lang="en-US"/>
        </a:p>
      </dgm:t>
    </dgm:pt>
    <dgm:pt modelId="{BA38938A-4847-4D5B-B7E7-9489C5501F98}" type="pres">
      <dgm:prSet presAssocID="{AF4B289A-A768-42ED-87CF-97569CF69FD1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178AEF0E-0423-4FAD-B233-D08F88620DC5}" type="pres">
      <dgm:prSet presAssocID="{33EC5497-0BAC-4F9B-9A3D-0B70C535966C}" presName="Accent3" presStyleCnt="0"/>
      <dgm:spPr/>
    </dgm:pt>
    <dgm:pt modelId="{45979DE1-F33F-4F2E-8808-D0A65B381749}" type="pres">
      <dgm:prSet presAssocID="{33EC5497-0BAC-4F9B-9A3D-0B70C535966C}" presName="Accent" presStyleLbl="node1" presStyleIdx="0" presStyleCnt="3"/>
      <dgm:spPr>
        <a:solidFill>
          <a:schemeClr val="tx1"/>
        </a:solidFill>
        <a:ln>
          <a:noFill/>
        </a:ln>
      </dgm:spPr>
    </dgm:pt>
    <dgm:pt modelId="{B3743ED3-5D45-4BD3-8D4A-FDC34E5B982E}" type="pres">
      <dgm:prSet presAssocID="{33EC5497-0BAC-4F9B-9A3D-0B70C535966C}" presName="ParentBackground3" presStyleCnt="0"/>
      <dgm:spPr/>
    </dgm:pt>
    <dgm:pt modelId="{122964CF-98EA-45EC-8095-023C7E729FE6}" type="pres">
      <dgm:prSet presAssocID="{33EC5497-0BAC-4F9B-9A3D-0B70C535966C}" presName="ParentBackground" presStyleLbl="fgAcc1" presStyleIdx="0" presStyleCnt="3"/>
      <dgm:spPr/>
    </dgm:pt>
    <dgm:pt modelId="{5F7AB728-4EC8-4B55-949F-054B7B50195C}" type="pres">
      <dgm:prSet presAssocID="{33EC5497-0BAC-4F9B-9A3D-0B70C535966C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DC41D7D2-E2B4-4702-8400-5C6765AAA547}" type="pres">
      <dgm:prSet presAssocID="{5CDF4105-F7AC-4EBE-8C60-4CDB086A00CE}" presName="Accent2" presStyleCnt="0"/>
      <dgm:spPr/>
    </dgm:pt>
    <dgm:pt modelId="{323C1B76-AB08-42A5-A9E4-52D297DC4A5A}" type="pres">
      <dgm:prSet presAssocID="{5CDF4105-F7AC-4EBE-8C60-4CDB086A00CE}" presName="Accent" presStyleLbl="node1" presStyleIdx="1" presStyleCnt="3"/>
      <dgm:spPr>
        <a:solidFill>
          <a:schemeClr val="tx1">
            <a:lumMod val="50000"/>
            <a:lumOff val="50000"/>
          </a:schemeClr>
        </a:solidFill>
      </dgm:spPr>
    </dgm:pt>
    <dgm:pt modelId="{84081C70-E4D1-4881-B6BB-401B21BB69C6}" type="pres">
      <dgm:prSet presAssocID="{5CDF4105-F7AC-4EBE-8C60-4CDB086A00CE}" presName="ParentBackground2" presStyleCnt="0"/>
      <dgm:spPr/>
    </dgm:pt>
    <dgm:pt modelId="{36CDF666-051E-46EC-891D-90047BBF2FAC}" type="pres">
      <dgm:prSet presAssocID="{5CDF4105-F7AC-4EBE-8C60-4CDB086A00CE}" presName="ParentBackground" presStyleLbl="fgAcc1" presStyleIdx="1" presStyleCnt="3"/>
      <dgm:spPr/>
    </dgm:pt>
    <dgm:pt modelId="{4BF9C492-3328-433B-B03D-D572FF493981}" type="pres">
      <dgm:prSet presAssocID="{5CDF4105-F7AC-4EBE-8C60-4CDB086A00CE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9B7951E6-C2B4-4503-A57B-B4E952BE10B3}" type="pres">
      <dgm:prSet presAssocID="{87D2D0A3-97D5-40B2-8816-51AA593FF7C9}" presName="Accent1" presStyleCnt="0"/>
      <dgm:spPr/>
    </dgm:pt>
    <dgm:pt modelId="{28527B08-B549-41E2-B434-744C64B3A705}" type="pres">
      <dgm:prSet presAssocID="{87D2D0A3-97D5-40B2-8816-51AA593FF7C9}" presName="Accent" presStyleLbl="node1" presStyleIdx="2" presStyleCnt="3"/>
      <dgm:spPr>
        <a:solidFill>
          <a:srgbClr val="94D8C6"/>
        </a:solidFill>
      </dgm:spPr>
    </dgm:pt>
    <dgm:pt modelId="{0774BAF1-F2DD-4E48-9DDA-C58F0EAE75CF}" type="pres">
      <dgm:prSet presAssocID="{87D2D0A3-97D5-40B2-8816-51AA593FF7C9}" presName="ParentBackground1" presStyleCnt="0"/>
      <dgm:spPr/>
    </dgm:pt>
    <dgm:pt modelId="{046E90B3-0C17-4961-A80C-C032E77B3DC1}" type="pres">
      <dgm:prSet presAssocID="{87D2D0A3-97D5-40B2-8816-51AA593FF7C9}" presName="ParentBackground" presStyleLbl="fgAcc1" presStyleIdx="2" presStyleCnt="3"/>
      <dgm:spPr/>
    </dgm:pt>
    <dgm:pt modelId="{9A3C8DE7-BFAB-47D8-AA63-48F2E8A8DF6D}" type="pres">
      <dgm:prSet presAssocID="{87D2D0A3-97D5-40B2-8816-51AA593FF7C9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0CA07222-2AA5-4B2F-A929-1F31960D5C01}" srcId="{AF4B289A-A768-42ED-87CF-97569CF69FD1}" destId="{87D2D0A3-97D5-40B2-8816-51AA593FF7C9}" srcOrd="0" destOrd="0" parTransId="{9FD88607-AA73-483F-9692-C9C3994541AE}" sibTransId="{17A2E41D-5CB0-4B7C-9336-D6C5BC4C7849}"/>
    <dgm:cxn modelId="{0C9E7B23-99E6-41C9-A41C-9989E5A6B2F3}" type="presOf" srcId="{5CDF4105-F7AC-4EBE-8C60-4CDB086A00CE}" destId="{36CDF666-051E-46EC-891D-90047BBF2FAC}" srcOrd="0" destOrd="0" presId="urn:microsoft.com/office/officeart/2011/layout/CircleProcess"/>
    <dgm:cxn modelId="{8D44132C-D30B-4D09-A9E3-5013789BF13F}" type="presOf" srcId="{AF4B289A-A768-42ED-87CF-97569CF69FD1}" destId="{BA38938A-4847-4D5B-B7E7-9489C5501F98}" srcOrd="0" destOrd="0" presId="urn:microsoft.com/office/officeart/2011/layout/CircleProcess"/>
    <dgm:cxn modelId="{21794D40-EB65-4723-BC4F-B28F6CF77B3C}" type="presOf" srcId="{33EC5497-0BAC-4F9B-9A3D-0B70C535966C}" destId="{122964CF-98EA-45EC-8095-023C7E729FE6}" srcOrd="0" destOrd="0" presId="urn:microsoft.com/office/officeart/2011/layout/CircleProcess"/>
    <dgm:cxn modelId="{694B2264-E9FD-47FC-808B-B988D5BD0C90}" srcId="{AF4B289A-A768-42ED-87CF-97569CF69FD1}" destId="{33EC5497-0BAC-4F9B-9A3D-0B70C535966C}" srcOrd="2" destOrd="0" parTransId="{AE38B7B2-2589-4633-9026-35BE361893B0}" sibTransId="{9243AF8B-1B5C-47CC-97F7-88A4A786B4B8}"/>
    <dgm:cxn modelId="{6127C664-DB6E-4760-8CC6-A388423E1146}" type="presOf" srcId="{87D2D0A3-97D5-40B2-8816-51AA593FF7C9}" destId="{046E90B3-0C17-4961-A80C-C032E77B3DC1}" srcOrd="0" destOrd="0" presId="urn:microsoft.com/office/officeart/2011/layout/CircleProcess"/>
    <dgm:cxn modelId="{BB7D8CA7-4617-437D-9A41-4C57D774332A}" type="presOf" srcId="{87D2D0A3-97D5-40B2-8816-51AA593FF7C9}" destId="{9A3C8DE7-BFAB-47D8-AA63-48F2E8A8DF6D}" srcOrd="1" destOrd="0" presId="urn:microsoft.com/office/officeart/2011/layout/CircleProcess"/>
    <dgm:cxn modelId="{511E86A8-76EE-4CEC-9224-62D4903E2AFE}" type="presOf" srcId="{33EC5497-0BAC-4F9B-9A3D-0B70C535966C}" destId="{5F7AB728-4EC8-4B55-949F-054B7B50195C}" srcOrd="1" destOrd="0" presId="urn:microsoft.com/office/officeart/2011/layout/CircleProcess"/>
    <dgm:cxn modelId="{892911CF-31B6-4BC7-99DD-601494BEDA26}" srcId="{AF4B289A-A768-42ED-87CF-97569CF69FD1}" destId="{5CDF4105-F7AC-4EBE-8C60-4CDB086A00CE}" srcOrd="1" destOrd="0" parTransId="{E375B057-1A24-4F5C-AED5-2A7DCEAB890E}" sibTransId="{2B67E079-7B4B-41BB-914B-A005002F4CDB}"/>
    <dgm:cxn modelId="{0C7729DB-FB7B-480E-AA5C-E579DD475AC3}" type="presOf" srcId="{5CDF4105-F7AC-4EBE-8C60-4CDB086A00CE}" destId="{4BF9C492-3328-433B-B03D-D572FF493981}" srcOrd="1" destOrd="0" presId="urn:microsoft.com/office/officeart/2011/layout/CircleProcess"/>
    <dgm:cxn modelId="{65A553C0-D03F-4F11-9EE8-69FABF230C94}" type="presParOf" srcId="{BA38938A-4847-4D5B-B7E7-9489C5501F98}" destId="{178AEF0E-0423-4FAD-B233-D08F88620DC5}" srcOrd="0" destOrd="0" presId="urn:microsoft.com/office/officeart/2011/layout/CircleProcess"/>
    <dgm:cxn modelId="{0A094DB8-B207-4F59-AD67-B494D697F66F}" type="presParOf" srcId="{178AEF0E-0423-4FAD-B233-D08F88620DC5}" destId="{45979DE1-F33F-4F2E-8808-D0A65B381749}" srcOrd="0" destOrd="0" presId="urn:microsoft.com/office/officeart/2011/layout/CircleProcess"/>
    <dgm:cxn modelId="{45D9628E-556A-4AC1-AF7C-4A7D4C30D8CA}" type="presParOf" srcId="{BA38938A-4847-4D5B-B7E7-9489C5501F98}" destId="{B3743ED3-5D45-4BD3-8D4A-FDC34E5B982E}" srcOrd="1" destOrd="0" presId="urn:microsoft.com/office/officeart/2011/layout/CircleProcess"/>
    <dgm:cxn modelId="{911E3CF7-B0F0-4101-A237-7ABD1B67BC12}" type="presParOf" srcId="{B3743ED3-5D45-4BD3-8D4A-FDC34E5B982E}" destId="{122964CF-98EA-45EC-8095-023C7E729FE6}" srcOrd="0" destOrd="0" presId="urn:microsoft.com/office/officeart/2011/layout/CircleProcess"/>
    <dgm:cxn modelId="{E48F4283-8964-4EE1-9893-C8CD27E14668}" type="presParOf" srcId="{BA38938A-4847-4D5B-B7E7-9489C5501F98}" destId="{5F7AB728-4EC8-4B55-949F-054B7B50195C}" srcOrd="2" destOrd="0" presId="urn:microsoft.com/office/officeart/2011/layout/CircleProcess"/>
    <dgm:cxn modelId="{740BB792-F0DB-45EE-A0B6-A459B5E54658}" type="presParOf" srcId="{BA38938A-4847-4D5B-B7E7-9489C5501F98}" destId="{DC41D7D2-E2B4-4702-8400-5C6765AAA547}" srcOrd="3" destOrd="0" presId="urn:microsoft.com/office/officeart/2011/layout/CircleProcess"/>
    <dgm:cxn modelId="{AF821D63-5EF1-4208-9341-43AB124A7524}" type="presParOf" srcId="{DC41D7D2-E2B4-4702-8400-5C6765AAA547}" destId="{323C1B76-AB08-42A5-A9E4-52D297DC4A5A}" srcOrd="0" destOrd="0" presId="urn:microsoft.com/office/officeart/2011/layout/CircleProcess"/>
    <dgm:cxn modelId="{92FB30E9-838E-48A0-B122-A11C56F49D54}" type="presParOf" srcId="{BA38938A-4847-4D5B-B7E7-9489C5501F98}" destId="{84081C70-E4D1-4881-B6BB-401B21BB69C6}" srcOrd="4" destOrd="0" presId="urn:microsoft.com/office/officeart/2011/layout/CircleProcess"/>
    <dgm:cxn modelId="{B9D77127-501F-45AA-BF82-1F1EE73803DE}" type="presParOf" srcId="{84081C70-E4D1-4881-B6BB-401B21BB69C6}" destId="{36CDF666-051E-46EC-891D-90047BBF2FAC}" srcOrd="0" destOrd="0" presId="urn:microsoft.com/office/officeart/2011/layout/CircleProcess"/>
    <dgm:cxn modelId="{EF3E352D-F3D3-4CE9-A329-0AEB867BAD1F}" type="presParOf" srcId="{BA38938A-4847-4D5B-B7E7-9489C5501F98}" destId="{4BF9C492-3328-433B-B03D-D572FF493981}" srcOrd="5" destOrd="0" presId="urn:microsoft.com/office/officeart/2011/layout/CircleProcess"/>
    <dgm:cxn modelId="{CA20D448-F248-401F-8A2C-8C02180F18E4}" type="presParOf" srcId="{BA38938A-4847-4D5B-B7E7-9489C5501F98}" destId="{9B7951E6-C2B4-4503-A57B-B4E952BE10B3}" srcOrd="6" destOrd="0" presId="urn:microsoft.com/office/officeart/2011/layout/CircleProcess"/>
    <dgm:cxn modelId="{50582283-5DE3-47EB-89D0-2A975B9B0881}" type="presParOf" srcId="{9B7951E6-C2B4-4503-A57B-B4E952BE10B3}" destId="{28527B08-B549-41E2-B434-744C64B3A705}" srcOrd="0" destOrd="0" presId="urn:microsoft.com/office/officeart/2011/layout/CircleProcess"/>
    <dgm:cxn modelId="{09766DEF-B009-459A-9EB7-522AD8049B8E}" type="presParOf" srcId="{BA38938A-4847-4D5B-B7E7-9489C5501F98}" destId="{0774BAF1-F2DD-4E48-9DDA-C58F0EAE75CF}" srcOrd="7" destOrd="0" presId="urn:microsoft.com/office/officeart/2011/layout/CircleProcess"/>
    <dgm:cxn modelId="{11260643-7C1A-44B2-A751-1D1B46BCF90E}" type="presParOf" srcId="{0774BAF1-F2DD-4E48-9DDA-C58F0EAE75CF}" destId="{046E90B3-0C17-4961-A80C-C032E77B3DC1}" srcOrd="0" destOrd="0" presId="urn:microsoft.com/office/officeart/2011/layout/CircleProcess"/>
    <dgm:cxn modelId="{5BE43BC7-144B-44EE-9354-7B7CD3D5A520}" type="presParOf" srcId="{BA38938A-4847-4D5B-B7E7-9489C5501F98}" destId="{9A3C8DE7-BFAB-47D8-AA63-48F2E8A8DF6D}" srcOrd="8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979DE1-F33F-4F2E-8808-D0A65B381749}">
      <dsp:nvSpPr>
        <dsp:cNvPr id="0" name=""/>
        <dsp:cNvSpPr/>
      </dsp:nvSpPr>
      <dsp:spPr>
        <a:xfrm>
          <a:off x="4521226" y="1294643"/>
          <a:ext cx="1972238" cy="1972603"/>
        </a:xfrm>
        <a:prstGeom prst="ellipse">
          <a:avLst/>
        </a:prstGeom>
        <a:solidFill>
          <a:schemeClr val="tx1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2964CF-98EA-45EC-8095-023C7E729FE6}">
      <dsp:nvSpPr>
        <dsp:cNvPr id="0" name=""/>
        <dsp:cNvSpPr/>
      </dsp:nvSpPr>
      <dsp:spPr>
        <a:xfrm>
          <a:off x="4586710" y="1360408"/>
          <a:ext cx="1841269" cy="1841073"/>
        </a:xfrm>
        <a:prstGeom prst="ellipse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Arial Narrow" panose="020B0606020202030204" pitchFamily="34" charset="0"/>
            </a:rPr>
            <a:t>City Council</a:t>
          </a:r>
        </a:p>
      </dsp:txBody>
      <dsp:txXfrm>
        <a:off x="4849932" y="1623468"/>
        <a:ext cx="1314825" cy="1314953"/>
      </dsp:txXfrm>
    </dsp:sp>
    <dsp:sp modelId="{323C1B76-AB08-42A5-A9E4-52D297DC4A5A}">
      <dsp:nvSpPr>
        <dsp:cNvPr id="0" name=""/>
        <dsp:cNvSpPr/>
      </dsp:nvSpPr>
      <dsp:spPr>
        <a:xfrm rot="2700000">
          <a:off x="2485236" y="1297027"/>
          <a:ext cx="1967488" cy="1967488"/>
        </a:xfrm>
        <a:prstGeom prst="teardrop">
          <a:avLst>
            <a:gd name="adj" fmla="val 100000"/>
          </a:avLst>
        </a:prstGeom>
        <a:solidFill>
          <a:schemeClr val="tx1">
            <a:lumMod val="50000"/>
            <a:lumOff val="5000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CDF666-051E-46EC-891D-90047BBF2FAC}">
      <dsp:nvSpPr>
        <dsp:cNvPr id="0" name=""/>
        <dsp:cNvSpPr/>
      </dsp:nvSpPr>
      <dsp:spPr>
        <a:xfrm>
          <a:off x="2548345" y="1360408"/>
          <a:ext cx="1841269" cy="1841073"/>
        </a:xfrm>
        <a:prstGeom prst="ellipse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900" b="1" kern="1200" dirty="0">
              <a:latin typeface="Arial Narrow" panose="020B0606020202030204" pitchFamily="34" charset="0"/>
            </a:rPr>
            <a:t>L</a:t>
          </a:r>
          <a:r>
            <a:rPr lang="en-US" sz="1900" kern="120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rPr>
            <a:t>and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900" b="1" kern="1200" dirty="0">
              <a:solidFill>
                <a:schemeClr val="tx1"/>
              </a:solidFill>
              <a:latin typeface="Arial Narrow" panose="020B0606020202030204" pitchFamily="34" charset="0"/>
            </a:rPr>
            <a:t>U</a:t>
          </a:r>
          <a:r>
            <a:rPr lang="en-US" sz="1900" kern="120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rPr>
            <a:t>se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900" b="1" kern="1200" dirty="0">
              <a:latin typeface="Arial Narrow" panose="020B0606020202030204" pitchFamily="34" charset="0"/>
            </a:rPr>
            <a:t>P</a:t>
          </a:r>
          <a:r>
            <a:rPr lang="en-US" sz="1900" kern="120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rPr>
            <a:t>lanning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900" b="1" kern="1200" dirty="0">
              <a:latin typeface="Arial Narrow" panose="020B0606020202030204" pitchFamily="34" charset="0"/>
            </a:rPr>
            <a:t>Z</a:t>
          </a:r>
          <a:r>
            <a:rPr lang="en-US" sz="1900" kern="120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rPr>
            <a:t>oning</a:t>
          </a:r>
          <a:endParaRPr lang="en-US" sz="1900" kern="1200" dirty="0">
            <a:latin typeface="Arial Narrow" panose="020B0606020202030204" pitchFamily="34" charset="0"/>
          </a:endParaRPr>
        </a:p>
      </dsp:txBody>
      <dsp:txXfrm>
        <a:off x="2811567" y="1623468"/>
        <a:ext cx="1314825" cy="1314953"/>
      </dsp:txXfrm>
    </dsp:sp>
    <dsp:sp modelId="{28527B08-B549-41E2-B434-744C64B3A705}">
      <dsp:nvSpPr>
        <dsp:cNvPr id="0" name=""/>
        <dsp:cNvSpPr/>
      </dsp:nvSpPr>
      <dsp:spPr>
        <a:xfrm rot="2700000">
          <a:off x="446871" y="1297027"/>
          <a:ext cx="1967488" cy="1967488"/>
        </a:xfrm>
        <a:prstGeom prst="teardrop">
          <a:avLst>
            <a:gd name="adj" fmla="val 100000"/>
          </a:avLst>
        </a:prstGeom>
        <a:solidFill>
          <a:srgbClr val="94D8C6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6E90B3-0C17-4961-A80C-C032E77B3DC1}">
      <dsp:nvSpPr>
        <dsp:cNvPr id="0" name=""/>
        <dsp:cNvSpPr/>
      </dsp:nvSpPr>
      <dsp:spPr>
        <a:xfrm>
          <a:off x="509980" y="1360408"/>
          <a:ext cx="1841269" cy="1841073"/>
        </a:xfrm>
        <a:prstGeom prst="ellipse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900" b="1" kern="1200" dirty="0">
              <a:latin typeface="Arial Narrow" panose="020B0606020202030204" pitchFamily="34" charset="0"/>
            </a:rPr>
            <a:t>E</a:t>
          </a:r>
          <a:r>
            <a:rPr lang="en-US" sz="1900" kern="120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rPr>
            <a:t>nvironmental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900" b="1" kern="1200" dirty="0">
              <a:latin typeface="Arial Narrow" panose="020B0606020202030204" pitchFamily="34" charset="0"/>
            </a:rPr>
            <a:t>P</a:t>
          </a:r>
          <a:r>
            <a:rPr lang="en-US" sz="1900" kern="120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rPr>
            <a:t>lanning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900" b="1" kern="1200" dirty="0">
              <a:latin typeface="Arial Narrow" panose="020B0606020202030204" pitchFamily="34" charset="0"/>
            </a:rPr>
            <a:t>C</a:t>
          </a:r>
          <a:r>
            <a:rPr lang="en-US" sz="1900" kern="120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rPr>
            <a:t>ommission</a:t>
          </a:r>
        </a:p>
      </dsp:txBody>
      <dsp:txXfrm>
        <a:off x="773202" y="1623468"/>
        <a:ext cx="1314825" cy="131495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979DE1-F33F-4F2E-8808-D0A65B381749}">
      <dsp:nvSpPr>
        <dsp:cNvPr id="0" name=""/>
        <dsp:cNvSpPr/>
      </dsp:nvSpPr>
      <dsp:spPr>
        <a:xfrm>
          <a:off x="4521226" y="1294643"/>
          <a:ext cx="1972238" cy="1972603"/>
        </a:xfrm>
        <a:prstGeom prst="ellipse">
          <a:avLst/>
        </a:prstGeom>
        <a:solidFill>
          <a:schemeClr val="tx1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2964CF-98EA-45EC-8095-023C7E729FE6}">
      <dsp:nvSpPr>
        <dsp:cNvPr id="0" name=""/>
        <dsp:cNvSpPr/>
      </dsp:nvSpPr>
      <dsp:spPr>
        <a:xfrm>
          <a:off x="4586710" y="1360408"/>
          <a:ext cx="1841269" cy="1841073"/>
        </a:xfrm>
        <a:prstGeom prst="ellipse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Arial Narrow" panose="020B0606020202030204" pitchFamily="34" charset="0"/>
            </a:rPr>
            <a:t>City Council</a:t>
          </a:r>
        </a:p>
      </dsp:txBody>
      <dsp:txXfrm>
        <a:off x="4849932" y="1623468"/>
        <a:ext cx="1314825" cy="1314953"/>
      </dsp:txXfrm>
    </dsp:sp>
    <dsp:sp modelId="{323C1B76-AB08-42A5-A9E4-52D297DC4A5A}">
      <dsp:nvSpPr>
        <dsp:cNvPr id="0" name=""/>
        <dsp:cNvSpPr/>
      </dsp:nvSpPr>
      <dsp:spPr>
        <a:xfrm rot="2700000">
          <a:off x="2485236" y="1297027"/>
          <a:ext cx="1967488" cy="1967488"/>
        </a:xfrm>
        <a:prstGeom prst="teardrop">
          <a:avLst>
            <a:gd name="adj" fmla="val 100000"/>
          </a:avLst>
        </a:prstGeom>
        <a:solidFill>
          <a:schemeClr val="tx1">
            <a:lumMod val="50000"/>
            <a:lumOff val="5000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CDF666-051E-46EC-891D-90047BBF2FAC}">
      <dsp:nvSpPr>
        <dsp:cNvPr id="0" name=""/>
        <dsp:cNvSpPr/>
      </dsp:nvSpPr>
      <dsp:spPr>
        <a:xfrm>
          <a:off x="2548345" y="1360408"/>
          <a:ext cx="1841269" cy="1841073"/>
        </a:xfrm>
        <a:prstGeom prst="ellipse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900" b="1" kern="1200" dirty="0">
              <a:latin typeface="Arial Narrow" panose="020B0606020202030204" pitchFamily="34" charset="0"/>
            </a:rPr>
            <a:t>L</a:t>
          </a:r>
          <a:r>
            <a:rPr lang="en-US" sz="1900" kern="120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rPr>
            <a:t>and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900" b="1" kern="1200" dirty="0">
              <a:solidFill>
                <a:schemeClr val="tx1"/>
              </a:solidFill>
              <a:latin typeface="Arial Narrow" panose="020B0606020202030204" pitchFamily="34" charset="0"/>
            </a:rPr>
            <a:t>U</a:t>
          </a:r>
          <a:r>
            <a:rPr lang="en-US" sz="1900" kern="120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rPr>
            <a:t>se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900" b="1" kern="1200" dirty="0">
              <a:latin typeface="Arial Narrow" panose="020B0606020202030204" pitchFamily="34" charset="0"/>
            </a:rPr>
            <a:t>P</a:t>
          </a:r>
          <a:r>
            <a:rPr lang="en-US" sz="1900" kern="120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rPr>
            <a:t>lanning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900" b="1" kern="1200" dirty="0">
              <a:latin typeface="Arial Narrow" panose="020B0606020202030204" pitchFamily="34" charset="0"/>
            </a:rPr>
            <a:t>Z</a:t>
          </a:r>
          <a:r>
            <a:rPr lang="en-US" sz="1900" kern="120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rPr>
            <a:t>oning</a:t>
          </a:r>
          <a:endParaRPr lang="en-US" sz="1900" kern="1200" dirty="0">
            <a:latin typeface="Arial Narrow" panose="020B0606020202030204" pitchFamily="34" charset="0"/>
          </a:endParaRPr>
        </a:p>
      </dsp:txBody>
      <dsp:txXfrm>
        <a:off x="2811567" y="1623468"/>
        <a:ext cx="1314825" cy="1314953"/>
      </dsp:txXfrm>
    </dsp:sp>
    <dsp:sp modelId="{28527B08-B549-41E2-B434-744C64B3A705}">
      <dsp:nvSpPr>
        <dsp:cNvPr id="0" name=""/>
        <dsp:cNvSpPr/>
      </dsp:nvSpPr>
      <dsp:spPr>
        <a:xfrm rot="2700000">
          <a:off x="446871" y="1297027"/>
          <a:ext cx="1967488" cy="1967488"/>
        </a:xfrm>
        <a:prstGeom prst="teardrop">
          <a:avLst>
            <a:gd name="adj" fmla="val 100000"/>
          </a:avLst>
        </a:prstGeom>
        <a:solidFill>
          <a:srgbClr val="94D8C6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6E90B3-0C17-4961-A80C-C032E77B3DC1}">
      <dsp:nvSpPr>
        <dsp:cNvPr id="0" name=""/>
        <dsp:cNvSpPr/>
      </dsp:nvSpPr>
      <dsp:spPr>
        <a:xfrm>
          <a:off x="509980" y="1360408"/>
          <a:ext cx="1841269" cy="1841073"/>
        </a:xfrm>
        <a:prstGeom prst="ellipse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900" b="1" kern="1200" dirty="0">
              <a:latin typeface="Arial Narrow" panose="020B0606020202030204" pitchFamily="34" charset="0"/>
            </a:rPr>
            <a:t>E</a:t>
          </a:r>
          <a:r>
            <a:rPr lang="en-US" sz="1900" kern="120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rPr>
            <a:t>nvironmental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900" b="1" kern="1200" dirty="0">
              <a:latin typeface="Arial Narrow" panose="020B0606020202030204" pitchFamily="34" charset="0"/>
            </a:rPr>
            <a:t>P</a:t>
          </a:r>
          <a:r>
            <a:rPr lang="en-US" sz="1900" kern="120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rPr>
            <a:t>lanning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900" b="1" kern="1200" dirty="0">
              <a:latin typeface="Arial Narrow" panose="020B0606020202030204" pitchFamily="34" charset="0"/>
            </a:rPr>
            <a:t>C</a:t>
          </a:r>
          <a:r>
            <a:rPr lang="en-US" sz="1900" kern="120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rPr>
            <a:t>ommission</a:t>
          </a:r>
        </a:p>
      </dsp:txBody>
      <dsp:txXfrm>
        <a:off x="773202" y="1623468"/>
        <a:ext cx="1314825" cy="13149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B48CCD-5887-4D9A-A01E-06F12D827352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A638CE-7E76-407E-B835-9648AD79A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70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theory, at its best, zoning is a legal tool to implement our best plans</a:t>
            </a:r>
          </a:p>
          <a:p>
            <a:r>
              <a:rPr lang="en-US" dirty="0"/>
              <a:t>The WHY and the HOW</a:t>
            </a:r>
          </a:p>
          <a:p>
            <a:r>
              <a:rPr lang="en-US" dirty="0"/>
              <a:t>Why = goal/aspiration</a:t>
            </a:r>
          </a:p>
          <a:p>
            <a:r>
              <a:rPr lang="en-US" dirty="0"/>
              <a:t>How = minimum standards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4F462A-7526-4808-AA2F-A4BEE113ED6A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627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Buchanan v.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Warley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(1917) – Louisville, Kentucky – violated 14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Amendment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Because of other societal injustices (racist systems and institutions – i.e. systemic racism), BIPOC have less wealth, so any rules that raise the cost of housing construction (and therefore housing prices) has the result of excluding BIPOC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Density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Housing types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Lot size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Setbacks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Minimum structure size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638CE-7E76-407E-B835-9648AD79A8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022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¼ mile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A638CE-7E76-407E-B835-9648AD79A89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4577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A638CE-7E76-407E-B835-9648AD79A89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0603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A638CE-7E76-407E-B835-9648AD79A89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2604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6AEFA7-ECF7-4785-B191-0454C34AD83A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921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3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chart" Target="../charts/chart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3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4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4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4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4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4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4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4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1.png"/><Relationship Id="rId4" Type="http://schemas.openxmlformats.org/officeDocument/2006/relationships/chart" Target="../charts/chart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24EB0350-F24E-5C49-A2FC-4CCB9019CD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4800" y="228600"/>
            <a:ext cx="5791200" cy="1266918"/>
          </a:xfrm>
        </p:spPr>
        <p:txBody>
          <a:bodyPr/>
          <a:lstStyle>
            <a:lvl1pPr>
              <a:defRPr sz="6600" b="1" i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595106"/>
            <a:ext cx="7518400" cy="1757694"/>
          </a:xfrm>
        </p:spPr>
        <p:txBody>
          <a:bodyPr/>
          <a:lstStyle>
            <a:lvl1pPr marL="0" indent="0" algn="ctr">
              <a:buNone/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3AFBC7-7F1F-41AC-9A3F-F3519996FD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228601"/>
            <a:ext cx="1524000" cy="365125"/>
          </a:xfrm>
        </p:spPr>
        <p:txBody>
          <a:bodyPr/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97D895-4EC0-4B38-A7C2-C350561D1C50}" type="datetimeFigureOut">
              <a:rPr lang="en-US" smtClean="0"/>
              <a:pPr>
                <a:defRPr/>
              </a:pPr>
              <a:t>7/14/2025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AD2470-4DCB-411D-A134-3CA500AEB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D4C4D-FAE3-4BD3-B6E3-4282DF608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991D505-0F99-4C94-BF15-BBFDB8B6134E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7D7440-FC00-244F-B0FB-AC19117B9E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443" y="2473953"/>
            <a:ext cx="3993114" cy="516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30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994CB81-6759-4D49-AFC7-0C42231E2F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381001"/>
            <a:ext cx="15240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DBA12AA5-AC7D-4FFB-A064-F9C1AAA65AD2}" type="datetimeFigureOut">
              <a:rPr lang="en-US" smtClean="0"/>
              <a:pPr>
                <a:defRPr/>
              </a:pPr>
              <a:t>7/14/2025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730F103-F462-49F9-BD5B-1640FE53B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1200" y="6356351"/>
            <a:ext cx="7315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3DAC21A-37D2-483E-B51D-2A87BADF8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471BA2-E43B-4870-9DDD-211C47887B01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AF49B0-BADC-8149-9263-587BB3F5E0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" y="-1105534"/>
            <a:ext cx="4792532" cy="370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56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 baseline="0">
                <a:solidFill>
                  <a:srgbClr val="48609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50884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23423FF-B7FB-42AA-BC5F-D4708D6E6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366713"/>
            <a:ext cx="15240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1BD7691F-A5D5-49CF-93DC-CAFD98F4E2AB}" type="datetimeFigureOut">
              <a:rPr lang="en-US" smtClean="0"/>
              <a:pPr>
                <a:defRPr/>
              </a:pPr>
              <a:t>7/14/2025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597CE16-3B8A-4A9C-883A-B64223005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8C27BC0-7CE8-4845-871B-71F10146F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25CD8C-D00B-4AF3-AA29-B158885D016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741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>
                <a:solidFill>
                  <a:srgbClr val="5571B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0714A5F-BA8C-4B10-955B-6AF43B3198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56800" y="357188"/>
            <a:ext cx="16256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E1AABF6F-22C4-4FEC-8813-392ED3301245}" type="datetimeFigureOut">
              <a:rPr lang="en-US" smtClean="0"/>
              <a:pPr>
                <a:defRPr/>
              </a:pPr>
              <a:t>7/14/2025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A763036-EED3-4E4C-B92F-548987319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C57B957-59C1-46AD-AA5B-179964558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B91338-2059-493C-9FB3-5F62D80AD1E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8875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1421" y="4800600"/>
            <a:ext cx="8455379" cy="566738"/>
          </a:xfrm>
        </p:spPr>
        <p:txBody>
          <a:bodyPr anchor="b"/>
          <a:lstStyle>
            <a:lvl1pPr algn="l">
              <a:defRPr sz="2000" b="1">
                <a:solidFill>
                  <a:srgbClr val="5571B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01421" y="5367338"/>
            <a:ext cx="8455379" cy="804862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0714A5F-BA8C-4B10-955B-6AF43B3198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56800" y="357188"/>
            <a:ext cx="16256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E1AABF6F-22C4-4FEC-8813-392ED3301245}" type="datetimeFigureOut">
              <a:rPr lang="en-US" smtClean="0"/>
              <a:pPr>
                <a:defRPr/>
              </a:pPr>
              <a:t>7/14/2025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A763036-EED3-4E4C-B92F-548987319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C57B957-59C1-46AD-AA5B-179964558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B91338-2059-493C-9FB3-5F62D80AD1EB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10" name="Media Placeholder 12">
            <a:extLst>
              <a:ext uri="{FF2B5EF4-FFF2-40B4-BE49-F238E27FC236}">
                <a16:creationId xmlns:a16="http://schemas.microsoft.com/office/drawing/2014/main" id="{3FB0F2B2-057D-42B4-AAA9-48F6EC61D550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500717" y="1143000"/>
            <a:ext cx="8455379" cy="3429000"/>
          </a:xfrm>
        </p:spPr>
        <p:txBody>
          <a:bodyPr/>
          <a:lstStyle/>
          <a:p>
            <a:r>
              <a:rPr lang="en-US" dirty="0"/>
              <a:t>Click icon to add media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C58E2C-E7C8-4F0B-8680-DB3D190C3781}"/>
              </a:ext>
            </a:extLst>
          </p:cNvPr>
          <p:cNvSpPr/>
          <p:nvPr userDrawn="1"/>
        </p:nvSpPr>
        <p:spPr>
          <a:xfrm>
            <a:off x="1501421" y="1143000"/>
            <a:ext cx="8455379" cy="3429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3598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 rot="16200000">
            <a:off x="-2530476" y="2667000"/>
            <a:ext cx="6584952" cy="1524000"/>
          </a:xfrm>
        </p:spPr>
        <p:txBody>
          <a:bodyPr/>
          <a:lstStyle/>
          <a:p>
            <a:r>
              <a:rPr lang="en-US" dirty="0"/>
              <a:t>Master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47E44B-B8AA-4783-8708-5FAE0DB562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60242" y="317155"/>
            <a:ext cx="1524004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E34D5DCE-D5D6-4C61-81B3-06F87F1D9141}" type="datetimeFigureOut">
              <a:rPr lang="en-US" smtClean="0"/>
              <a:pPr>
                <a:defRPr/>
              </a:pPr>
              <a:t>7/14/2025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99EEE-40D1-4953-A47D-BFDC83DF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31760" y="6356351"/>
            <a:ext cx="589464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C1007-31A2-49C0-BF34-A4268DE4E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46A34B-83CC-40DC-BA46-63B827245A3F}" type="slidenum">
              <a:rPr lang="en-US" altLang="en-US"/>
              <a:pPr/>
              <a:t>‹#›</a:t>
            </a:fld>
            <a:endParaRPr lang="en-US" altLang="en-US" dirty="0"/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87B3AA06-2F0C-413C-8C45-78881D6AF42D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534417390"/>
              </p:ext>
            </p:extLst>
          </p:nvPr>
        </p:nvGraphicFramePr>
        <p:xfrm>
          <a:off x="2032000" y="1219200"/>
          <a:ext cx="7406468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4773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 rot="16200000">
            <a:off x="-2530476" y="2667000"/>
            <a:ext cx="6584952" cy="1524000"/>
          </a:xfrm>
        </p:spPr>
        <p:txBody>
          <a:bodyPr/>
          <a:lstStyle/>
          <a:p>
            <a:r>
              <a:rPr lang="en-US" dirty="0"/>
              <a:t>Master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47E44B-B8AA-4783-8708-5FAE0DB562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60242" y="317155"/>
            <a:ext cx="1524004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E34D5DCE-D5D6-4C61-81B3-06F87F1D9141}" type="datetimeFigureOut">
              <a:rPr lang="en-US" smtClean="0"/>
              <a:pPr>
                <a:defRPr/>
              </a:pPr>
              <a:t>7/14/2025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99EEE-40D1-4953-A47D-BFDC83DF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31760" y="6356351"/>
            <a:ext cx="589464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C1007-31A2-49C0-BF34-A4268DE4E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46A34B-83CC-40DC-BA46-63B827245A3F}" type="slidenum">
              <a:rPr lang="en-US" altLang="en-US"/>
              <a:pPr/>
              <a:t>‹#›</a:t>
            </a:fld>
            <a:endParaRPr lang="en-US" altLang="en-US" dirty="0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6E813A55-ACDF-4C56-B493-97F941DD8ABA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058626931"/>
              </p:ext>
            </p:extLst>
          </p:nvPr>
        </p:nvGraphicFramePr>
        <p:xfrm>
          <a:off x="2032000" y="1092200"/>
          <a:ext cx="8534400" cy="447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482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42A9538-5EF8-4BB4-8B1D-1FCFF1C56E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389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4800" y="228600"/>
            <a:ext cx="5791200" cy="1266918"/>
          </a:xfrm>
        </p:spPr>
        <p:txBody>
          <a:bodyPr/>
          <a:lstStyle>
            <a:lvl1pPr>
              <a:defRPr sz="6600" b="1" i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595106"/>
            <a:ext cx="7518400" cy="1757694"/>
          </a:xfrm>
        </p:spPr>
        <p:txBody>
          <a:bodyPr/>
          <a:lstStyle>
            <a:lvl1pPr marL="0" indent="0" algn="ctr">
              <a:buNone/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3AFBC7-7F1F-41AC-9A3F-F3519996FD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228601"/>
            <a:ext cx="1524000" cy="365125"/>
          </a:xfrm>
        </p:spPr>
        <p:txBody>
          <a:bodyPr/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97D895-4EC0-4B38-A7C2-C350561D1C50}" type="datetimeFigureOut">
              <a:rPr lang="en-US" smtClean="0"/>
              <a:pPr>
                <a:defRPr/>
              </a:pPr>
              <a:t>7/14/2025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AD2470-4DCB-411D-A134-3CA500AEB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D4C4D-FAE3-4BD3-B6E3-4282DF608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991D505-0F99-4C94-BF15-BBFDB8B6134E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993F12-18E6-4408-B524-04134C3D78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969" y="3420610"/>
            <a:ext cx="1291862" cy="336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09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42A9538-5EF8-4BB4-8B1D-1FCFF1C56E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835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4800" y="228600"/>
            <a:ext cx="5791200" cy="1266918"/>
          </a:xfrm>
        </p:spPr>
        <p:txBody>
          <a:bodyPr/>
          <a:lstStyle>
            <a:lvl1pPr>
              <a:defRPr sz="6600" b="1" i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595106"/>
            <a:ext cx="7518400" cy="1757694"/>
          </a:xfrm>
        </p:spPr>
        <p:txBody>
          <a:bodyPr/>
          <a:lstStyle>
            <a:lvl1pPr marL="0" indent="0" algn="ctr">
              <a:buNone/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3AFBC7-7F1F-41AC-9A3F-F3519996FD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228601"/>
            <a:ext cx="1524000" cy="365125"/>
          </a:xfrm>
        </p:spPr>
        <p:txBody>
          <a:bodyPr/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97D895-4EC0-4B38-A7C2-C350561D1C50}" type="datetimeFigureOut">
              <a:rPr lang="en-US" smtClean="0"/>
              <a:pPr>
                <a:defRPr/>
              </a:pPr>
              <a:t>7/14/2025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AD2470-4DCB-411D-A134-3CA500AEB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54864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D4C4D-FAE3-4BD3-B6E3-4282DF608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02400" y="6356351"/>
            <a:ext cx="28448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991D505-0F99-4C94-BF15-BBFDB8B6134E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465DEA-915E-49DC-AFD4-9A9E68FB8B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00" y="5117246"/>
            <a:ext cx="2811658" cy="1512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36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42A9538-5EF8-4BB4-8B1D-1FCFF1C56E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835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4800" y="228600"/>
            <a:ext cx="5791200" cy="1266918"/>
          </a:xfrm>
        </p:spPr>
        <p:txBody>
          <a:bodyPr/>
          <a:lstStyle>
            <a:lvl1pPr>
              <a:defRPr sz="6600" b="1" i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595106"/>
            <a:ext cx="7518400" cy="1757694"/>
          </a:xfrm>
        </p:spPr>
        <p:txBody>
          <a:bodyPr/>
          <a:lstStyle>
            <a:lvl1pPr marL="0" indent="0" algn="ctr">
              <a:buNone/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3AFBC7-7F1F-41AC-9A3F-F3519996FD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228601"/>
            <a:ext cx="1524000" cy="365125"/>
          </a:xfrm>
        </p:spPr>
        <p:txBody>
          <a:bodyPr/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97D895-4EC0-4B38-A7C2-C350561D1C50}" type="datetimeFigureOut">
              <a:rPr lang="en-US" smtClean="0"/>
              <a:pPr>
                <a:defRPr/>
              </a:pPr>
              <a:t>7/14/2025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AD2470-4DCB-411D-A134-3CA500AEB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54864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D4C4D-FAE3-4BD3-B6E3-4282DF608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02400" y="6356351"/>
            <a:ext cx="28448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991D505-0F99-4C94-BF15-BBFDB8B6134E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8" t="33333" r="26818" b="33333"/>
          <a:stretch/>
        </p:blipFill>
        <p:spPr>
          <a:xfrm>
            <a:off x="9034273" y="4763192"/>
            <a:ext cx="2917781" cy="162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25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895863D-A570-4405-8C67-9B95E531A3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77"/>
          <a:stretch/>
        </p:blipFill>
        <p:spPr>
          <a:xfrm>
            <a:off x="0" y="-10637"/>
            <a:ext cx="12192000" cy="6868637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 rot="16200000">
            <a:off x="-2428875" y="2667000"/>
            <a:ext cx="6584949" cy="1524000"/>
          </a:xfrm>
        </p:spPr>
        <p:txBody>
          <a:bodyPr/>
          <a:lstStyle>
            <a:lvl1pPr>
              <a:defRPr sz="6600" b="1" i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930400" y="228600"/>
            <a:ext cx="8128000" cy="5980588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32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42A2E3-5467-4748-AE9A-41F97216CD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228601"/>
            <a:ext cx="1524000" cy="365125"/>
          </a:xfrm>
        </p:spPr>
        <p:txBody>
          <a:bodyPr/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EE4325D-8EF1-4822-BC3C-E32EBAF3AE9B}" type="datetimeFigureOut">
              <a:rPr lang="en-US" smtClean="0"/>
              <a:pPr>
                <a:defRPr/>
              </a:pPr>
              <a:t>7/14/2025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21568-C98D-4978-9619-0AB263993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0400" y="6356351"/>
            <a:ext cx="60960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C790F-1DB3-40BD-9475-1A44EE25F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B136C50-C513-4335-B3B7-DE19EF8D9116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5" t="22222" r="37059" b="17777"/>
          <a:stretch/>
        </p:blipFill>
        <p:spPr>
          <a:xfrm>
            <a:off x="10841746" y="3384883"/>
            <a:ext cx="1350254" cy="347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9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C73BDA4-88E2-A147-BA43-95321348F3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4800" y="228600"/>
            <a:ext cx="5791200" cy="1266918"/>
          </a:xfrm>
        </p:spPr>
        <p:txBody>
          <a:bodyPr/>
          <a:lstStyle>
            <a:lvl1pPr>
              <a:defRPr sz="6600" b="1" i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595106"/>
            <a:ext cx="7518400" cy="1757694"/>
          </a:xfrm>
        </p:spPr>
        <p:txBody>
          <a:bodyPr/>
          <a:lstStyle>
            <a:lvl1pPr marL="0" indent="0" algn="ctr">
              <a:buNone/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3AFBC7-7F1F-41AC-9A3F-F3519996FD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228601"/>
            <a:ext cx="1524000" cy="365125"/>
          </a:xfrm>
        </p:spPr>
        <p:txBody>
          <a:bodyPr/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97D895-4EC0-4B38-A7C2-C350561D1C50}" type="datetimeFigureOut">
              <a:rPr lang="en-US" smtClean="0"/>
              <a:pPr>
                <a:defRPr/>
              </a:pPr>
              <a:t>7/14/2025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AD2470-4DCB-411D-A134-3CA500AEB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54864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D4C4D-FAE3-4BD3-B6E3-4282DF608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02400" y="6356351"/>
            <a:ext cx="28448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991D505-0F99-4C94-BF15-BBFDB8B6134E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90508E-961D-6144-A07F-80B8D890BC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7" t="30489" r="24536" b="33236"/>
          <a:stretch/>
        </p:blipFill>
        <p:spPr>
          <a:xfrm>
            <a:off x="9785678" y="5486400"/>
            <a:ext cx="2204241" cy="123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06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E3BE246-8BBD-4E22-B3B1-63F8DDD7ED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772"/>
                    </a14:imgEffect>
                    <a14:imgEffect>
                      <a14:saturation sat="0"/>
                    </a14:imgEffect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6600" b="1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00" b="1" i="0" cap="all" baseline="0">
                <a:solidFill>
                  <a:srgbClr val="57C1A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2352A9-C242-427E-B1C8-A9548051DF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228601"/>
            <a:ext cx="1524000" cy="365125"/>
          </a:xfrm>
        </p:spPr>
        <p:txBody>
          <a:bodyPr/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AB6BB9C-9F97-44EA-BCFC-D1437F8533DF}" type="datetimeFigureOut">
              <a:rPr lang="en-US" smtClean="0"/>
              <a:pPr>
                <a:defRPr/>
              </a:pPr>
              <a:t>7/14/2025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F3FDED-50D6-46D6-AE55-EB6660DD3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FDDCD2-743D-4EDF-BB72-7F8581458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C1E663E-8CB3-4B4D-BE61-B8ACD4ABDA42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8" t="33333" r="26818" b="33333"/>
          <a:stretch/>
        </p:blipFill>
        <p:spPr>
          <a:xfrm>
            <a:off x="313246" y="343216"/>
            <a:ext cx="2615065" cy="145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59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0C2134F-77D7-412F-921C-AF459DD517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10000" contras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5400"/>
            <a:ext cx="12192000" cy="6883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6600" b="1" i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noFill/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6F6E51E-9CA1-4092-998C-9E9D889AA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51513-5607-4B2C-BC9F-AB0B702FAC73}" type="datetimeFigureOut">
              <a:rPr lang="en-US"/>
              <a:pPr>
                <a:defRPr/>
              </a:pPr>
              <a:t>7/14/2025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4C481B9-A73B-4974-A627-B2D26B315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A510149-D117-4E9E-A9AB-A6B79396B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6FF04B-F0DC-4DEB-ACBB-0DF947279AF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4178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8E2D9B2-306E-4D03-BB33-1DF6F77C2E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10000"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 algn="ctr">
              <a:buNone/>
              <a:defRPr sz="2400" b="1" cap="all" baseline="0">
                <a:solidFill>
                  <a:srgbClr val="57C1A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 algn="ctr">
              <a:buNone/>
              <a:defRPr sz="2400" b="1" cap="all" baseline="0">
                <a:solidFill>
                  <a:srgbClr val="57C1A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ECAC019-8430-4C23-A16C-B4E55F74C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96D59F-D235-4E85-B48F-771857550E86}" type="datetimeFigureOut">
              <a:rPr lang="en-US"/>
              <a:pPr>
                <a:defRPr/>
              </a:pPr>
              <a:t>7/14/2025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B3887BC-0EB8-4D74-B79B-3AE90029A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053FA8D-DF64-4C75-BFB4-19FF16E7A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A56AA7-FA10-42EB-B11F-25AFD29AA18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8346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126B66B-DBBD-4FC3-A63B-0C27E8C22E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7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371600"/>
            <a:ext cx="10972800" cy="1143000"/>
          </a:xfrm>
        </p:spPr>
        <p:txBody>
          <a:bodyPr/>
          <a:lstStyle/>
          <a:p>
            <a:r>
              <a:rPr lang="en-US" dirty="0"/>
              <a:t>Master title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3F8F4DD-29EB-4D24-A1C9-2855744C6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350839"/>
            <a:ext cx="15240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B5975414-CBD0-43C7-BFB7-9D156A039269}" type="datetimeFigureOut">
              <a:rPr lang="en-US" smtClean="0"/>
              <a:pPr>
                <a:defRPr/>
              </a:pPr>
              <a:t>7/14/2025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DD8C748-6F40-4AEE-80E1-D43CEC976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448F580-0626-402F-97AB-528194135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443654-B582-4327-B741-61DA5765CD02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8" t="33333" r="26818" b="33333"/>
          <a:stretch/>
        </p:blipFill>
        <p:spPr>
          <a:xfrm>
            <a:off x="277387" y="343216"/>
            <a:ext cx="2615065" cy="145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03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7E10DBB-FD79-4C8A-8D5E-CA23D58025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5000" contras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371600"/>
            <a:ext cx="10972800" cy="1143000"/>
          </a:xfrm>
        </p:spPr>
        <p:txBody>
          <a:bodyPr/>
          <a:lstStyle/>
          <a:p>
            <a:r>
              <a:rPr lang="en-US" dirty="0"/>
              <a:t>Master title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DD8C748-6F40-4AEE-80E1-D43CEC976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448F580-0626-402F-97AB-528194135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443654-B582-4327-B741-61DA5765CD02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8" t="33333" r="26818" b="33333"/>
          <a:stretch/>
        </p:blipFill>
        <p:spPr>
          <a:xfrm>
            <a:off x="9406966" y="136524"/>
            <a:ext cx="2615065" cy="145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93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3F69DBC-79D8-481F-9BC2-898A436DEB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9000"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9167" r="191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994CB81-6759-4D49-AFC7-0C42231E2F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381001"/>
            <a:ext cx="15240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DBA12AA5-AC7D-4FFB-A064-F9C1AAA65AD2}" type="datetimeFigureOut">
              <a:rPr lang="en-US" smtClean="0"/>
              <a:pPr>
                <a:defRPr/>
              </a:pPr>
              <a:t>7/14/2025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730F103-F462-49F9-BD5B-1640FE53B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1200" y="6356351"/>
            <a:ext cx="7315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3DAC21A-37D2-483E-B51D-2A87BADF8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471BA2-E43B-4870-9DDD-211C47887B01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8" t="33333" r="26818" b="33333"/>
          <a:stretch/>
        </p:blipFill>
        <p:spPr>
          <a:xfrm>
            <a:off x="259464" y="343216"/>
            <a:ext cx="2615065" cy="145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74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72BCC3C-7572-407B-8549-3D17BFEEA2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682"/>
                    </a14:imgEffect>
                    <a14:imgEffect>
                      <a14:saturation sat="0"/>
                    </a14:imgEffect>
                    <a14:imgEffect>
                      <a14:brightnessContrast bright="-10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994CB81-6759-4D49-AFC7-0C42231E2F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381001"/>
            <a:ext cx="15240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DBA12AA5-AC7D-4FFB-A064-F9C1AAA65AD2}" type="datetimeFigureOut">
              <a:rPr lang="en-US" smtClean="0"/>
              <a:pPr>
                <a:defRPr/>
              </a:pPr>
              <a:t>7/14/2025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730F103-F462-49F9-BD5B-1640FE53B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1200" y="6356351"/>
            <a:ext cx="7315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3DAC21A-37D2-483E-B51D-2A87BADF8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471BA2-E43B-4870-9DDD-211C47887B01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8" t="33333" r="26818" b="33333"/>
          <a:stretch/>
        </p:blipFill>
        <p:spPr>
          <a:xfrm>
            <a:off x="564258" y="343216"/>
            <a:ext cx="2615065" cy="145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02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7E3C4CF-422B-4302-9C2C-233A3DF232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5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 baseline="0">
                <a:solidFill>
                  <a:srgbClr val="57C1A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50884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23423FF-B7FB-42AA-BC5F-D4708D6E6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366713"/>
            <a:ext cx="15240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1BD7691F-A5D5-49CF-93DC-CAFD98F4E2AB}" type="datetimeFigureOut">
              <a:rPr lang="en-US" smtClean="0"/>
              <a:pPr>
                <a:defRPr/>
              </a:pPr>
              <a:t>7/14/2025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597CE16-3B8A-4A9C-883A-B64223005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8C27BC0-7CE8-4845-871B-71F10146F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25CD8C-D00B-4AF3-AA29-B158885D016E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5" t="22222" r="37059" b="17777"/>
          <a:stretch/>
        </p:blipFill>
        <p:spPr>
          <a:xfrm>
            <a:off x="10820400" y="3384883"/>
            <a:ext cx="1350254" cy="347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57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4AB56A3-D395-4683-9B52-6390560ADE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5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>
                <a:solidFill>
                  <a:srgbClr val="57C1A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0714A5F-BA8C-4B10-955B-6AF43B3198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56800" y="357188"/>
            <a:ext cx="16256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E1AABF6F-22C4-4FEC-8813-392ED3301245}" type="datetimeFigureOut">
              <a:rPr lang="en-US" smtClean="0"/>
              <a:pPr>
                <a:defRPr/>
              </a:pPr>
              <a:t>7/14/2025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A763036-EED3-4E4C-B92F-548987319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C57B957-59C1-46AD-AA5B-179964558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B91338-2059-493C-9FB3-5F62D80AD1EB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5" t="22222" r="37059" b="17777"/>
          <a:stretch/>
        </p:blipFill>
        <p:spPr>
          <a:xfrm>
            <a:off x="10841745" y="3347410"/>
            <a:ext cx="1350254" cy="347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3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4AB56A3-D395-4683-9B52-6390560ADE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5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1421" y="4800600"/>
            <a:ext cx="8455379" cy="566738"/>
          </a:xfrm>
        </p:spPr>
        <p:txBody>
          <a:bodyPr anchor="b"/>
          <a:lstStyle>
            <a:lvl1pPr algn="l">
              <a:defRPr sz="2000" b="1">
                <a:solidFill>
                  <a:srgbClr val="57C1A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01421" y="5367338"/>
            <a:ext cx="8455379" cy="804862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0714A5F-BA8C-4B10-955B-6AF43B3198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56800" y="357188"/>
            <a:ext cx="16256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E1AABF6F-22C4-4FEC-8813-392ED3301245}" type="datetimeFigureOut">
              <a:rPr lang="en-US" smtClean="0"/>
              <a:pPr>
                <a:defRPr/>
              </a:pPr>
              <a:t>7/14/2025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A763036-EED3-4E4C-B92F-548987319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C57B957-59C1-46AD-AA5B-179964558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B91338-2059-493C-9FB3-5F62D80AD1EB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10" name="Media Placeholder 12">
            <a:extLst>
              <a:ext uri="{FF2B5EF4-FFF2-40B4-BE49-F238E27FC236}">
                <a16:creationId xmlns:a16="http://schemas.microsoft.com/office/drawing/2014/main" id="{3FB0F2B2-057D-42B4-AAA9-48F6EC61D550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500717" y="1143000"/>
            <a:ext cx="8455379" cy="3429000"/>
          </a:xfrm>
        </p:spPr>
        <p:txBody>
          <a:bodyPr/>
          <a:lstStyle/>
          <a:p>
            <a:r>
              <a:rPr lang="en-US" dirty="0"/>
              <a:t>Click icon to add media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C58E2C-E7C8-4F0B-8680-DB3D190C3781}"/>
              </a:ext>
            </a:extLst>
          </p:cNvPr>
          <p:cNvSpPr/>
          <p:nvPr userDrawn="1"/>
        </p:nvSpPr>
        <p:spPr>
          <a:xfrm>
            <a:off x="1501421" y="1143000"/>
            <a:ext cx="8455379" cy="3429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5" t="22222" r="37059" b="17777"/>
          <a:stretch/>
        </p:blipFill>
        <p:spPr>
          <a:xfrm>
            <a:off x="10842098" y="3347410"/>
            <a:ext cx="1350254" cy="347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54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65A5BB0-E006-924D-9DAB-60BB02C356A2}"/>
              </a:ext>
            </a:extLst>
          </p:cNvPr>
          <p:cNvSpPr/>
          <p:nvPr userDrawn="1"/>
        </p:nvSpPr>
        <p:spPr>
          <a:xfrm>
            <a:off x="0" y="1"/>
            <a:ext cx="1625600" cy="6858000"/>
          </a:xfrm>
          <a:prstGeom prst="rect">
            <a:avLst/>
          </a:prstGeom>
          <a:solidFill>
            <a:srgbClr val="57C1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 rot="16200000">
            <a:off x="-2428875" y="2667000"/>
            <a:ext cx="6584949" cy="1524000"/>
          </a:xfrm>
        </p:spPr>
        <p:txBody>
          <a:bodyPr/>
          <a:lstStyle>
            <a:lvl1pPr>
              <a:defRPr sz="6600" b="1" i="0" cap="all" baseline="0">
                <a:solidFill>
                  <a:schemeClr val="bg1"/>
                </a:solidFill>
                <a:latin typeface="Publica Play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930400" y="228600"/>
            <a:ext cx="8128000" cy="5980588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32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42A2E3-5467-4748-AE9A-41F97216CD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228601"/>
            <a:ext cx="1524000" cy="365125"/>
          </a:xfrm>
        </p:spPr>
        <p:txBody>
          <a:bodyPr/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EE4325D-8EF1-4822-BC3C-E32EBAF3AE9B}" type="datetimeFigureOut">
              <a:rPr lang="en-US" smtClean="0"/>
              <a:pPr>
                <a:defRPr/>
              </a:pPr>
              <a:t>7/14/2025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21568-C98D-4978-9619-0AB263993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0400" y="6356351"/>
            <a:ext cx="60960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C790F-1DB3-40BD-9475-1A44EE25F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B136C50-C513-4335-B3B7-DE19EF8D9116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3489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300F22-5009-40CB-A807-70A8F5A77F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5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 rot="5400000">
            <a:off x="-2530476" y="2667000"/>
            <a:ext cx="6584952" cy="1524000"/>
          </a:xfrm>
        </p:spPr>
        <p:txBody>
          <a:bodyPr/>
          <a:lstStyle/>
          <a:p>
            <a:r>
              <a:rPr lang="en-US" dirty="0"/>
              <a:t>Master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47E44B-B8AA-4783-8708-5FAE0DB562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60242" y="317155"/>
            <a:ext cx="1524004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E34D5DCE-D5D6-4C61-81B3-06F87F1D9141}" type="datetimeFigureOut">
              <a:rPr lang="en-US" smtClean="0"/>
              <a:pPr>
                <a:defRPr/>
              </a:pPr>
              <a:t>7/14/2025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99EEE-40D1-4953-A47D-BFDC83DF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31760" y="6356351"/>
            <a:ext cx="589464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C1007-31A2-49C0-BF34-A4268DE4E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46A34B-83CC-40DC-BA46-63B827245A3F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5" t="22222" r="37059" b="17777"/>
          <a:stretch/>
        </p:blipFill>
        <p:spPr>
          <a:xfrm>
            <a:off x="10841746" y="3384883"/>
            <a:ext cx="1350254" cy="347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94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300F22-5009-40CB-A807-70A8F5A77F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5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 rot="5400000">
            <a:off x="-2530476" y="2667000"/>
            <a:ext cx="6584952" cy="1524000"/>
          </a:xfrm>
        </p:spPr>
        <p:txBody>
          <a:bodyPr/>
          <a:lstStyle/>
          <a:p>
            <a:r>
              <a:rPr lang="en-US" dirty="0"/>
              <a:t>Master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47E44B-B8AA-4783-8708-5FAE0DB562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60242" y="317155"/>
            <a:ext cx="1524004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E34D5DCE-D5D6-4C61-81B3-06F87F1D9141}" type="datetimeFigureOut">
              <a:rPr lang="en-US" smtClean="0"/>
              <a:pPr>
                <a:defRPr/>
              </a:pPr>
              <a:t>7/14/2025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99EEE-40D1-4953-A47D-BFDC83DF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31760" y="6356351"/>
            <a:ext cx="589464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C1007-31A2-49C0-BF34-A4268DE4E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46A34B-83CC-40DC-BA46-63B827245A3F}" type="slidenum">
              <a:rPr lang="en-US" altLang="en-US"/>
              <a:pPr/>
              <a:t>‹#›</a:t>
            </a:fld>
            <a:endParaRPr lang="en-US" altLang="en-US" dirty="0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6E813A55-ACDF-4C56-B493-97F941DD8ABA}"/>
              </a:ext>
            </a:extLst>
          </p:cNvPr>
          <p:cNvGraphicFramePr/>
          <p:nvPr userDrawn="1"/>
        </p:nvGraphicFramePr>
        <p:xfrm>
          <a:off x="2032000" y="1092200"/>
          <a:ext cx="8534400" cy="447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5" t="22222" r="37059" b="17777"/>
          <a:stretch/>
        </p:blipFill>
        <p:spPr>
          <a:xfrm>
            <a:off x="10841746" y="3327400"/>
            <a:ext cx="1350254" cy="347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04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42A9538-5EF8-4BB4-8B1D-1FCFF1C56E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389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4800" y="228600"/>
            <a:ext cx="5791200" cy="1266918"/>
          </a:xfrm>
        </p:spPr>
        <p:txBody>
          <a:bodyPr/>
          <a:lstStyle>
            <a:lvl1pPr>
              <a:defRPr sz="6600" b="1" i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595106"/>
            <a:ext cx="7518400" cy="1757694"/>
          </a:xfrm>
        </p:spPr>
        <p:txBody>
          <a:bodyPr/>
          <a:lstStyle>
            <a:lvl1pPr marL="0" indent="0" algn="ctr">
              <a:buNone/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3AFBC7-7F1F-41AC-9A3F-F3519996FD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228601"/>
            <a:ext cx="1524000" cy="365125"/>
          </a:xfrm>
        </p:spPr>
        <p:txBody>
          <a:bodyPr/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97D895-4EC0-4B38-A7C2-C350561D1C50}" type="datetimeFigureOut">
              <a:rPr lang="en-US" smtClean="0"/>
              <a:pPr>
                <a:defRPr/>
              </a:pPr>
              <a:t>7/14/2025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AD2470-4DCB-411D-A134-3CA500AEB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D4C4D-FAE3-4BD3-B6E3-4282DF608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991D505-0F99-4C94-BF15-BBFDB8B6134E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993F12-18E6-4408-B524-04134C3D78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969" y="3420610"/>
            <a:ext cx="1291862" cy="336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53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42A9538-5EF8-4BB4-8B1D-1FCFF1C56E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835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4800" y="228600"/>
            <a:ext cx="5791200" cy="1266918"/>
          </a:xfrm>
        </p:spPr>
        <p:txBody>
          <a:bodyPr/>
          <a:lstStyle>
            <a:lvl1pPr>
              <a:defRPr sz="6600" b="1" i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595106"/>
            <a:ext cx="7518400" cy="1757694"/>
          </a:xfrm>
        </p:spPr>
        <p:txBody>
          <a:bodyPr/>
          <a:lstStyle>
            <a:lvl1pPr marL="0" indent="0" algn="ctr">
              <a:buNone/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3AFBC7-7F1F-41AC-9A3F-F3519996FD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228601"/>
            <a:ext cx="1524000" cy="365125"/>
          </a:xfrm>
        </p:spPr>
        <p:txBody>
          <a:bodyPr/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97D895-4EC0-4B38-A7C2-C350561D1C50}" type="datetimeFigureOut">
              <a:rPr lang="en-US" smtClean="0"/>
              <a:pPr>
                <a:defRPr/>
              </a:pPr>
              <a:t>7/14/2025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AD2470-4DCB-411D-A134-3CA500AEB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54864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D4C4D-FAE3-4BD3-B6E3-4282DF608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02400" y="6356351"/>
            <a:ext cx="28448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991D505-0F99-4C94-BF15-BBFDB8B6134E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465DEA-915E-49DC-AFD4-9A9E68FB8B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00" y="5117246"/>
            <a:ext cx="2811658" cy="1512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55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42A9538-5EF8-4BB4-8B1D-1FCFF1C56E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835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4800" y="228600"/>
            <a:ext cx="5791200" cy="1266918"/>
          </a:xfrm>
        </p:spPr>
        <p:txBody>
          <a:bodyPr/>
          <a:lstStyle>
            <a:lvl1pPr>
              <a:defRPr sz="6600" b="1" i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595106"/>
            <a:ext cx="7518400" cy="1757694"/>
          </a:xfrm>
        </p:spPr>
        <p:txBody>
          <a:bodyPr/>
          <a:lstStyle>
            <a:lvl1pPr marL="0" indent="0" algn="ctr">
              <a:buNone/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3AFBC7-7F1F-41AC-9A3F-F3519996FD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228601"/>
            <a:ext cx="1524000" cy="365125"/>
          </a:xfrm>
        </p:spPr>
        <p:txBody>
          <a:bodyPr/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97D895-4EC0-4B38-A7C2-C350561D1C50}" type="datetimeFigureOut">
              <a:rPr lang="en-US" smtClean="0"/>
              <a:pPr>
                <a:defRPr/>
              </a:pPr>
              <a:t>7/14/2025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AD2470-4DCB-411D-A134-3CA500AEB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54864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D4C4D-FAE3-4BD3-B6E3-4282DF608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02400" y="6356351"/>
            <a:ext cx="28448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991D505-0F99-4C94-BF15-BBFDB8B6134E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8" t="33333" r="26818" b="33333"/>
          <a:stretch/>
        </p:blipFill>
        <p:spPr>
          <a:xfrm>
            <a:off x="9034273" y="4763192"/>
            <a:ext cx="2917781" cy="162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16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895863D-A570-4405-8C67-9B95E531A3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77"/>
          <a:stretch/>
        </p:blipFill>
        <p:spPr>
          <a:xfrm>
            <a:off x="0" y="-10637"/>
            <a:ext cx="12192000" cy="6868637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 rot="16200000">
            <a:off x="-2428875" y="2667000"/>
            <a:ext cx="6584949" cy="1524000"/>
          </a:xfrm>
        </p:spPr>
        <p:txBody>
          <a:bodyPr/>
          <a:lstStyle>
            <a:lvl1pPr>
              <a:defRPr sz="6600" b="1" i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930400" y="228600"/>
            <a:ext cx="8128000" cy="5980588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32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42A2E3-5467-4748-AE9A-41F97216CD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228601"/>
            <a:ext cx="1524000" cy="365125"/>
          </a:xfrm>
        </p:spPr>
        <p:txBody>
          <a:bodyPr/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EE4325D-8EF1-4822-BC3C-E32EBAF3AE9B}" type="datetimeFigureOut">
              <a:rPr lang="en-US" smtClean="0"/>
              <a:pPr>
                <a:defRPr/>
              </a:pPr>
              <a:t>7/14/2025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21568-C98D-4978-9619-0AB263993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0400" y="6356351"/>
            <a:ext cx="60960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C790F-1DB3-40BD-9475-1A44EE25F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B136C50-C513-4335-B3B7-DE19EF8D9116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5" t="22222" r="37059" b="17777"/>
          <a:stretch/>
        </p:blipFill>
        <p:spPr>
          <a:xfrm>
            <a:off x="10841746" y="3384883"/>
            <a:ext cx="1350254" cy="347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54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E3BE246-8BBD-4E22-B3B1-63F8DDD7ED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772"/>
                    </a14:imgEffect>
                    <a14:imgEffect>
                      <a14:saturation sat="0"/>
                    </a14:imgEffect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6600" b="1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00" b="1" i="0" cap="all" baseline="0">
                <a:solidFill>
                  <a:srgbClr val="57C1A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2352A9-C242-427E-B1C8-A9548051DF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228601"/>
            <a:ext cx="1524000" cy="365125"/>
          </a:xfrm>
        </p:spPr>
        <p:txBody>
          <a:bodyPr/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AB6BB9C-9F97-44EA-BCFC-D1437F8533DF}" type="datetimeFigureOut">
              <a:rPr lang="en-US" smtClean="0"/>
              <a:pPr>
                <a:defRPr/>
              </a:pPr>
              <a:t>7/14/2025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F3FDED-50D6-46D6-AE55-EB6660DD3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FDDCD2-743D-4EDF-BB72-7F8581458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C1E663E-8CB3-4B4D-BE61-B8ACD4ABDA42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8" t="33333" r="26818" b="33333"/>
          <a:stretch/>
        </p:blipFill>
        <p:spPr>
          <a:xfrm>
            <a:off x="313246" y="343216"/>
            <a:ext cx="2615065" cy="145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48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0C2134F-77D7-412F-921C-AF459DD517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10000" contras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5400"/>
            <a:ext cx="12192000" cy="6883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6600" b="1" i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noFill/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6F6E51E-9CA1-4092-998C-9E9D889AA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51513-5607-4B2C-BC9F-AB0B702FAC73}" type="datetimeFigureOut">
              <a:rPr lang="en-US"/>
              <a:pPr>
                <a:defRPr/>
              </a:pPr>
              <a:t>7/14/2025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4C481B9-A73B-4974-A627-B2D26B315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A510149-D117-4E9E-A9AB-A6B79396B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6FF04B-F0DC-4DEB-ACBB-0DF947279AF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080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8E2D9B2-306E-4D03-BB33-1DF6F77C2E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10000"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 algn="ctr">
              <a:buNone/>
              <a:defRPr sz="2400" b="1" cap="all" baseline="0">
                <a:solidFill>
                  <a:srgbClr val="57C1A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 algn="ctr">
              <a:buNone/>
              <a:defRPr sz="2400" b="1" cap="all" baseline="0">
                <a:solidFill>
                  <a:srgbClr val="57C1A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ECAC019-8430-4C23-A16C-B4E55F74C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96D59F-D235-4E85-B48F-771857550E86}" type="datetimeFigureOut">
              <a:rPr lang="en-US"/>
              <a:pPr>
                <a:defRPr/>
              </a:pPr>
              <a:t>7/14/2025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B3887BC-0EB8-4D74-B79B-3AE90029A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053FA8D-DF64-4C75-BFB4-19FF16E7A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A56AA7-FA10-42EB-B11F-25AFD29AA18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994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126B66B-DBBD-4FC3-A63B-0C27E8C22E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7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371600"/>
            <a:ext cx="10972800" cy="1143000"/>
          </a:xfrm>
        </p:spPr>
        <p:txBody>
          <a:bodyPr/>
          <a:lstStyle/>
          <a:p>
            <a:r>
              <a:rPr lang="en-US" dirty="0"/>
              <a:t>Master title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3F8F4DD-29EB-4D24-A1C9-2855744C6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350839"/>
            <a:ext cx="15240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B5975414-CBD0-43C7-BFB7-9D156A039269}" type="datetimeFigureOut">
              <a:rPr lang="en-US" smtClean="0"/>
              <a:pPr>
                <a:defRPr/>
              </a:pPr>
              <a:t>7/14/2025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DD8C748-6F40-4AEE-80E1-D43CEC976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448F580-0626-402F-97AB-528194135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443654-B582-4327-B741-61DA5765CD02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8" t="33333" r="26818" b="33333"/>
          <a:stretch/>
        </p:blipFill>
        <p:spPr>
          <a:xfrm>
            <a:off x="277387" y="343216"/>
            <a:ext cx="2615065" cy="145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95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6600" b="1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00" b="1" i="0" cap="all" baseline="0">
                <a:solidFill>
                  <a:srgbClr val="5571B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2352A9-C242-427E-B1C8-A9548051DF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228601"/>
            <a:ext cx="1524000" cy="365125"/>
          </a:xfrm>
        </p:spPr>
        <p:txBody>
          <a:bodyPr/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AB6BB9C-9F97-44EA-BCFC-D1437F8533DF}" type="datetimeFigureOut">
              <a:rPr lang="en-US" smtClean="0"/>
              <a:pPr>
                <a:defRPr/>
              </a:pPr>
              <a:t>7/14/2025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F3FDED-50D6-46D6-AE55-EB6660DD3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FDDCD2-743D-4EDF-BB72-7F8581458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C1E663E-8CB3-4B4D-BE61-B8ACD4ABDA42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2888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7E10DBB-FD79-4C8A-8D5E-CA23D58025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5000" contras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371600"/>
            <a:ext cx="10972800" cy="1143000"/>
          </a:xfrm>
        </p:spPr>
        <p:txBody>
          <a:bodyPr/>
          <a:lstStyle/>
          <a:p>
            <a:r>
              <a:rPr lang="en-US" dirty="0"/>
              <a:t>Master title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DD8C748-6F40-4AEE-80E1-D43CEC976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448F580-0626-402F-97AB-528194135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443654-B582-4327-B741-61DA5765CD02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8" t="33333" r="26818" b="33333"/>
          <a:stretch/>
        </p:blipFill>
        <p:spPr>
          <a:xfrm>
            <a:off x="9406966" y="136524"/>
            <a:ext cx="2615065" cy="145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79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3F69DBC-79D8-481F-9BC2-898A436DEB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9000"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9167" r="191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994CB81-6759-4D49-AFC7-0C42231E2F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381001"/>
            <a:ext cx="15240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DBA12AA5-AC7D-4FFB-A064-F9C1AAA65AD2}" type="datetimeFigureOut">
              <a:rPr lang="en-US" smtClean="0"/>
              <a:pPr>
                <a:defRPr/>
              </a:pPr>
              <a:t>7/14/2025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730F103-F462-49F9-BD5B-1640FE53B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1200" y="6356351"/>
            <a:ext cx="7315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3DAC21A-37D2-483E-B51D-2A87BADF8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471BA2-E43B-4870-9DDD-211C47887B01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8" t="33333" r="26818" b="33333"/>
          <a:stretch/>
        </p:blipFill>
        <p:spPr>
          <a:xfrm>
            <a:off x="259464" y="343216"/>
            <a:ext cx="2615065" cy="145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93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72BCC3C-7572-407B-8549-3D17BFEEA2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682"/>
                    </a14:imgEffect>
                    <a14:imgEffect>
                      <a14:saturation sat="0"/>
                    </a14:imgEffect>
                    <a14:imgEffect>
                      <a14:brightnessContrast bright="-10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994CB81-6759-4D49-AFC7-0C42231E2F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381001"/>
            <a:ext cx="15240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DBA12AA5-AC7D-4FFB-A064-F9C1AAA65AD2}" type="datetimeFigureOut">
              <a:rPr lang="en-US" smtClean="0"/>
              <a:pPr>
                <a:defRPr/>
              </a:pPr>
              <a:t>7/14/2025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730F103-F462-49F9-BD5B-1640FE53B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1200" y="6356351"/>
            <a:ext cx="7315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3DAC21A-37D2-483E-B51D-2A87BADF8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471BA2-E43B-4870-9DDD-211C47887B01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8" t="33333" r="26818" b="33333"/>
          <a:stretch/>
        </p:blipFill>
        <p:spPr>
          <a:xfrm>
            <a:off x="564258" y="343216"/>
            <a:ext cx="2615065" cy="145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83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7E3C4CF-422B-4302-9C2C-233A3DF232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5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 baseline="0">
                <a:solidFill>
                  <a:srgbClr val="57C1A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50884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23423FF-B7FB-42AA-BC5F-D4708D6E6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366713"/>
            <a:ext cx="15240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1BD7691F-A5D5-49CF-93DC-CAFD98F4E2AB}" type="datetimeFigureOut">
              <a:rPr lang="en-US" smtClean="0"/>
              <a:pPr>
                <a:defRPr/>
              </a:pPr>
              <a:t>7/14/2025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597CE16-3B8A-4A9C-883A-B64223005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8C27BC0-7CE8-4845-871B-71F10146F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25CD8C-D00B-4AF3-AA29-B158885D016E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5" t="22222" r="37059" b="17777"/>
          <a:stretch/>
        </p:blipFill>
        <p:spPr>
          <a:xfrm>
            <a:off x="10820400" y="3384883"/>
            <a:ext cx="1350254" cy="347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77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4AB56A3-D395-4683-9B52-6390560ADE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5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>
                <a:solidFill>
                  <a:srgbClr val="57C1A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0714A5F-BA8C-4B10-955B-6AF43B3198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56800" y="357188"/>
            <a:ext cx="16256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E1AABF6F-22C4-4FEC-8813-392ED3301245}" type="datetimeFigureOut">
              <a:rPr lang="en-US" smtClean="0"/>
              <a:pPr>
                <a:defRPr/>
              </a:pPr>
              <a:t>7/14/2025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A763036-EED3-4E4C-B92F-548987319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C57B957-59C1-46AD-AA5B-179964558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B91338-2059-493C-9FB3-5F62D80AD1EB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5" t="22222" r="37059" b="17777"/>
          <a:stretch/>
        </p:blipFill>
        <p:spPr>
          <a:xfrm>
            <a:off x="10841745" y="3347410"/>
            <a:ext cx="1350254" cy="347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56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4AB56A3-D395-4683-9B52-6390560ADE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5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1421" y="4800600"/>
            <a:ext cx="8455379" cy="566738"/>
          </a:xfrm>
        </p:spPr>
        <p:txBody>
          <a:bodyPr anchor="b"/>
          <a:lstStyle>
            <a:lvl1pPr algn="l">
              <a:defRPr sz="2000" b="1">
                <a:solidFill>
                  <a:srgbClr val="57C1A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01421" y="5367338"/>
            <a:ext cx="8455379" cy="804862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0714A5F-BA8C-4B10-955B-6AF43B3198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56800" y="357188"/>
            <a:ext cx="16256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E1AABF6F-22C4-4FEC-8813-392ED3301245}" type="datetimeFigureOut">
              <a:rPr lang="en-US" smtClean="0"/>
              <a:pPr>
                <a:defRPr/>
              </a:pPr>
              <a:t>7/14/2025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A763036-EED3-4E4C-B92F-548987319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C57B957-59C1-46AD-AA5B-179964558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B91338-2059-493C-9FB3-5F62D80AD1EB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10" name="Media Placeholder 12">
            <a:extLst>
              <a:ext uri="{FF2B5EF4-FFF2-40B4-BE49-F238E27FC236}">
                <a16:creationId xmlns:a16="http://schemas.microsoft.com/office/drawing/2014/main" id="{3FB0F2B2-057D-42B4-AAA9-48F6EC61D550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500717" y="1143000"/>
            <a:ext cx="8455379" cy="3429000"/>
          </a:xfrm>
        </p:spPr>
        <p:txBody>
          <a:bodyPr/>
          <a:lstStyle/>
          <a:p>
            <a:r>
              <a:rPr lang="en-US" dirty="0"/>
              <a:t>Click icon to add media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C58E2C-E7C8-4F0B-8680-DB3D190C3781}"/>
              </a:ext>
            </a:extLst>
          </p:cNvPr>
          <p:cNvSpPr/>
          <p:nvPr userDrawn="1"/>
        </p:nvSpPr>
        <p:spPr>
          <a:xfrm>
            <a:off x="1501421" y="1143000"/>
            <a:ext cx="8455379" cy="3429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5" t="22222" r="37059" b="17777"/>
          <a:stretch/>
        </p:blipFill>
        <p:spPr>
          <a:xfrm>
            <a:off x="10842098" y="3347410"/>
            <a:ext cx="1350254" cy="347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24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300F22-5009-40CB-A807-70A8F5A77F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5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 rot="5400000">
            <a:off x="-2530476" y="2667000"/>
            <a:ext cx="6584952" cy="1524000"/>
          </a:xfrm>
        </p:spPr>
        <p:txBody>
          <a:bodyPr/>
          <a:lstStyle/>
          <a:p>
            <a:r>
              <a:rPr lang="en-US" dirty="0"/>
              <a:t>Master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47E44B-B8AA-4783-8708-5FAE0DB562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60242" y="317155"/>
            <a:ext cx="1524004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E34D5DCE-D5D6-4C61-81B3-06F87F1D9141}" type="datetimeFigureOut">
              <a:rPr lang="en-US" smtClean="0"/>
              <a:pPr>
                <a:defRPr/>
              </a:pPr>
              <a:t>7/14/2025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99EEE-40D1-4953-A47D-BFDC83DF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31760" y="6356351"/>
            <a:ext cx="589464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C1007-31A2-49C0-BF34-A4268DE4E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46A34B-83CC-40DC-BA46-63B827245A3F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5" t="22222" r="37059" b="17777"/>
          <a:stretch/>
        </p:blipFill>
        <p:spPr>
          <a:xfrm>
            <a:off x="10841746" y="3384883"/>
            <a:ext cx="1350254" cy="347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84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300F22-5009-40CB-A807-70A8F5A77F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5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 rot="5400000">
            <a:off x="-2530476" y="2667000"/>
            <a:ext cx="6584952" cy="1524000"/>
          </a:xfrm>
        </p:spPr>
        <p:txBody>
          <a:bodyPr/>
          <a:lstStyle/>
          <a:p>
            <a:r>
              <a:rPr lang="en-US" dirty="0"/>
              <a:t>Master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47E44B-B8AA-4783-8708-5FAE0DB562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60242" y="317155"/>
            <a:ext cx="1524004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E34D5DCE-D5D6-4C61-81B3-06F87F1D9141}" type="datetimeFigureOut">
              <a:rPr lang="en-US" smtClean="0"/>
              <a:pPr>
                <a:defRPr/>
              </a:pPr>
              <a:t>7/14/2025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99EEE-40D1-4953-A47D-BFDC83DF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31760" y="6356351"/>
            <a:ext cx="589464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C1007-31A2-49C0-BF34-A4268DE4E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46A34B-83CC-40DC-BA46-63B827245A3F}" type="slidenum">
              <a:rPr lang="en-US" altLang="en-US"/>
              <a:pPr/>
              <a:t>‹#›</a:t>
            </a:fld>
            <a:endParaRPr lang="en-US" altLang="en-US" dirty="0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6E813A55-ACDF-4C56-B493-97F941DD8ABA}"/>
              </a:ext>
            </a:extLst>
          </p:cNvPr>
          <p:cNvGraphicFramePr/>
          <p:nvPr userDrawn="1"/>
        </p:nvGraphicFramePr>
        <p:xfrm>
          <a:off x="2032000" y="1092200"/>
          <a:ext cx="8534400" cy="447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5" t="22222" r="37059" b="17777"/>
          <a:stretch/>
        </p:blipFill>
        <p:spPr>
          <a:xfrm>
            <a:off x="10841746" y="3327400"/>
            <a:ext cx="1350254" cy="347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09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6600" b="1" i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noFill/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6F6E51E-9CA1-4092-998C-9E9D889AA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51513-5607-4B2C-BC9F-AB0B702FAC73}" type="datetimeFigureOut">
              <a:rPr lang="en-US"/>
              <a:pPr>
                <a:defRPr/>
              </a:pPr>
              <a:t>7/14/2025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4C481B9-A73B-4974-A627-B2D26B315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A510149-D117-4E9E-A9AB-A6B79396B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6FF04B-F0DC-4DEB-ACBB-0DF947279AF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7472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126776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1" y="1535113"/>
            <a:ext cx="4798142" cy="639762"/>
          </a:xfrm>
        </p:spPr>
        <p:txBody>
          <a:bodyPr anchor="b"/>
          <a:lstStyle>
            <a:lvl1pPr marL="0" indent="0" algn="ctr">
              <a:buNone/>
              <a:defRPr sz="2400" b="1" cap="all" baseline="0">
                <a:solidFill>
                  <a:srgbClr val="57C1A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479814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5692878" y="1535113"/>
            <a:ext cx="4800600" cy="639762"/>
          </a:xfrm>
        </p:spPr>
        <p:txBody>
          <a:bodyPr anchor="b"/>
          <a:lstStyle>
            <a:lvl1pPr marL="0" indent="0" algn="ctr">
              <a:buNone/>
              <a:defRPr sz="2400" b="1" cap="all" baseline="0">
                <a:solidFill>
                  <a:srgbClr val="57C1A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92878" y="2174875"/>
            <a:ext cx="4800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ECAC019-8430-4C23-A16C-B4E55F74C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96D59F-D235-4E85-B48F-771857550E86}" type="datetimeFigureOut">
              <a:rPr lang="en-US"/>
              <a:pPr>
                <a:defRPr/>
              </a:pPr>
              <a:t>7/14/2025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B3887BC-0EB8-4D74-B79B-3AE90029A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053FA8D-DF64-4C75-BFB4-19FF16E7A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A56AA7-FA10-42EB-B11F-25AFD29AA184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A18C2A-1051-4E72-BEFD-342939B321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8" t="18481" r="31369" b="15162"/>
          <a:stretch/>
        </p:blipFill>
        <p:spPr>
          <a:xfrm>
            <a:off x="10591798" y="2927350"/>
            <a:ext cx="1592217" cy="342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69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371600"/>
            <a:ext cx="10972800" cy="1143000"/>
          </a:xfrm>
        </p:spPr>
        <p:txBody>
          <a:bodyPr/>
          <a:lstStyle/>
          <a:p>
            <a:r>
              <a:rPr lang="en-US" dirty="0"/>
              <a:t>Master title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3F8F4DD-29EB-4D24-A1C9-2855744C6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350839"/>
            <a:ext cx="15240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B5975414-CBD0-43C7-BFB7-9D156A039269}" type="datetimeFigureOut">
              <a:rPr lang="en-US" smtClean="0"/>
              <a:pPr>
                <a:defRPr/>
              </a:pPr>
              <a:t>7/14/2025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DD8C748-6F40-4AEE-80E1-D43CEC976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448F580-0626-402F-97AB-528194135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443654-B582-4327-B741-61DA5765CD0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6296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371600"/>
            <a:ext cx="10972800" cy="1143000"/>
          </a:xfrm>
        </p:spPr>
        <p:txBody>
          <a:bodyPr/>
          <a:lstStyle/>
          <a:p>
            <a:r>
              <a:rPr lang="en-US" dirty="0"/>
              <a:t>Master title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3F8F4DD-29EB-4D24-A1C9-2855744C6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350839"/>
            <a:ext cx="15240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B5975414-CBD0-43C7-BFB7-9D156A039269}" type="datetimeFigureOut">
              <a:rPr lang="en-US" smtClean="0"/>
              <a:pPr>
                <a:defRPr/>
              </a:pPr>
              <a:t>7/14/2025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DD8C748-6F40-4AEE-80E1-D43CEC976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448F580-0626-402F-97AB-528194135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443654-B582-4327-B741-61DA5765CD0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9678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994CB81-6759-4D49-AFC7-0C42231E2F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381001"/>
            <a:ext cx="15240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DBA12AA5-AC7D-4FFB-A064-F9C1AAA65AD2}" type="datetimeFigureOut">
              <a:rPr lang="en-US" smtClean="0"/>
              <a:pPr>
                <a:defRPr/>
              </a:pPr>
              <a:t>7/14/2025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730F103-F462-49F9-BD5B-1640FE53B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1200" y="6356351"/>
            <a:ext cx="7315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3DAC21A-37D2-483E-B51D-2A87BADF8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471BA2-E43B-4870-9DDD-211C47887B01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21188B-67D0-FA48-B18D-6778570B22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" y="-1105534"/>
            <a:ext cx="4792532" cy="370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0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A77AA74-9D76-4144-9743-C65B3F32851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3E687DB-E0A7-4B4F-9664-86B6690B4B1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6B0E5B-8A78-4A2E-A72D-3E9ED07A58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50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D99F22E-FC35-4457-AC26-484C6E6A8F5D}" type="datetimeFigureOut">
              <a:rPr lang="en-US" smtClean="0"/>
              <a:pPr>
                <a:defRPr/>
              </a:pPr>
              <a:t>7/14/2025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7EE8A-E849-45D8-8C31-59928A25D0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50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F7530B-404F-4DF3-9B5D-581CDF7BF3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F955EFD-97E9-4021-9669-B18E895829BD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74107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6600" b="1" i="0" kern="1200" cap="all" baseline="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7200" indent="-4572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14400" indent="-4572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573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7145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717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A77AA74-9D76-4144-9743-C65B3F32851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3E687DB-E0A7-4B4F-9664-86B6690B4B1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6B0E5B-8A78-4A2E-A72D-3E9ED07A58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50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D99F22E-FC35-4457-AC26-484C6E6A8F5D}" type="datetimeFigureOut">
              <a:rPr lang="en-US" smtClean="0"/>
              <a:pPr>
                <a:defRPr/>
              </a:pPr>
              <a:t>7/14/2025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7EE8A-E849-45D8-8C31-59928A25D0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50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F7530B-404F-4DF3-9B5D-581CDF7BF3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F955EFD-97E9-4021-9669-B18E895829BD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4091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6600" b="1" i="0" kern="1200" cap="all" baseline="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7200" indent="-4572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14400" indent="-4572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573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7145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717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A77AA74-9D76-4144-9743-C65B3F32851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3E687DB-E0A7-4B4F-9664-86B6690B4B1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6B0E5B-8A78-4A2E-A72D-3E9ED07A58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50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D99F22E-FC35-4457-AC26-484C6E6A8F5D}" type="datetimeFigureOut">
              <a:rPr lang="en-US" smtClean="0"/>
              <a:pPr>
                <a:defRPr/>
              </a:pPr>
              <a:t>7/14/2025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7EE8A-E849-45D8-8C31-59928A25D0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50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F7530B-404F-4DF3-9B5D-581CDF7BF3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F955EFD-97E9-4021-9669-B18E895829BD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30097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6600" b="1" i="0" kern="1200" cap="all" baseline="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7200" indent="-4572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14400" indent="-4572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573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7145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717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ido.abq-zone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mkclark@cabq.gov" TargetMode="External"/><Relationship Id="rId5" Type="http://schemas.openxmlformats.org/officeDocument/2006/relationships/hyperlink" Target="mailto:mvos@cabq.gov" TargetMode="External"/><Relationship Id="rId4" Type="http://schemas.openxmlformats.org/officeDocument/2006/relationships/hyperlink" Target="mailto:mrenz@cabq.gov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image" Target="../media/image24.png"/><Relationship Id="rId7" Type="http://schemas.openxmlformats.org/officeDocument/2006/relationships/diagramData" Target="../diagrams/data2.xml"/><Relationship Id="rId12" Type="http://schemas.openxmlformats.org/officeDocument/2006/relationships/hyperlink" Target="mailto:abctoz@cabq.gov" TargetMode="External"/><Relationship Id="rId2" Type="http://schemas.openxmlformats.org/officeDocument/2006/relationships/hyperlink" Target="https://abq-zone.com/ido-updates-2025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ido.abq-zone.com/" TargetMode="External"/><Relationship Id="rId11" Type="http://schemas.microsoft.com/office/2007/relationships/diagramDrawing" Target="../diagrams/drawing2.xml"/><Relationship Id="rId5" Type="http://schemas.openxmlformats.org/officeDocument/2006/relationships/hyperlink" Target="https://cabq.zoom.us/rec/share/TnE0qDYLEWRKeleLc0bzVulS9ZDqGjXAjs2uvRSHyPmwcCrLDqh5iERKL7y0e3Y0.aTTSkEyi2EGlFj5h?startTime=1695944200000" TargetMode="External"/><Relationship Id="rId10" Type="http://schemas.openxmlformats.org/officeDocument/2006/relationships/diagramColors" Target="../diagrams/colors2.xml"/><Relationship Id="rId4" Type="http://schemas.openxmlformats.org/officeDocument/2006/relationships/hyperlink" Target="https://abq-zone.com/sites/abq-zone.com/files/u53/GetToKnowYourIDO-handout-2023-09-21.pdf" TargetMode="External"/><Relationship Id="rId9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ido.abc-zone.com/" TargetMode="External"/><Relationship Id="rId13" Type="http://schemas.openxmlformats.org/officeDocument/2006/relationships/image" Target="../media/image54.png"/><Relationship Id="rId18" Type="http://schemas.openxmlformats.org/officeDocument/2006/relationships/hyperlink" Target="mailto:abctoz@cabq.gov" TargetMode="External"/><Relationship Id="rId3" Type="http://schemas.openxmlformats.org/officeDocument/2006/relationships/image" Target="../media/image48.png"/><Relationship Id="rId7" Type="http://schemas.openxmlformats.org/officeDocument/2006/relationships/image" Target="../media/image49.png"/><Relationship Id="rId12" Type="http://schemas.openxmlformats.org/officeDocument/2006/relationships/image" Target="../media/image53.png"/><Relationship Id="rId17" Type="http://schemas.openxmlformats.org/officeDocument/2006/relationships/hyperlink" Target="mailto:mkclark@cabq.gov" TargetMode="External"/><Relationship Id="rId2" Type="http://schemas.openxmlformats.org/officeDocument/2006/relationships/notesSlide" Target="../notesSlides/notesSlide6.xml"/><Relationship Id="rId16" Type="http://schemas.openxmlformats.org/officeDocument/2006/relationships/hyperlink" Target="mailto:mvos@cabq.gov" TargetMode="External"/><Relationship Id="rId1" Type="http://schemas.openxmlformats.org/officeDocument/2006/relationships/slideLayout" Target="../slideLayouts/slideLayout36.xml"/><Relationship Id="rId6" Type="http://schemas.openxmlformats.org/officeDocument/2006/relationships/hyperlink" Target="https://www.cabq.gov/planning" TargetMode="External"/><Relationship Id="rId11" Type="http://schemas.openxmlformats.org/officeDocument/2006/relationships/image" Target="../media/image52.png"/><Relationship Id="rId5" Type="http://schemas.openxmlformats.org/officeDocument/2006/relationships/hyperlink" Target="https://compplan.abc-zone.com/" TargetMode="External"/><Relationship Id="rId15" Type="http://schemas.openxmlformats.org/officeDocument/2006/relationships/hyperlink" Target="mailto:mrenz@cabq.gov" TargetMode="External"/><Relationship Id="rId10" Type="http://schemas.openxmlformats.org/officeDocument/2006/relationships/image" Target="../media/image51.png"/><Relationship Id="rId4" Type="http://schemas.openxmlformats.org/officeDocument/2006/relationships/image" Target="../media/image28.jpeg"/><Relationship Id="rId9" Type="http://schemas.openxmlformats.org/officeDocument/2006/relationships/image" Target="../media/image50.png"/><Relationship Id="rId14" Type="http://schemas.openxmlformats.org/officeDocument/2006/relationships/hyperlink" Target="tinyurl.com/idozoningmap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24.png"/><Relationship Id="rId7" Type="http://schemas.openxmlformats.org/officeDocument/2006/relationships/diagramData" Target="../diagrams/data1.xml"/><Relationship Id="rId12" Type="http://schemas.openxmlformats.org/officeDocument/2006/relationships/hyperlink" Target="mailto:abctoz@cabq.gov" TargetMode="External"/><Relationship Id="rId2" Type="http://schemas.openxmlformats.org/officeDocument/2006/relationships/hyperlink" Target="https://abq-zone.com/ido-updates-2025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ido.abq-zone.com/" TargetMode="External"/><Relationship Id="rId11" Type="http://schemas.microsoft.com/office/2007/relationships/diagramDrawing" Target="../diagrams/drawing1.xml"/><Relationship Id="rId5" Type="http://schemas.openxmlformats.org/officeDocument/2006/relationships/hyperlink" Target="https://cabq.zoom.us/rec/share/TnE0qDYLEWRKeleLc0bzVulS9ZDqGjXAjs2uvRSHyPmwcCrLDqh5iERKL7y0e3Y0.aTTSkEyi2EGlFj5h?startTime=1695944200000" TargetMode="External"/><Relationship Id="rId10" Type="http://schemas.openxmlformats.org/officeDocument/2006/relationships/diagramColors" Target="../diagrams/colors1.xml"/><Relationship Id="rId4" Type="http://schemas.openxmlformats.org/officeDocument/2006/relationships/hyperlink" Target="https://abq-zone.com/sites/abq-zone.com/files/u53/GetToKnowYourIDO-handout-2023-09-21.pdf" TargetMode="External"/><Relationship Id="rId9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5.png"/><Relationship Id="rId7" Type="http://schemas.openxmlformats.org/officeDocument/2006/relationships/hyperlink" Target="https://abq-zone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hyperlink" Target="https://compplan.abc-zone.com/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segregatedbydesign.com/" TargetMode="Externa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5.xml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griegosfarms.com/" TargetMode="Externa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FEF17-6589-7B44-9577-11119828E6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" y="1080370"/>
            <a:ext cx="5791200" cy="1266918"/>
          </a:xfrm>
        </p:spPr>
        <p:txBody>
          <a:bodyPr/>
          <a:lstStyle/>
          <a:p>
            <a:pPr algn="l"/>
            <a:r>
              <a:rPr lang="en-US" sz="5400" dirty="0">
                <a:solidFill>
                  <a:srgbClr val="30B698"/>
                </a:solidFill>
              </a:rPr>
              <a:t>I</a:t>
            </a:r>
            <a:r>
              <a:rPr lang="en-US" sz="4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ntegrated</a:t>
            </a:r>
            <a:br>
              <a:rPr lang="en-US" sz="5400" dirty="0"/>
            </a:br>
            <a:r>
              <a:rPr lang="en-US" sz="5400" dirty="0">
                <a:solidFill>
                  <a:srgbClr val="30B698"/>
                </a:solidFill>
              </a:rPr>
              <a:t>D</a:t>
            </a:r>
            <a:r>
              <a:rPr lang="en-US" sz="4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evelopment</a:t>
            </a:r>
            <a:br>
              <a:rPr lang="en-US" sz="5400" dirty="0"/>
            </a:br>
            <a:r>
              <a:rPr lang="en-US" sz="5400" dirty="0">
                <a:solidFill>
                  <a:srgbClr val="30B698"/>
                </a:solidFill>
              </a:rPr>
              <a:t>O</a:t>
            </a:r>
            <a:r>
              <a:rPr lang="en-US" sz="4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rdinance</a:t>
            </a:r>
            <a:endParaRPr lang="en-US" sz="5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7EB7BE-DD30-4A43-AEFE-63FB85EA4E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332" y="3331922"/>
            <a:ext cx="7311025" cy="1927219"/>
          </a:xfrm>
        </p:spPr>
        <p:txBody>
          <a:bodyPr/>
          <a:lstStyle/>
          <a:p>
            <a:r>
              <a:rPr lang="en-US" sz="4000" b="1" dirty="0"/>
              <a:t>ULI Testing Session</a:t>
            </a:r>
            <a:endParaRPr lang="en-US" b="1" dirty="0">
              <a:solidFill>
                <a:srgbClr val="57C1A6"/>
              </a:solidFill>
            </a:endParaRPr>
          </a:p>
          <a:p>
            <a:endParaRPr lang="en-US" sz="1200" dirty="0"/>
          </a:p>
          <a:p>
            <a:r>
              <a:rPr lang="en-US" dirty="0"/>
              <a:t>July 2025</a:t>
            </a:r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85AF40-B25E-445F-ACB5-8EDA143E914D}"/>
              </a:ext>
            </a:extLst>
          </p:cNvPr>
          <p:cNvSpPr/>
          <p:nvPr/>
        </p:nvSpPr>
        <p:spPr>
          <a:xfrm>
            <a:off x="8722878" y="2753040"/>
            <a:ext cx="2316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hlinkClick r:id="rId2"/>
              </a:rPr>
              <a:t>https://ido.abq-zone.com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8EAABC-7C50-46AF-A4A1-F35E70EB5BB6}"/>
              </a:ext>
            </a:extLst>
          </p:cNvPr>
          <p:cNvSpPr txBox="1"/>
          <p:nvPr/>
        </p:nvSpPr>
        <p:spPr>
          <a:xfrm>
            <a:off x="8445462" y="2433724"/>
            <a:ext cx="2871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IDO Project Webpage: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F7EC22-7337-41CD-AC87-65112A46E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79345" y="270340"/>
            <a:ext cx="2003726" cy="200372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F5EB76C-A900-4D14-ADBD-2D6EFB9851ED}"/>
              </a:ext>
            </a:extLst>
          </p:cNvPr>
          <p:cNvSpPr/>
          <p:nvPr/>
        </p:nvSpPr>
        <p:spPr>
          <a:xfrm>
            <a:off x="7646835" y="3441688"/>
            <a:ext cx="4149136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Mikaela Renz-Whitmore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Division Manager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  <a:hlinkClick r:id="rId4"/>
              </a:rPr>
              <a:t>mrenz@cabq.gov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Michael Vos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Regulatory Planning Team Lead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  <a:hlinkClick r:id="rId5"/>
              </a:rPr>
              <a:t>mvos@cabq.gov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Kate Clark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Senior Planner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  <a:hlinkClick r:id="rId6"/>
              </a:rPr>
              <a:t>kclark@cabq.gov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81122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89926F0-6EA9-4966-8BED-6B74AF321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186" y="463174"/>
            <a:ext cx="11267768" cy="114300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6000" dirty="0"/>
              <a:t>increasing </a:t>
            </a:r>
            <a:br>
              <a:rPr lang="en-US" sz="6000" dirty="0"/>
            </a:br>
            <a:r>
              <a:rPr lang="en-US" sz="4800" dirty="0"/>
              <a:t>building height</a:t>
            </a:r>
            <a:endParaRPr lang="en-US" sz="6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96F931-F24B-4DE0-BD63-A982170055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9343" y="1940465"/>
            <a:ext cx="4945830" cy="639762"/>
          </a:xfrm>
        </p:spPr>
        <p:txBody>
          <a:bodyPr/>
          <a:lstStyle/>
          <a:p>
            <a:r>
              <a:rPr lang="en-US" dirty="0"/>
              <a:t>Residential zone districts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3092EFD-84C3-43CE-A152-622CDFB353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60696" y="1940465"/>
            <a:ext cx="4800600" cy="639762"/>
          </a:xfrm>
        </p:spPr>
        <p:txBody>
          <a:bodyPr/>
          <a:lstStyle/>
          <a:p>
            <a:r>
              <a:rPr lang="en-US" dirty="0"/>
              <a:t>centers + corridors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52B16B20-5C81-4110-A4E7-A1F121D87AC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15203" y="2672856"/>
            <a:ext cx="6173942" cy="425968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6BBFE39-E605-40D1-ACA3-8D9359B978D1}"/>
              </a:ext>
            </a:extLst>
          </p:cNvPr>
          <p:cNvSpPr/>
          <p:nvPr/>
        </p:nvSpPr>
        <p:spPr>
          <a:xfrm>
            <a:off x="10680569" y="3110845"/>
            <a:ext cx="1511431" cy="3747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pic>
        <p:nvPicPr>
          <p:cNvPr id="9" name="Content Placeholder 9">
            <a:extLst>
              <a:ext uri="{FF2B5EF4-FFF2-40B4-BE49-F238E27FC236}">
                <a16:creationId xmlns:a16="http://schemas.microsoft.com/office/drawing/2014/main" id="{C8A1CDB3-9A25-4CC7-A278-BAF5DEA25EC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920252" y="2743200"/>
            <a:ext cx="4418921" cy="3951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D93957-218B-4FD8-85FC-5BD6EA8956EE}"/>
              </a:ext>
            </a:extLst>
          </p:cNvPr>
          <p:cNvSpPr/>
          <p:nvPr/>
        </p:nvSpPr>
        <p:spPr>
          <a:xfrm>
            <a:off x="8306269" y="3429000"/>
            <a:ext cx="457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A684C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UC</a:t>
            </a:r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C2D51B9A-B578-4EFE-9134-EF8A054A2038}"/>
              </a:ext>
            </a:extLst>
          </p:cNvPr>
          <p:cNvSpPr txBox="1">
            <a:spLocks/>
          </p:cNvSpPr>
          <p:nvPr/>
        </p:nvSpPr>
        <p:spPr bwMode="auto">
          <a:xfrm>
            <a:off x="10583800" y="4426465"/>
            <a:ext cx="691392" cy="465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4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145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717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5AB5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AC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5AB5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283FB8-013C-4947-84D5-C5EFB14C85BD}"/>
              </a:ext>
            </a:extLst>
          </p:cNvPr>
          <p:cNvSpPr/>
          <p:nvPr/>
        </p:nvSpPr>
        <p:spPr>
          <a:xfrm>
            <a:off x="8672536" y="3961305"/>
            <a:ext cx="457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9AB88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MT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9AB8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3938BB8-DDE4-4ACD-A5F3-93ECD8223FF2}"/>
              </a:ext>
            </a:extLst>
          </p:cNvPr>
          <p:cNvSpPr/>
          <p:nvPr/>
        </p:nvSpPr>
        <p:spPr>
          <a:xfrm>
            <a:off x="9429456" y="4939356"/>
            <a:ext cx="468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45FE7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MS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45FE7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Freeform 19">
            <a:extLst>
              <a:ext uri="{FF2B5EF4-FFF2-40B4-BE49-F238E27FC236}">
                <a16:creationId xmlns:a16="http://schemas.microsoft.com/office/drawing/2014/main" id="{F6C5E67C-211E-460E-BEAF-F2124AC2D487}"/>
              </a:ext>
            </a:extLst>
          </p:cNvPr>
          <p:cNvSpPr/>
          <p:nvPr/>
        </p:nvSpPr>
        <p:spPr>
          <a:xfrm flipH="1">
            <a:off x="132090" y="197769"/>
            <a:ext cx="1066485" cy="985342"/>
          </a:xfrm>
          <a:custGeom>
            <a:avLst/>
            <a:gdLst>
              <a:gd name="connsiteX0" fmla="*/ 0 w 1040499"/>
              <a:gd name="connsiteY0" fmla="*/ 520250 h 1040499"/>
              <a:gd name="connsiteX1" fmla="*/ 520250 w 1040499"/>
              <a:gd name="connsiteY1" fmla="*/ 0 h 1040499"/>
              <a:gd name="connsiteX2" fmla="*/ 1040499 w 1040499"/>
              <a:gd name="connsiteY2" fmla="*/ 0 h 1040499"/>
              <a:gd name="connsiteX3" fmla="*/ 1040499 w 1040499"/>
              <a:gd name="connsiteY3" fmla="*/ 520250 h 1040499"/>
              <a:gd name="connsiteX4" fmla="*/ 520249 w 1040499"/>
              <a:gd name="connsiteY4" fmla="*/ 1040500 h 1040499"/>
              <a:gd name="connsiteX5" fmla="*/ -1 w 1040499"/>
              <a:gd name="connsiteY5" fmla="*/ 520250 h 1040499"/>
              <a:gd name="connsiteX6" fmla="*/ 0 w 1040499"/>
              <a:gd name="connsiteY6" fmla="*/ 520250 h 1040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0499" h="1040499">
                <a:moveTo>
                  <a:pt x="0" y="520250"/>
                </a:moveTo>
                <a:cubicBezTo>
                  <a:pt x="0" y="232924"/>
                  <a:pt x="232924" y="0"/>
                  <a:pt x="520250" y="0"/>
                </a:cubicBezTo>
                <a:lnTo>
                  <a:pt x="1040499" y="0"/>
                </a:lnTo>
                <a:lnTo>
                  <a:pt x="1040499" y="520250"/>
                </a:lnTo>
                <a:cubicBezTo>
                  <a:pt x="1040499" y="807576"/>
                  <a:pt x="807575" y="1040500"/>
                  <a:pt x="520249" y="1040500"/>
                </a:cubicBezTo>
                <a:cubicBezTo>
                  <a:pt x="232923" y="1040500"/>
                  <a:pt x="-1" y="807576"/>
                  <a:pt x="-1" y="520250"/>
                </a:cubicBezTo>
                <a:lnTo>
                  <a:pt x="0" y="520250"/>
                </a:lnTo>
                <a:close/>
              </a:path>
            </a:pathLst>
          </a:custGeom>
          <a:solidFill>
            <a:srgbClr val="57C1A6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167618" tIns="167618" rIns="167618" bIns="167618" numCol="1" spcCol="1270" anchor="ctr" anchorCtr="0">
            <a:noAutofit/>
          </a:bodyPr>
          <a:lstStyle/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2025 IDO Update</a:t>
            </a:r>
          </a:p>
        </p:txBody>
      </p:sp>
    </p:spTree>
    <p:extLst>
      <p:ext uri="{BB962C8B-B14F-4D97-AF65-F5344CB8AC3E}">
        <p14:creationId xmlns:p14="http://schemas.microsoft.com/office/powerpoint/2010/main" val="87934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89926F0-6EA9-4966-8BED-6B74AF321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186" y="463174"/>
            <a:ext cx="11267768" cy="114300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6000" dirty="0"/>
              <a:t>increasing </a:t>
            </a:r>
            <a:br>
              <a:rPr lang="en-US" sz="6000" dirty="0"/>
            </a:br>
            <a:r>
              <a:rPr lang="en-US" sz="4800" dirty="0"/>
              <a:t>building height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96F931-F24B-4DE0-BD63-A982170055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9343" y="1940465"/>
            <a:ext cx="4945830" cy="639762"/>
          </a:xfrm>
        </p:spPr>
        <p:txBody>
          <a:bodyPr/>
          <a:lstStyle/>
          <a:p>
            <a:r>
              <a:rPr lang="en-US" dirty="0"/>
              <a:t>mixed-use zone districts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BFE39-E605-40D1-ACA3-8D9359B978D1}"/>
              </a:ext>
            </a:extLst>
          </p:cNvPr>
          <p:cNvSpPr/>
          <p:nvPr/>
        </p:nvSpPr>
        <p:spPr>
          <a:xfrm>
            <a:off x="10680569" y="3110845"/>
            <a:ext cx="1511431" cy="3747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pic>
        <p:nvPicPr>
          <p:cNvPr id="10" name="Content Placeholder 15">
            <a:extLst>
              <a:ext uri="{FF2B5EF4-FFF2-40B4-BE49-F238E27FC236}">
                <a16:creationId xmlns:a16="http://schemas.microsoft.com/office/drawing/2014/main" id="{02946B9F-F9B0-4E05-8C19-D802A899FD2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44550" y="2740483"/>
            <a:ext cx="6837356" cy="3951288"/>
          </a:xfrm>
          <a:prstGeom prst="rect">
            <a:avLst/>
          </a:prstGeom>
        </p:spPr>
      </p:pic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334AE941-5ACB-4D7E-9C72-B9AC3F6BD1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268973" y="1940465"/>
            <a:ext cx="4800600" cy="639762"/>
          </a:xfrm>
        </p:spPr>
        <p:txBody>
          <a:bodyPr/>
          <a:lstStyle/>
          <a:p>
            <a:r>
              <a:rPr lang="en-US" dirty="0"/>
              <a:t>centers + corridors</a:t>
            </a:r>
          </a:p>
        </p:txBody>
      </p:sp>
      <p:pic>
        <p:nvPicPr>
          <p:cNvPr id="17" name="Content Placeholder 9">
            <a:extLst>
              <a:ext uri="{FF2B5EF4-FFF2-40B4-BE49-F238E27FC236}">
                <a16:creationId xmlns:a16="http://schemas.microsoft.com/office/drawing/2014/main" id="{A3FAD4B0-AD98-4DBF-8921-DC6AB6B4FF9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528529" y="2743200"/>
            <a:ext cx="4418921" cy="3951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4A90965-7D89-434F-808A-DE1805DA5F87}"/>
              </a:ext>
            </a:extLst>
          </p:cNvPr>
          <p:cNvSpPr/>
          <p:nvPr/>
        </p:nvSpPr>
        <p:spPr>
          <a:xfrm>
            <a:off x="8914546" y="3429000"/>
            <a:ext cx="457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A684C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UC</a:t>
            </a:r>
          </a:p>
        </p:txBody>
      </p:sp>
      <p:sp>
        <p:nvSpPr>
          <p:cNvPr id="19" name="Content Placeholder 8">
            <a:extLst>
              <a:ext uri="{FF2B5EF4-FFF2-40B4-BE49-F238E27FC236}">
                <a16:creationId xmlns:a16="http://schemas.microsoft.com/office/drawing/2014/main" id="{222A204F-1E01-4608-9047-B29D28E38E03}"/>
              </a:ext>
            </a:extLst>
          </p:cNvPr>
          <p:cNvSpPr txBox="1">
            <a:spLocks/>
          </p:cNvSpPr>
          <p:nvPr/>
        </p:nvSpPr>
        <p:spPr bwMode="auto">
          <a:xfrm>
            <a:off x="11192077" y="4426465"/>
            <a:ext cx="691392" cy="465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4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145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717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5AB5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AC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5AB5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25FA3F-32E7-4007-B07F-AB1289F56C4C}"/>
              </a:ext>
            </a:extLst>
          </p:cNvPr>
          <p:cNvSpPr/>
          <p:nvPr/>
        </p:nvSpPr>
        <p:spPr>
          <a:xfrm>
            <a:off x="9280813" y="3961305"/>
            <a:ext cx="457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9AB88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MT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9AB8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17CD5BC-3F88-48E9-B045-7C3A632DA57A}"/>
              </a:ext>
            </a:extLst>
          </p:cNvPr>
          <p:cNvSpPr/>
          <p:nvPr/>
        </p:nvSpPr>
        <p:spPr>
          <a:xfrm>
            <a:off x="10037733" y="4939356"/>
            <a:ext cx="468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45FE7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MS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45FE7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Freeform 19">
            <a:extLst>
              <a:ext uri="{FF2B5EF4-FFF2-40B4-BE49-F238E27FC236}">
                <a16:creationId xmlns:a16="http://schemas.microsoft.com/office/drawing/2014/main" id="{564EB378-F08B-4785-A9DA-4C64BAB17056}"/>
              </a:ext>
            </a:extLst>
          </p:cNvPr>
          <p:cNvSpPr/>
          <p:nvPr/>
        </p:nvSpPr>
        <p:spPr>
          <a:xfrm flipH="1">
            <a:off x="132090" y="197769"/>
            <a:ext cx="1066485" cy="985342"/>
          </a:xfrm>
          <a:custGeom>
            <a:avLst/>
            <a:gdLst>
              <a:gd name="connsiteX0" fmla="*/ 0 w 1040499"/>
              <a:gd name="connsiteY0" fmla="*/ 520250 h 1040499"/>
              <a:gd name="connsiteX1" fmla="*/ 520250 w 1040499"/>
              <a:gd name="connsiteY1" fmla="*/ 0 h 1040499"/>
              <a:gd name="connsiteX2" fmla="*/ 1040499 w 1040499"/>
              <a:gd name="connsiteY2" fmla="*/ 0 h 1040499"/>
              <a:gd name="connsiteX3" fmla="*/ 1040499 w 1040499"/>
              <a:gd name="connsiteY3" fmla="*/ 520250 h 1040499"/>
              <a:gd name="connsiteX4" fmla="*/ 520249 w 1040499"/>
              <a:gd name="connsiteY4" fmla="*/ 1040500 h 1040499"/>
              <a:gd name="connsiteX5" fmla="*/ -1 w 1040499"/>
              <a:gd name="connsiteY5" fmla="*/ 520250 h 1040499"/>
              <a:gd name="connsiteX6" fmla="*/ 0 w 1040499"/>
              <a:gd name="connsiteY6" fmla="*/ 520250 h 1040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0499" h="1040499">
                <a:moveTo>
                  <a:pt x="0" y="520250"/>
                </a:moveTo>
                <a:cubicBezTo>
                  <a:pt x="0" y="232924"/>
                  <a:pt x="232924" y="0"/>
                  <a:pt x="520250" y="0"/>
                </a:cubicBezTo>
                <a:lnTo>
                  <a:pt x="1040499" y="0"/>
                </a:lnTo>
                <a:lnTo>
                  <a:pt x="1040499" y="520250"/>
                </a:lnTo>
                <a:cubicBezTo>
                  <a:pt x="1040499" y="807576"/>
                  <a:pt x="807575" y="1040500"/>
                  <a:pt x="520249" y="1040500"/>
                </a:cubicBezTo>
                <a:cubicBezTo>
                  <a:pt x="232923" y="1040500"/>
                  <a:pt x="-1" y="807576"/>
                  <a:pt x="-1" y="520250"/>
                </a:cubicBezTo>
                <a:lnTo>
                  <a:pt x="0" y="520250"/>
                </a:lnTo>
                <a:close/>
              </a:path>
            </a:pathLst>
          </a:custGeom>
          <a:solidFill>
            <a:srgbClr val="57C1A6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167618" tIns="167618" rIns="167618" bIns="167618" numCol="1" spcCol="1270" anchor="ctr" anchorCtr="0">
            <a:noAutofit/>
          </a:bodyPr>
          <a:lstStyle/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2025 IDO Update</a:t>
            </a:r>
          </a:p>
        </p:txBody>
      </p:sp>
    </p:spTree>
    <p:extLst>
      <p:ext uri="{BB962C8B-B14F-4D97-AF65-F5344CB8AC3E}">
        <p14:creationId xmlns:p14="http://schemas.microsoft.com/office/powerpoint/2010/main" val="249842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4C05FF8-F202-44BB-81C8-0913600104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382"/>
          <a:stretch/>
        </p:blipFill>
        <p:spPr>
          <a:xfrm>
            <a:off x="94113" y="2428457"/>
            <a:ext cx="5731159" cy="29488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FB014E68-4BF3-4CAA-A1A3-FEB4A5331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/>
          <a:p>
            <a:r>
              <a:rPr lang="en-US" sz="6000" dirty="0"/>
              <a:t>Reducing</a:t>
            </a:r>
            <a:br>
              <a:rPr lang="en-US" sz="4800" dirty="0"/>
            </a:br>
            <a:r>
              <a:rPr lang="en-US" sz="4800" dirty="0"/>
              <a:t>Building Height Limits</a:t>
            </a:r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A2FBB0F0-793A-46D2-9AD5-7DDC44D952FC}"/>
              </a:ext>
            </a:extLst>
          </p:cNvPr>
          <p:cNvSpPr/>
          <p:nvPr/>
        </p:nvSpPr>
        <p:spPr>
          <a:xfrm flipH="1">
            <a:off x="11159767" y="274638"/>
            <a:ext cx="845265" cy="846456"/>
          </a:xfrm>
          <a:custGeom>
            <a:avLst/>
            <a:gdLst>
              <a:gd name="connsiteX0" fmla="*/ 0 w 1040499"/>
              <a:gd name="connsiteY0" fmla="*/ 520250 h 1040499"/>
              <a:gd name="connsiteX1" fmla="*/ 520250 w 1040499"/>
              <a:gd name="connsiteY1" fmla="*/ 0 h 1040499"/>
              <a:gd name="connsiteX2" fmla="*/ 1040499 w 1040499"/>
              <a:gd name="connsiteY2" fmla="*/ 0 h 1040499"/>
              <a:gd name="connsiteX3" fmla="*/ 1040499 w 1040499"/>
              <a:gd name="connsiteY3" fmla="*/ 520250 h 1040499"/>
              <a:gd name="connsiteX4" fmla="*/ 520249 w 1040499"/>
              <a:gd name="connsiteY4" fmla="*/ 1040500 h 1040499"/>
              <a:gd name="connsiteX5" fmla="*/ -1 w 1040499"/>
              <a:gd name="connsiteY5" fmla="*/ 520250 h 1040499"/>
              <a:gd name="connsiteX6" fmla="*/ 0 w 1040499"/>
              <a:gd name="connsiteY6" fmla="*/ 520250 h 1040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0499" h="1040499">
                <a:moveTo>
                  <a:pt x="0" y="520250"/>
                </a:moveTo>
                <a:cubicBezTo>
                  <a:pt x="0" y="232924"/>
                  <a:pt x="232924" y="0"/>
                  <a:pt x="520250" y="0"/>
                </a:cubicBezTo>
                <a:lnTo>
                  <a:pt x="1040499" y="0"/>
                </a:lnTo>
                <a:lnTo>
                  <a:pt x="1040499" y="520250"/>
                </a:lnTo>
                <a:cubicBezTo>
                  <a:pt x="1040499" y="807576"/>
                  <a:pt x="807575" y="1040500"/>
                  <a:pt x="520249" y="1040500"/>
                </a:cubicBezTo>
                <a:cubicBezTo>
                  <a:pt x="232923" y="1040500"/>
                  <a:pt x="-1" y="807576"/>
                  <a:pt x="-1" y="520250"/>
                </a:cubicBezTo>
                <a:lnTo>
                  <a:pt x="0" y="520250"/>
                </a:lnTo>
                <a:close/>
              </a:path>
            </a:pathLst>
          </a:custGeom>
          <a:solidFill>
            <a:schemeClr val="tx1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167618" tIns="167618" rIns="167618" bIns="167618" numCol="1" spcCol="1270" anchor="ctr" anchorCtr="0">
            <a:noAutofit/>
          </a:bodyPr>
          <a:lstStyle/>
          <a:p>
            <a:pPr marL="0" marR="0" lvl="0" indent="0" algn="ctr" defTabSz="533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Part 5</a:t>
            </a:r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6F2C3DE5-7381-42C3-9816-247F1E5DEE31}"/>
              </a:ext>
            </a:extLst>
          </p:cNvPr>
          <p:cNvSpPr/>
          <p:nvPr/>
        </p:nvSpPr>
        <p:spPr>
          <a:xfrm flipH="1">
            <a:off x="251918" y="1420721"/>
            <a:ext cx="1134431" cy="1104513"/>
          </a:xfrm>
          <a:custGeom>
            <a:avLst/>
            <a:gdLst>
              <a:gd name="connsiteX0" fmla="*/ 0 w 1040499"/>
              <a:gd name="connsiteY0" fmla="*/ 520250 h 1040499"/>
              <a:gd name="connsiteX1" fmla="*/ 520250 w 1040499"/>
              <a:gd name="connsiteY1" fmla="*/ 0 h 1040499"/>
              <a:gd name="connsiteX2" fmla="*/ 1040499 w 1040499"/>
              <a:gd name="connsiteY2" fmla="*/ 0 h 1040499"/>
              <a:gd name="connsiteX3" fmla="*/ 1040499 w 1040499"/>
              <a:gd name="connsiteY3" fmla="*/ 520250 h 1040499"/>
              <a:gd name="connsiteX4" fmla="*/ 520249 w 1040499"/>
              <a:gd name="connsiteY4" fmla="*/ 1040500 h 1040499"/>
              <a:gd name="connsiteX5" fmla="*/ -1 w 1040499"/>
              <a:gd name="connsiteY5" fmla="*/ 520250 h 1040499"/>
              <a:gd name="connsiteX6" fmla="*/ 0 w 1040499"/>
              <a:gd name="connsiteY6" fmla="*/ 520250 h 1040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0499" h="1040499">
                <a:moveTo>
                  <a:pt x="0" y="520250"/>
                </a:moveTo>
                <a:cubicBezTo>
                  <a:pt x="0" y="232924"/>
                  <a:pt x="232924" y="0"/>
                  <a:pt x="520250" y="0"/>
                </a:cubicBezTo>
                <a:lnTo>
                  <a:pt x="1040499" y="0"/>
                </a:lnTo>
                <a:lnTo>
                  <a:pt x="1040499" y="520250"/>
                </a:lnTo>
                <a:cubicBezTo>
                  <a:pt x="1040499" y="807576"/>
                  <a:pt x="807575" y="1040500"/>
                  <a:pt x="520249" y="1040500"/>
                </a:cubicBezTo>
                <a:cubicBezTo>
                  <a:pt x="232923" y="1040500"/>
                  <a:pt x="-1" y="807576"/>
                  <a:pt x="-1" y="520250"/>
                </a:cubicBezTo>
                <a:lnTo>
                  <a:pt x="0" y="520250"/>
                </a:lnTo>
                <a:close/>
              </a:path>
            </a:pathLst>
          </a:custGeom>
          <a:solidFill>
            <a:schemeClr val="tx1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167618" tIns="167618" rIns="167618" bIns="167618" numCol="1" spcCol="1270" anchor="ctr" anchorCtr="0">
            <a:noAutofit/>
          </a:bodyPr>
          <a:lstStyle/>
          <a:p>
            <a:pPr marL="0" marR="0" lvl="0" indent="0" algn="ctr" defTabSz="533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5-9(B)(2)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FFCC7A-DA37-4FC8-AD8B-FA4025351827}"/>
              </a:ext>
            </a:extLst>
          </p:cNvPr>
          <p:cNvSpPr txBox="1"/>
          <p:nvPr/>
        </p:nvSpPr>
        <p:spPr>
          <a:xfrm>
            <a:off x="251918" y="5559854"/>
            <a:ext cx="61430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Neighborhood Edge Building Height Step-down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F1FA735-D904-4936-B08D-E3BCD782C992}"/>
              </a:ext>
            </a:extLst>
          </p:cNvPr>
          <p:cNvSpPr/>
          <p:nvPr/>
        </p:nvSpPr>
        <p:spPr>
          <a:xfrm>
            <a:off x="6525496" y="4124263"/>
            <a:ext cx="4141585" cy="1211344"/>
          </a:xfrm>
          <a:prstGeom prst="roundRect">
            <a:avLst/>
          </a:prstGeom>
          <a:solidFill>
            <a:srgbClr val="57C1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 Narrow" panose="020B0606020202030204" pitchFamily="34" charset="0"/>
              </a:rPr>
              <a:t>Adding Major Transit (MT) to UC-MS-PT</a:t>
            </a:r>
          </a:p>
          <a:p>
            <a:pPr algn="ctr"/>
            <a:r>
              <a:rPr lang="en-US" dirty="0">
                <a:latin typeface="Arial Narrow" panose="020B0606020202030204" pitchFamily="34" charset="0"/>
              </a:rPr>
              <a:t>(i.e. 50 ft. for Neighborhood Edge)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7090CCF1-D77E-4771-8BC5-1FFBC2122EFF}"/>
              </a:ext>
            </a:extLst>
          </p:cNvPr>
          <p:cNvSpPr txBox="1">
            <a:spLocks/>
          </p:cNvSpPr>
          <p:nvPr/>
        </p:nvSpPr>
        <p:spPr bwMode="auto">
          <a:xfrm>
            <a:off x="5346727" y="3393252"/>
            <a:ext cx="6499122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 cap="all" baseline="0">
                <a:solidFill>
                  <a:srgbClr val="57C1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proposed change</a:t>
            </a:r>
          </a:p>
        </p:txBody>
      </p:sp>
      <p:sp>
        <p:nvSpPr>
          <p:cNvPr id="9" name="Freeform 19">
            <a:extLst>
              <a:ext uri="{FF2B5EF4-FFF2-40B4-BE49-F238E27FC236}">
                <a16:creationId xmlns:a16="http://schemas.microsoft.com/office/drawing/2014/main" id="{3164754B-D8F9-4D7E-882B-99E869A61E75}"/>
              </a:ext>
            </a:extLst>
          </p:cNvPr>
          <p:cNvSpPr/>
          <p:nvPr/>
        </p:nvSpPr>
        <p:spPr>
          <a:xfrm flipH="1">
            <a:off x="6350828" y="2646922"/>
            <a:ext cx="1066485" cy="985342"/>
          </a:xfrm>
          <a:custGeom>
            <a:avLst/>
            <a:gdLst>
              <a:gd name="connsiteX0" fmla="*/ 0 w 1040499"/>
              <a:gd name="connsiteY0" fmla="*/ 520250 h 1040499"/>
              <a:gd name="connsiteX1" fmla="*/ 520250 w 1040499"/>
              <a:gd name="connsiteY1" fmla="*/ 0 h 1040499"/>
              <a:gd name="connsiteX2" fmla="*/ 1040499 w 1040499"/>
              <a:gd name="connsiteY2" fmla="*/ 0 h 1040499"/>
              <a:gd name="connsiteX3" fmla="*/ 1040499 w 1040499"/>
              <a:gd name="connsiteY3" fmla="*/ 520250 h 1040499"/>
              <a:gd name="connsiteX4" fmla="*/ 520249 w 1040499"/>
              <a:gd name="connsiteY4" fmla="*/ 1040500 h 1040499"/>
              <a:gd name="connsiteX5" fmla="*/ -1 w 1040499"/>
              <a:gd name="connsiteY5" fmla="*/ 520250 h 1040499"/>
              <a:gd name="connsiteX6" fmla="*/ 0 w 1040499"/>
              <a:gd name="connsiteY6" fmla="*/ 520250 h 1040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0499" h="1040499">
                <a:moveTo>
                  <a:pt x="0" y="520250"/>
                </a:moveTo>
                <a:cubicBezTo>
                  <a:pt x="0" y="232924"/>
                  <a:pt x="232924" y="0"/>
                  <a:pt x="520250" y="0"/>
                </a:cubicBezTo>
                <a:lnTo>
                  <a:pt x="1040499" y="0"/>
                </a:lnTo>
                <a:lnTo>
                  <a:pt x="1040499" y="520250"/>
                </a:lnTo>
                <a:cubicBezTo>
                  <a:pt x="1040499" y="807576"/>
                  <a:pt x="807575" y="1040500"/>
                  <a:pt x="520249" y="1040500"/>
                </a:cubicBezTo>
                <a:cubicBezTo>
                  <a:pt x="232923" y="1040500"/>
                  <a:pt x="-1" y="807576"/>
                  <a:pt x="-1" y="520250"/>
                </a:cubicBezTo>
                <a:lnTo>
                  <a:pt x="0" y="520250"/>
                </a:lnTo>
                <a:close/>
              </a:path>
            </a:pathLst>
          </a:custGeom>
          <a:solidFill>
            <a:srgbClr val="57C1A6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167618" tIns="167618" rIns="167618" bIns="167618" numCol="1" spcCol="1270" anchor="ctr" anchorCtr="0">
            <a:noAutofit/>
          </a:bodyPr>
          <a:lstStyle/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2025 IDO Update</a:t>
            </a:r>
          </a:p>
        </p:txBody>
      </p:sp>
    </p:spTree>
    <p:extLst>
      <p:ext uri="{BB962C8B-B14F-4D97-AF65-F5344CB8AC3E}">
        <p14:creationId xmlns:p14="http://schemas.microsoft.com/office/powerpoint/2010/main" val="363018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D3DC3-CB3F-4BCB-A748-DA21C6438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8076"/>
            <a:ext cx="11267768" cy="114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6000" dirty="0"/>
              <a:t>reducing</a:t>
            </a:r>
            <a:br>
              <a:rPr lang="en-US" sz="5400" dirty="0"/>
            </a:br>
            <a:r>
              <a:rPr lang="en-US" sz="4400" dirty="0"/>
              <a:t>Off-street parking</a:t>
            </a:r>
            <a:endParaRPr lang="en-US" sz="5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E4C3B9-A737-4503-839E-3CC50E4318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2042" y="1434598"/>
            <a:ext cx="4798142" cy="639762"/>
          </a:xfrm>
        </p:spPr>
        <p:txBody>
          <a:bodyPr/>
          <a:lstStyle/>
          <a:p>
            <a:r>
              <a:rPr lang="en-US" dirty="0"/>
              <a:t>citywide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6E3190-4843-4C08-9FC6-7AE3F317AC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25319" y="1434598"/>
            <a:ext cx="6499122" cy="639762"/>
          </a:xfrm>
        </p:spPr>
        <p:txBody>
          <a:bodyPr/>
          <a:lstStyle/>
          <a:p>
            <a:r>
              <a:rPr lang="en-US" dirty="0"/>
              <a:t>Centers + Corridors</a:t>
            </a:r>
          </a:p>
        </p:txBody>
      </p:sp>
      <p:sp>
        <p:nvSpPr>
          <p:cNvPr id="15" name="Freeform 19">
            <a:extLst>
              <a:ext uri="{FF2B5EF4-FFF2-40B4-BE49-F238E27FC236}">
                <a16:creationId xmlns:a16="http://schemas.microsoft.com/office/drawing/2014/main" id="{E495CCF7-400A-4142-BFE1-16506BA85146}"/>
              </a:ext>
            </a:extLst>
          </p:cNvPr>
          <p:cNvSpPr/>
          <p:nvPr/>
        </p:nvSpPr>
        <p:spPr>
          <a:xfrm flipH="1">
            <a:off x="196207" y="988763"/>
            <a:ext cx="891670" cy="891670"/>
          </a:xfrm>
          <a:custGeom>
            <a:avLst/>
            <a:gdLst>
              <a:gd name="connsiteX0" fmla="*/ 0 w 1040499"/>
              <a:gd name="connsiteY0" fmla="*/ 520250 h 1040499"/>
              <a:gd name="connsiteX1" fmla="*/ 520250 w 1040499"/>
              <a:gd name="connsiteY1" fmla="*/ 0 h 1040499"/>
              <a:gd name="connsiteX2" fmla="*/ 1040499 w 1040499"/>
              <a:gd name="connsiteY2" fmla="*/ 0 h 1040499"/>
              <a:gd name="connsiteX3" fmla="*/ 1040499 w 1040499"/>
              <a:gd name="connsiteY3" fmla="*/ 520250 h 1040499"/>
              <a:gd name="connsiteX4" fmla="*/ 520249 w 1040499"/>
              <a:gd name="connsiteY4" fmla="*/ 1040500 h 1040499"/>
              <a:gd name="connsiteX5" fmla="*/ -1 w 1040499"/>
              <a:gd name="connsiteY5" fmla="*/ 520250 h 1040499"/>
              <a:gd name="connsiteX6" fmla="*/ 0 w 1040499"/>
              <a:gd name="connsiteY6" fmla="*/ 520250 h 1040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0499" h="1040499">
                <a:moveTo>
                  <a:pt x="0" y="520250"/>
                </a:moveTo>
                <a:cubicBezTo>
                  <a:pt x="0" y="232924"/>
                  <a:pt x="232924" y="0"/>
                  <a:pt x="520250" y="0"/>
                </a:cubicBezTo>
                <a:lnTo>
                  <a:pt x="1040499" y="0"/>
                </a:lnTo>
                <a:lnTo>
                  <a:pt x="1040499" y="520250"/>
                </a:lnTo>
                <a:cubicBezTo>
                  <a:pt x="1040499" y="807576"/>
                  <a:pt x="807575" y="1040500"/>
                  <a:pt x="520249" y="1040500"/>
                </a:cubicBezTo>
                <a:cubicBezTo>
                  <a:pt x="232923" y="1040500"/>
                  <a:pt x="-1" y="807576"/>
                  <a:pt x="-1" y="520250"/>
                </a:cubicBezTo>
                <a:lnTo>
                  <a:pt x="0" y="520250"/>
                </a:lnTo>
                <a:close/>
              </a:path>
            </a:pathLst>
          </a:custGeom>
          <a:solidFill>
            <a:schemeClr val="tx1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167618" tIns="167618" rIns="167618" bIns="167618" numCol="1" spcCol="1270" anchor="ctr" anchorCtr="0">
            <a:noAutofit/>
          </a:bodyPr>
          <a:lstStyle/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5-5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9A4837F-AD93-4FBF-BF31-B596917B86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07283" y="2080646"/>
            <a:ext cx="4800600" cy="3951288"/>
          </a:xfrm>
        </p:spPr>
        <p:txBody>
          <a:bodyPr/>
          <a:lstStyle/>
          <a:p>
            <a:r>
              <a:rPr lang="en-US" dirty="0"/>
              <a:t>No minimums!</a:t>
            </a:r>
          </a:p>
          <a:p>
            <a:r>
              <a:rPr lang="en-US" dirty="0"/>
              <a:t>Maximums only for non-residential development</a:t>
            </a:r>
          </a:p>
        </p:txBody>
      </p:sp>
      <p:pic>
        <p:nvPicPr>
          <p:cNvPr id="31" name="Content Placeholder 30">
            <a:extLst>
              <a:ext uri="{FF2B5EF4-FFF2-40B4-BE49-F238E27FC236}">
                <a16:creationId xmlns:a16="http://schemas.microsoft.com/office/drawing/2014/main" id="{D350DF06-6C79-40F7-B4BB-2CC753BC63D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-33719" y="2148219"/>
            <a:ext cx="6311924" cy="2990453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F2655347-E5A8-4547-BA7D-59C02C2D355F}"/>
              </a:ext>
            </a:extLst>
          </p:cNvPr>
          <p:cNvSpPr/>
          <p:nvPr/>
        </p:nvSpPr>
        <p:spPr>
          <a:xfrm>
            <a:off x="10680569" y="3110845"/>
            <a:ext cx="1511431" cy="3747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ABD91AAB-12DB-45C0-B040-59BC49C893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2106" y="3479713"/>
            <a:ext cx="6639723" cy="3674014"/>
          </a:xfrm>
          <a:prstGeom prst="rect">
            <a:avLst/>
          </a:prstGeom>
        </p:spPr>
      </p:pic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2EA16108-7E34-4D0C-881F-5F48E11B279D}"/>
              </a:ext>
            </a:extLst>
          </p:cNvPr>
          <p:cNvSpPr txBox="1">
            <a:spLocks/>
          </p:cNvSpPr>
          <p:nvPr/>
        </p:nvSpPr>
        <p:spPr>
          <a:xfrm>
            <a:off x="3059026" y="5439560"/>
            <a:ext cx="4762315" cy="8626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DT = D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own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own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UC = U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rban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C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enters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BA3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= 660 feet from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ain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treet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= 660 feet from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remium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ransit station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b="1" dirty="0">
                <a:latin typeface="Arial Narrow" panose="020B0606020202030204" pitchFamily="34" charset="0"/>
              </a:rPr>
              <a:t>AC</a:t>
            </a:r>
            <a:r>
              <a:rPr lang="en-US" sz="1600" dirty="0">
                <a:latin typeface="Arial Narrow" panose="020B0606020202030204" pitchFamily="34" charset="0"/>
              </a:rPr>
              <a:t> = Activity Centers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= 660 feet from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ajor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ransit </a:t>
            </a:r>
          </a:p>
        </p:txBody>
      </p:sp>
      <p:sp>
        <p:nvSpPr>
          <p:cNvPr id="11" name="Freeform 19">
            <a:extLst>
              <a:ext uri="{FF2B5EF4-FFF2-40B4-BE49-F238E27FC236}">
                <a16:creationId xmlns:a16="http://schemas.microsoft.com/office/drawing/2014/main" id="{1DD99E94-B5CC-40B2-B493-D32707B2A0C7}"/>
              </a:ext>
            </a:extLst>
          </p:cNvPr>
          <p:cNvSpPr/>
          <p:nvPr/>
        </p:nvSpPr>
        <p:spPr>
          <a:xfrm>
            <a:off x="10784173" y="296905"/>
            <a:ext cx="1066485" cy="985342"/>
          </a:xfrm>
          <a:custGeom>
            <a:avLst/>
            <a:gdLst>
              <a:gd name="connsiteX0" fmla="*/ 0 w 1040499"/>
              <a:gd name="connsiteY0" fmla="*/ 520250 h 1040499"/>
              <a:gd name="connsiteX1" fmla="*/ 520250 w 1040499"/>
              <a:gd name="connsiteY1" fmla="*/ 0 h 1040499"/>
              <a:gd name="connsiteX2" fmla="*/ 1040499 w 1040499"/>
              <a:gd name="connsiteY2" fmla="*/ 0 h 1040499"/>
              <a:gd name="connsiteX3" fmla="*/ 1040499 w 1040499"/>
              <a:gd name="connsiteY3" fmla="*/ 520250 h 1040499"/>
              <a:gd name="connsiteX4" fmla="*/ 520249 w 1040499"/>
              <a:gd name="connsiteY4" fmla="*/ 1040500 h 1040499"/>
              <a:gd name="connsiteX5" fmla="*/ -1 w 1040499"/>
              <a:gd name="connsiteY5" fmla="*/ 520250 h 1040499"/>
              <a:gd name="connsiteX6" fmla="*/ 0 w 1040499"/>
              <a:gd name="connsiteY6" fmla="*/ 520250 h 1040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0499" h="1040499">
                <a:moveTo>
                  <a:pt x="0" y="520250"/>
                </a:moveTo>
                <a:cubicBezTo>
                  <a:pt x="0" y="232924"/>
                  <a:pt x="232924" y="0"/>
                  <a:pt x="520250" y="0"/>
                </a:cubicBezTo>
                <a:lnTo>
                  <a:pt x="1040499" y="0"/>
                </a:lnTo>
                <a:lnTo>
                  <a:pt x="1040499" y="520250"/>
                </a:lnTo>
                <a:cubicBezTo>
                  <a:pt x="1040499" y="807576"/>
                  <a:pt x="807575" y="1040500"/>
                  <a:pt x="520249" y="1040500"/>
                </a:cubicBezTo>
                <a:cubicBezTo>
                  <a:pt x="232923" y="1040500"/>
                  <a:pt x="-1" y="807576"/>
                  <a:pt x="-1" y="520250"/>
                </a:cubicBezTo>
                <a:lnTo>
                  <a:pt x="0" y="520250"/>
                </a:lnTo>
                <a:close/>
              </a:path>
            </a:pathLst>
          </a:custGeom>
          <a:solidFill>
            <a:srgbClr val="57C1A6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167618" tIns="167618" rIns="167618" bIns="167618" numCol="1" spcCol="1270" anchor="ctr" anchorCtr="0">
            <a:noAutofit/>
          </a:bodyPr>
          <a:lstStyle/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2025 IDO Update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95C270-93DE-46B7-BAD8-19845D8C2D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5082308"/>
            <a:ext cx="2289709" cy="1775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567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11A75A03-6459-4F0D-BD71-0D7A7CFFFA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9369894"/>
              </p:ext>
            </p:extLst>
          </p:nvPr>
        </p:nvGraphicFramePr>
        <p:xfrm>
          <a:off x="153294" y="4105448"/>
          <a:ext cx="4878375" cy="25958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88199">
                  <a:extLst>
                    <a:ext uri="{9D8B030D-6E8A-4147-A177-3AD203B41FA5}">
                      <a16:colId xmlns:a16="http://schemas.microsoft.com/office/drawing/2014/main" val="2223642765"/>
                    </a:ext>
                  </a:extLst>
                </a:gridCol>
                <a:gridCol w="1894777">
                  <a:extLst>
                    <a:ext uri="{9D8B030D-6E8A-4147-A177-3AD203B41FA5}">
                      <a16:colId xmlns:a16="http://schemas.microsoft.com/office/drawing/2014/main" val="1142834583"/>
                    </a:ext>
                  </a:extLst>
                </a:gridCol>
                <a:gridCol w="1395399">
                  <a:extLst>
                    <a:ext uri="{9D8B030D-6E8A-4147-A177-3AD203B41FA5}">
                      <a16:colId xmlns:a16="http://schemas.microsoft.com/office/drawing/2014/main" val="24385936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Date</a:t>
                      </a:r>
                    </a:p>
                  </a:txBody>
                  <a:tcPr>
                    <a:solidFill>
                      <a:srgbClr val="57C1A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Time</a:t>
                      </a:r>
                    </a:p>
                  </a:txBody>
                  <a:tcPr>
                    <a:solidFill>
                      <a:srgbClr val="57C1A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Topic</a:t>
                      </a:r>
                    </a:p>
                  </a:txBody>
                  <a:tcPr>
                    <a:solidFill>
                      <a:srgbClr val="57C1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5913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</a:rPr>
                        <a:t>Wed, July 23</a:t>
                      </a:r>
                      <a:endParaRPr lang="en-US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D2EEE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</a:rPr>
                        <a:t>12:00 – 1:30 pm</a:t>
                      </a:r>
                      <a:endParaRPr lang="en-US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D2EEE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</a:rPr>
                        <a:t>All Updates</a:t>
                      </a:r>
                      <a:endParaRPr lang="en-US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D2EE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82461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</a:rPr>
                        <a:t>Tues, July 29</a:t>
                      </a:r>
                      <a:endParaRPr lang="en-US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94D8C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</a:rPr>
                        <a:t>12:00 – 1:00 pm</a:t>
                      </a:r>
                      <a:endParaRPr lang="en-US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94D8C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</a:rPr>
                        <a:t>Compost</a:t>
                      </a:r>
                      <a:endParaRPr lang="en-US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94D8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95652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</a:rPr>
                        <a:t>Wed, August 6</a:t>
                      </a:r>
                      <a:endParaRPr lang="en-US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D2EEE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</a:rPr>
                        <a:t>6:00 – 7:30 pm</a:t>
                      </a:r>
                      <a:endParaRPr lang="en-US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D2EE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</a:rPr>
                        <a:t>All Updates</a:t>
                      </a:r>
                      <a:endParaRPr lang="en-US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D2EE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62401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</a:rPr>
                        <a:t>Thurs, July 31</a:t>
                      </a:r>
                      <a:endParaRPr lang="en-US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94D8C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</a:rPr>
                        <a:t>11:30 am – 1:00 pm</a:t>
                      </a:r>
                      <a:endParaRPr lang="en-US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94D8C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</a:rPr>
                        <a:t>Housing</a:t>
                      </a:r>
                      <a:endParaRPr lang="en-US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94D8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30249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</a:rPr>
                        <a:t>Tues, August 12</a:t>
                      </a:r>
                      <a:endParaRPr lang="en-US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D2EEE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</a:rPr>
                        <a:t>12:00 – 1:30 pm</a:t>
                      </a:r>
                      <a:endParaRPr lang="en-US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D2EE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</a:rPr>
                        <a:t>All Updates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D2EE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66808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</a:rPr>
                        <a:t>Mon, August 25</a:t>
                      </a:r>
                      <a:endParaRPr lang="en-US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94D8C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</a:rPr>
                        <a:t>6:00 – 7:30 pm</a:t>
                      </a:r>
                      <a:endParaRPr lang="en-US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94D8C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</a:rPr>
                        <a:t>All Updates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4D8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8266964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B1D05AC4-6165-4E97-8C50-4ACE28636A98}"/>
              </a:ext>
            </a:extLst>
          </p:cNvPr>
          <p:cNvSpPr/>
          <p:nvPr/>
        </p:nvSpPr>
        <p:spPr>
          <a:xfrm>
            <a:off x="4691191" y="1922388"/>
            <a:ext cx="3319699" cy="160244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57C1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681C14A-CD77-4BB4-A625-5C353420FED6}"/>
              </a:ext>
            </a:extLst>
          </p:cNvPr>
          <p:cNvSpPr/>
          <p:nvPr/>
        </p:nvSpPr>
        <p:spPr>
          <a:xfrm>
            <a:off x="405432" y="3182118"/>
            <a:ext cx="47079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	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Public Meetings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4C2E75-13FD-47EE-88D2-4B19B17637FF}"/>
              </a:ext>
            </a:extLst>
          </p:cNvPr>
          <p:cNvSpPr/>
          <p:nvPr/>
        </p:nvSpPr>
        <p:spPr>
          <a:xfrm>
            <a:off x="349279" y="2293497"/>
            <a:ext cx="36054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hlinkClick r:id="rId2"/>
              </a:rPr>
              <a:t>https://abq-zone.com/ido-updates-2025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C977F7-6E13-4702-9409-209935F22154}"/>
              </a:ext>
            </a:extLst>
          </p:cNvPr>
          <p:cNvSpPr txBox="1"/>
          <p:nvPr/>
        </p:nvSpPr>
        <p:spPr>
          <a:xfrm>
            <a:off x="405432" y="1804840"/>
            <a:ext cx="25234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2025 IDO Update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9FF8899-0450-407F-84DE-B0579C6504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279" y="881153"/>
            <a:ext cx="1489893" cy="192809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D74E766-5A73-4933-803A-04E51457831C}"/>
              </a:ext>
            </a:extLst>
          </p:cNvPr>
          <p:cNvSpPr txBox="1"/>
          <p:nvPr/>
        </p:nvSpPr>
        <p:spPr>
          <a:xfrm>
            <a:off x="4705620" y="2008064"/>
            <a:ext cx="3248646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Get to Know Your IDO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hlinkClick r:id="rId4"/>
              </a:rPr>
              <a:t>Handout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(PDF)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  <a:hlinkClick r:id="" action="ppaction://noaction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hlinkClick r:id="" action="ppaction://noaction"/>
              </a:rPr>
              <a:t>Presentation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(PDF)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hlinkClick r:id="rId5"/>
              </a:rPr>
              <a:t>Video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004916A-E8E6-4C84-8993-B8733C1E0A2A}"/>
              </a:ext>
            </a:extLst>
          </p:cNvPr>
          <p:cNvSpPr/>
          <p:nvPr/>
        </p:nvSpPr>
        <p:spPr>
          <a:xfrm>
            <a:off x="9682072" y="3279811"/>
            <a:ext cx="2316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hlinkClick r:id="rId6"/>
              </a:rPr>
              <a:t>https://ido.abq-zone.com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D5D1D71-8BC8-4AEE-B7F8-D430DD158C71}"/>
              </a:ext>
            </a:extLst>
          </p:cNvPr>
          <p:cNvSpPr txBox="1"/>
          <p:nvPr/>
        </p:nvSpPr>
        <p:spPr>
          <a:xfrm>
            <a:off x="10102600" y="2966104"/>
            <a:ext cx="12682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IDO Online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C50F2B2A-EBD2-4B6F-B2C3-FD87F9BB7AC5}"/>
              </a:ext>
            </a:extLst>
          </p:cNvPr>
          <p:cNvSpPr txBox="1">
            <a:spLocks/>
          </p:cNvSpPr>
          <p:nvPr/>
        </p:nvSpPr>
        <p:spPr>
          <a:xfrm>
            <a:off x="608469" y="702202"/>
            <a:ext cx="10972800" cy="11430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6600" b="1" i="0" kern="120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all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get involved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DE9A6C5A-20FA-4AC0-92C6-1E1BAC4221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90587687"/>
              </p:ext>
            </p:extLst>
          </p:nvPr>
        </p:nvGraphicFramePr>
        <p:xfrm>
          <a:off x="4838040" y="3122616"/>
          <a:ext cx="6532856" cy="4561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17CDA11E-D5F7-45DA-B366-573B3E491430}"/>
              </a:ext>
            </a:extLst>
          </p:cNvPr>
          <p:cNvSpPr txBox="1"/>
          <p:nvPr/>
        </p:nvSpPr>
        <p:spPr>
          <a:xfrm>
            <a:off x="7746914" y="4528489"/>
            <a:ext cx="14862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Council’s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2F159F-5C02-492C-9659-C530D9FD64FB}"/>
              </a:ext>
            </a:extLst>
          </p:cNvPr>
          <p:cNvSpPr txBox="1"/>
          <p:nvPr/>
        </p:nvSpPr>
        <p:spPr>
          <a:xfrm>
            <a:off x="7746914" y="5807005"/>
            <a:ext cx="14862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Committee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7924ED-D894-4F64-8330-DEC7E6E6B6C5}"/>
              </a:ext>
            </a:extLst>
          </p:cNvPr>
          <p:cNvSpPr txBox="1"/>
          <p:nvPr/>
        </p:nvSpPr>
        <p:spPr>
          <a:xfrm>
            <a:off x="5512518" y="3996295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October 2025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240998F-D7BD-44A6-A799-3847A2468A18}"/>
              </a:ext>
            </a:extLst>
          </p:cNvPr>
          <p:cNvSpPr txBox="1"/>
          <p:nvPr/>
        </p:nvSpPr>
        <p:spPr>
          <a:xfrm>
            <a:off x="7552084" y="3996295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January 2026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0FAD52-A265-4F1F-BEBC-0DD9F7C0862D}"/>
              </a:ext>
            </a:extLst>
          </p:cNvPr>
          <p:cNvSpPr txBox="1"/>
          <p:nvPr/>
        </p:nvSpPr>
        <p:spPr>
          <a:xfrm>
            <a:off x="9553386" y="3994518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February 2026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E5ABFF-1CAF-47DF-B73C-8BE65A117AFC}"/>
              </a:ext>
            </a:extLst>
          </p:cNvPr>
          <p:cNvSpPr txBox="1"/>
          <p:nvPr/>
        </p:nvSpPr>
        <p:spPr>
          <a:xfrm>
            <a:off x="381341" y="2947840"/>
            <a:ext cx="62268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Suggestions/comments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latin typeface="Arial Narrow" panose="020B0606020202030204" pitchFamily="34" charset="0"/>
                <a:hlinkClick r:id="rId12"/>
              </a:rPr>
              <a:t>abctoz@cabq.gov</a:t>
            </a:r>
            <a:r>
              <a:rPr lang="en-US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138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5EC41EA-4FCC-4099-AD35-D1B82AD76779}"/>
              </a:ext>
            </a:extLst>
          </p:cNvPr>
          <p:cNvGrpSpPr/>
          <p:nvPr/>
        </p:nvGrpSpPr>
        <p:grpSpPr>
          <a:xfrm>
            <a:off x="6307145" y="3992093"/>
            <a:ext cx="2062572" cy="1732276"/>
            <a:chOff x="10366767" y="4628468"/>
            <a:chExt cx="2062572" cy="1732276"/>
          </a:xfrm>
        </p:grpSpPr>
        <p:pic>
          <p:nvPicPr>
            <p:cNvPr id="44" name="Picture 2" descr="http://images.clipartpanda.com/computer-monitor-png-ComputerMonitor.png">
              <a:extLst>
                <a:ext uri="{FF2B5EF4-FFF2-40B4-BE49-F238E27FC236}">
                  <a16:creationId xmlns:a16="http://schemas.microsoft.com/office/drawing/2014/main" id="{2FA76192-8E6F-45B0-968F-4E4E770E12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6767" y="4628468"/>
              <a:ext cx="2062572" cy="1732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4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719"/>
            <a:stretch/>
          </p:blipFill>
          <p:spPr bwMode="auto">
            <a:xfrm>
              <a:off x="10559797" y="4749755"/>
              <a:ext cx="1701633" cy="1097264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22" name="TextBox 21"/>
          <p:cNvSpPr txBox="1"/>
          <p:nvPr/>
        </p:nvSpPr>
        <p:spPr>
          <a:xfrm>
            <a:off x="9170704" y="3697752"/>
            <a:ext cx="2102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Planning Webpage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189535" y="5532242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  <a:hlinkClick r:id="rId5"/>
              </a:rPr>
              <a:t>compplan.abq-zone.com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431124" y="3697752"/>
            <a:ext cx="1752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ABC Comp Plan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1BF0E8F-7228-43EB-BDC0-F50FE211933F}"/>
              </a:ext>
            </a:extLst>
          </p:cNvPr>
          <p:cNvSpPr txBox="1"/>
          <p:nvPr/>
        </p:nvSpPr>
        <p:spPr>
          <a:xfrm>
            <a:off x="9358807" y="5577963"/>
            <a:ext cx="1726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  <a:hlinkClick r:id="rId6"/>
              </a:rPr>
              <a:t>cabq.gov/planning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33752C5-D15D-416E-9D40-0DCA6F6232CB}"/>
              </a:ext>
            </a:extLst>
          </p:cNvPr>
          <p:cNvGrpSpPr/>
          <p:nvPr/>
        </p:nvGrpSpPr>
        <p:grpSpPr>
          <a:xfrm>
            <a:off x="9190898" y="4010205"/>
            <a:ext cx="2062572" cy="1732276"/>
            <a:chOff x="5273778" y="402092"/>
            <a:chExt cx="3456448" cy="2902616"/>
          </a:xfrm>
        </p:grpSpPr>
        <p:pic>
          <p:nvPicPr>
            <p:cNvPr id="18" name="Picture 2" descr="http://images.clipartpanda.com/computer-monitor-png-ComputerMonitor.png">
              <a:extLst>
                <a:ext uri="{FF2B5EF4-FFF2-40B4-BE49-F238E27FC236}">
                  <a16:creationId xmlns:a16="http://schemas.microsoft.com/office/drawing/2014/main" id="{DA7C8576-71A2-468D-970D-A42A2CB5A1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3778" y="402092"/>
              <a:ext cx="3456448" cy="2902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A4CC283-0C8C-4694-9535-24AECDBC24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2277" r="21053" b="27759"/>
            <a:stretch/>
          </p:blipFill>
          <p:spPr>
            <a:xfrm>
              <a:off x="5562601" y="613069"/>
              <a:ext cx="2895599" cy="1872633"/>
            </a:xfrm>
            <a:prstGeom prst="rect">
              <a:avLst/>
            </a:prstGeom>
          </p:spPr>
        </p:pic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CCE3AB9A-BC1D-4ECF-B639-0C76FC86A370}"/>
              </a:ext>
            </a:extLst>
          </p:cNvPr>
          <p:cNvSpPr/>
          <p:nvPr/>
        </p:nvSpPr>
        <p:spPr>
          <a:xfrm>
            <a:off x="6279222" y="2416493"/>
            <a:ext cx="1884960" cy="561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  <a:hlinkClick r:id="rId8"/>
              </a:rPr>
              <a:t>abq-zone.com</a:t>
            </a:r>
            <a:endParaRPr kumimoji="0" lang="en-US" sz="2000" b="0" i="0" u="sng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yriad Pro Cond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2EA62A3-CFF2-4636-9786-1EE6B1F6E270}"/>
              </a:ext>
            </a:extLst>
          </p:cNvPr>
          <p:cNvGrpSpPr/>
          <p:nvPr/>
        </p:nvGrpSpPr>
        <p:grpSpPr>
          <a:xfrm>
            <a:off x="6205949" y="1009888"/>
            <a:ext cx="2031506" cy="1557707"/>
            <a:chOff x="5049981" y="400638"/>
            <a:chExt cx="3456448" cy="2902616"/>
          </a:xfrm>
        </p:grpSpPr>
        <p:pic>
          <p:nvPicPr>
            <p:cNvPr id="34" name="Picture 2" descr="http://images.clipartpanda.com/computer-monitor-png-ComputerMonitor.png">
              <a:extLst>
                <a:ext uri="{FF2B5EF4-FFF2-40B4-BE49-F238E27FC236}">
                  <a16:creationId xmlns:a16="http://schemas.microsoft.com/office/drawing/2014/main" id="{E0619CBA-05D2-4050-B747-648E1D09ED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9981" y="400638"/>
              <a:ext cx="3456448" cy="2902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1B9A5700-2197-404D-AE99-D27AACFA81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2487" t="-1" r="7846" b="15851"/>
            <a:stretch/>
          </p:blipFill>
          <p:spPr>
            <a:xfrm>
              <a:off x="5334000" y="621317"/>
              <a:ext cx="2895600" cy="1817083"/>
            </a:xfrm>
            <a:prstGeom prst="rect">
              <a:avLst/>
            </a:prstGeom>
          </p:spPr>
        </p:pic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8CFE0B7B-7E90-4E3F-88BF-BF90EF4EBA93}"/>
              </a:ext>
            </a:extLst>
          </p:cNvPr>
          <p:cNvSpPr txBox="1"/>
          <p:nvPr/>
        </p:nvSpPr>
        <p:spPr>
          <a:xfrm>
            <a:off x="6310864" y="732338"/>
            <a:ext cx="1821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Interactive IDO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8C2A9C7-073F-4670-9AB4-6F456983461E}"/>
              </a:ext>
            </a:extLst>
          </p:cNvPr>
          <p:cNvGrpSpPr/>
          <p:nvPr/>
        </p:nvGrpSpPr>
        <p:grpSpPr>
          <a:xfrm>
            <a:off x="9371589" y="1019533"/>
            <a:ext cx="2044181" cy="1674540"/>
            <a:chOff x="152400" y="2426247"/>
            <a:chExt cx="3456448" cy="2902616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187A2E8E-1BFB-4559-B682-D969976F49E8}"/>
                </a:ext>
              </a:extLst>
            </p:cNvPr>
            <p:cNvGrpSpPr/>
            <p:nvPr/>
          </p:nvGrpSpPr>
          <p:grpSpPr>
            <a:xfrm>
              <a:off x="152400" y="2426247"/>
              <a:ext cx="3456448" cy="2902616"/>
              <a:chOff x="152400" y="2426247"/>
              <a:chExt cx="3456448" cy="2902616"/>
            </a:xfrm>
          </p:grpSpPr>
          <p:pic>
            <p:nvPicPr>
              <p:cNvPr id="40" name="Picture 2" descr="http://images.clipartpanda.com/computer-monitor-png-ComputerMonitor.png">
                <a:extLst>
                  <a:ext uri="{FF2B5EF4-FFF2-40B4-BE49-F238E27FC236}">
                    <a16:creationId xmlns:a16="http://schemas.microsoft.com/office/drawing/2014/main" id="{408EA8FF-1E49-4419-8C1F-5D5BBC080EF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" y="2426247"/>
                <a:ext cx="3456448" cy="29026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3">
                <a:extLst>
                  <a:ext uri="{FF2B5EF4-FFF2-40B4-BE49-F238E27FC236}">
                    <a16:creationId xmlns:a16="http://schemas.microsoft.com/office/drawing/2014/main" id="{FB650C22-C080-40CE-B0E0-2B598E7674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96766" y="2646281"/>
                <a:ext cx="2971800" cy="17954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39" name="Content Placeholder 11">
              <a:extLst>
                <a:ext uri="{FF2B5EF4-FFF2-40B4-BE49-F238E27FC236}">
                  <a16:creationId xmlns:a16="http://schemas.microsoft.com/office/drawing/2014/main" id="{0B766EDA-A36C-4311-959F-EDD4647EF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96767" y="4129902"/>
              <a:ext cx="2971800" cy="365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C81E3EE8-4428-432F-9FFE-FDDF5CB0FAC8}"/>
              </a:ext>
            </a:extLst>
          </p:cNvPr>
          <p:cNvSpPr txBox="1"/>
          <p:nvPr/>
        </p:nvSpPr>
        <p:spPr>
          <a:xfrm>
            <a:off x="9200083" y="2535684"/>
            <a:ext cx="2387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  <a:hlinkClick r:id="rId14" action="ppaction://hlinkfile"/>
              </a:rPr>
              <a:t>tinyurl.com/</a:t>
            </a: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  <a:hlinkClick r:id="rId14" action="ppaction://hlinkfile"/>
              </a:rPr>
              <a:t>idozoningmap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5335753-F5B4-4A00-8F97-1547A8B21695}"/>
              </a:ext>
            </a:extLst>
          </p:cNvPr>
          <p:cNvSpPr txBox="1"/>
          <p:nvPr/>
        </p:nvSpPr>
        <p:spPr>
          <a:xfrm>
            <a:off x="9482841" y="707080"/>
            <a:ext cx="1821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IDO Zoning Map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66A4998-88FB-4ECC-BF96-3DE27C33110F}"/>
              </a:ext>
            </a:extLst>
          </p:cNvPr>
          <p:cNvSpPr/>
          <p:nvPr/>
        </p:nvSpPr>
        <p:spPr>
          <a:xfrm>
            <a:off x="1857188" y="1948988"/>
            <a:ext cx="3921622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Mikaela Renz-Whitmore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Urban Design + Dev. Division Manager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  <a:hlinkClick r:id="rId15"/>
              </a:rPr>
              <a:t>mrenz@cabq.gov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Michael Vos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Regulatory Planning Team Lead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  <a:hlinkClick r:id="rId16"/>
              </a:rPr>
              <a:t>mvos@cabq.gov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Kate Clark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Senior Planner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  <a:hlinkClick r:id="rId17"/>
              </a:rPr>
              <a:t>kclark@cabq.gov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ABC-Z Project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  <a:hlinkClick r:id="rId18"/>
              </a:rPr>
              <a:t>abctoz@cabq.gov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78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1D05AC4-6165-4E97-8C50-4ACE28636A98}"/>
              </a:ext>
            </a:extLst>
          </p:cNvPr>
          <p:cNvSpPr/>
          <p:nvPr/>
        </p:nvSpPr>
        <p:spPr>
          <a:xfrm>
            <a:off x="4691191" y="1922388"/>
            <a:ext cx="3319699" cy="160244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57C1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681C14A-CD77-4BB4-A625-5C353420FED6}"/>
              </a:ext>
            </a:extLst>
          </p:cNvPr>
          <p:cNvSpPr/>
          <p:nvPr/>
        </p:nvSpPr>
        <p:spPr>
          <a:xfrm>
            <a:off x="405432" y="3182118"/>
            <a:ext cx="47079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	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Public Meetings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4C2E75-13FD-47EE-88D2-4B19B17637FF}"/>
              </a:ext>
            </a:extLst>
          </p:cNvPr>
          <p:cNvSpPr/>
          <p:nvPr/>
        </p:nvSpPr>
        <p:spPr>
          <a:xfrm>
            <a:off x="349279" y="2293497"/>
            <a:ext cx="36054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hlinkClick r:id="rId2"/>
              </a:rPr>
              <a:t>https://abq-zone.com/ido-updates-2025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C977F7-6E13-4702-9409-209935F22154}"/>
              </a:ext>
            </a:extLst>
          </p:cNvPr>
          <p:cNvSpPr txBox="1"/>
          <p:nvPr/>
        </p:nvSpPr>
        <p:spPr>
          <a:xfrm>
            <a:off x="405432" y="1804840"/>
            <a:ext cx="25234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2025 IDO Update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9FF8899-0450-407F-84DE-B0579C6504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279" y="881153"/>
            <a:ext cx="1489893" cy="192809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D74E766-5A73-4933-803A-04E51457831C}"/>
              </a:ext>
            </a:extLst>
          </p:cNvPr>
          <p:cNvSpPr txBox="1"/>
          <p:nvPr/>
        </p:nvSpPr>
        <p:spPr>
          <a:xfrm>
            <a:off x="4705620" y="2008064"/>
            <a:ext cx="3248646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Get to Know Your IDO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hlinkClick r:id="rId4"/>
              </a:rPr>
              <a:t>Handout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(PDF)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  <a:hlinkClick r:id="" action="ppaction://noaction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hlinkClick r:id="" action="ppaction://noaction"/>
              </a:rPr>
              <a:t>Presentation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(PDF)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hlinkClick r:id="rId5"/>
              </a:rPr>
              <a:t>Video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004916A-E8E6-4C84-8993-B8733C1E0A2A}"/>
              </a:ext>
            </a:extLst>
          </p:cNvPr>
          <p:cNvSpPr/>
          <p:nvPr/>
        </p:nvSpPr>
        <p:spPr>
          <a:xfrm>
            <a:off x="9682072" y="3279811"/>
            <a:ext cx="2316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hlinkClick r:id="rId6"/>
              </a:rPr>
              <a:t>https://ido.abq-zone.com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D5D1D71-8BC8-4AEE-B7F8-D430DD158C71}"/>
              </a:ext>
            </a:extLst>
          </p:cNvPr>
          <p:cNvSpPr txBox="1"/>
          <p:nvPr/>
        </p:nvSpPr>
        <p:spPr>
          <a:xfrm>
            <a:off x="10102600" y="2966104"/>
            <a:ext cx="12682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IDO Online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C50F2B2A-EBD2-4B6F-B2C3-FD87F9BB7AC5}"/>
              </a:ext>
            </a:extLst>
          </p:cNvPr>
          <p:cNvSpPr txBox="1">
            <a:spLocks/>
          </p:cNvSpPr>
          <p:nvPr/>
        </p:nvSpPr>
        <p:spPr>
          <a:xfrm>
            <a:off x="609600" y="152800"/>
            <a:ext cx="10972800" cy="11430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6600" b="1" i="0" kern="120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all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Thanks for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all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participating!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DE9A6C5A-20FA-4AC0-92C6-1E1BAC4221B8}"/>
              </a:ext>
            </a:extLst>
          </p:cNvPr>
          <p:cNvGraphicFramePr/>
          <p:nvPr/>
        </p:nvGraphicFramePr>
        <p:xfrm>
          <a:off x="4838040" y="3122616"/>
          <a:ext cx="6532856" cy="4561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17CDA11E-D5F7-45DA-B366-573B3E491430}"/>
              </a:ext>
            </a:extLst>
          </p:cNvPr>
          <p:cNvSpPr txBox="1"/>
          <p:nvPr/>
        </p:nvSpPr>
        <p:spPr>
          <a:xfrm>
            <a:off x="7746914" y="4528489"/>
            <a:ext cx="14862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Council’s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2F159F-5C02-492C-9659-C530D9FD64FB}"/>
              </a:ext>
            </a:extLst>
          </p:cNvPr>
          <p:cNvSpPr txBox="1"/>
          <p:nvPr/>
        </p:nvSpPr>
        <p:spPr>
          <a:xfrm>
            <a:off x="7746914" y="5807005"/>
            <a:ext cx="14862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Committee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7924ED-D894-4F64-8330-DEC7E6E6B6C5}"/>
              </a:ext>
            </a:extLst>
          </p:cNvPr>
          <p:cNvSpPr txBox="1"/>
          <p:nvPr/>
        </p:nvSpPr>
        <p:spPr>
          <a:xfrm>
            <a:off x="5512518" y="3996295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October 2025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240998F-D7BD-44A6-A799-3847A2468A18}"/>
              </a:ext>
            </a:extLst>
          </p:cNvPr>
          <p:cNvSpPr txBox="1"/>
          <p:nvPr/>
        </p:nvSpPr>
        <p:spPr>
          <a:xfrm>
            <a:off x="7552084" y="3996295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January 2026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0FAD52-A265-4F1F-BEBC-0DD9F7C0862D}"/>
              </a:ext>
            </a:extLst>
          </p:cNvPr>
          <p:cNvSpPr txBox="1"/>
          <p:nvPr/>
        </p:nvSpPr>
        <p:spPr>
          <a:xfrm>
            <a:off x="9553386" y="3994518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February 2026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E5ABFF-1CAF-47DF-B73C-8BE65A117AFC}"/>
              </a:ext>
            </a:extLst>
          </p:cNvPr>
          <p:cNvSpPr txBox="1"/>
          <p:nvPr/>
        </p:nvSpPr>
        <p:spPr>
          <a:xfrm>
            <a:off x="381341" y="2947840"/>
            <a:ext cx="62268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Suggestions/comments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latin typeface="Arial Narrow" panose="020B0606020202030204" pitchFamily="34" charset="0"/>
                <a:hlinkClick r:id="rId12"/>
              </a:rPr>
              <a:t>abctoz@cabq.gov</a:t>
            </a:r>
            <a:r>
              <a:rPr lang="en-US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graphicFrame>
        <p:nvGraphicFramePr>
          <p:cNvPr id="19" name="Table 8">
            <a:extLst>
              <a:ext uri="{FF2B5EF4-FFF2-40B4-BE49-F238E27FC236}">
                <a16:creationId xmlns:a16="http://schemas.microsoft.com/office/drawing/2014/main" id="{C0379BED-9835-4669-94AC-9E717F94D2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0232866"/>
              </p:ext>
            </p:extLst>
          </p:nvPr>
        </p:nvGraphicFramePr>
        <p:xfrm>
          <a:off x="153294" y="4105448"/>
          <a:ext cx="4878375" cy="25958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88199">
                  <a:extLst>
                    <a:ext uri="{9D8B030D-6E8A-4147-A177-3AD203B41FA5}">
                      <a16:colId xmlns:a16="http://schemas.microsoft.com/office/drawing/2014/main" val="2223642765"/>
                    </a:ext>
                  </a:extLst>
                </a:gridCol>
                <a:gridCol w="1894777">
                  <a:extLst>
                    <a:ext uri="{9D8B030D-6E8A-4147-A177-3AD203B41FA5}">
                      <a16:colId xmlns:a16="http://schemas.microsoft.com/office/drawing/2014/main" val="1142834583"/>
                    </a:ext>
                  </a:extLst>
                </a:gridCol>
                <a:gridCol w="1395399">
                  <a:extLst>
                    <a:ext uri="{9D8B030D-6E8A-4147-A177-3AD203B41FA5}">
                      <a16:colId xmlns:a16="http://schemas.microsoft.com/office/drawing/2014/main" val="24385936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Date</a:t>
                      </a:r>
                    </a:p>
                  </a:txBody>
                  <a:tcPr>
                    <a:solidFill>
                      <a:srgbClr val="57C1A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Time</a:t>
                      </a:r>
                    </a:p>
                  </a:txBody>
                  <a:tcPr>
                    <a:solidFill>
                      <a:srgbClr val="57C1A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Topic</a:t>
                      </a:r>
                    </a:p>
                  </a:txBody>
                  <a:tcPr>
                    <a:solidFill>
                      <a:srgbClr val="57C1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5913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</a:rPr>
                        <a:t>Wed, July 23</a:t>
                      </a:r>
                      <a:endParaRPr lang="en-US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9FDF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</a:rPr>
                        <a:t>12:00 – 1:30 pm</a:t>
                      </a:r>
                      <a:endParaRPr lang="en-US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9FDF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</a:rPr>
                        <a:t>All Updates</a:t>
                      </a:r>
                      <a:endParaRPr lang="en-US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9FD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82461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</a:rPr>
                        <a:t>Tues, July 29</a:t>
                      </a:r>
                      <a:endParaRPr lang="en-US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A9DFD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</a:rPr>
                        <a:t>12:00 – 1:00 pm</a:t>
                      </a:r>
                      <a:endParaRPr lang="en-US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A9DFD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</a:rPr>
                        <a:t>Compost</a:t>
                      </a:r>
                      <a:endParaRPr lang="en-US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A9DF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95652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</a:rPr>
                        <a:t>Wed, August 6</a:t>
                      </a:r>
                      <a:endParaRPr lang="en-US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9FDF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</a:rPr>
                        <a:t>6:00 – 7:30 pm</a:t>
                      </a:r>
                      <a:endParaRPr lang="en-US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9FD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</a:rPr>
                        <a:t>All Updates</a:t>
                      </a:r>
                      <a:endParaRPr lang="en-US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9FD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62401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</a:rPr>
                        <a:t>Thurs, July 31</a:t>
                      </a:r>
                      <a:endParaRPr lang="en-US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A9DFD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</a:rPr>
                        <a:t>11:30 am – 1:00 pm</a:t>
                      </a:r>
                      <a:endParaRPr lang="en-US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A9DFD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</a:rPr>
                        <a:t>Housing</a:t>
                      </a:r>
                      <a:endParaRPr lang="en-US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A9DF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30249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</a:rPr>
                        <a:t>Tues, August 12</a:t>
                      </a:r>
                      <a:endParaRPr lang="en-US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9FDF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</a:rPr>
                        <a:t>12:00 – 1:30 pm</a:t>
                      </a:r>
                      <a:endParaRPr lang="en-US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9FD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</a:rPr>
                        <a:t>All Updates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9FD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66808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</a:rPr>
                        <a:t>Mon, August 25</a:t>
                      </a:r>
                      <a:endParaRPr lang="en-US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A9DFD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</a:rPr>
                        <a:t>6:00 – 7:30 pm</a:t>
                      </a:r>
                      <a:endParaRPr lang="en-US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A9D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</a:rPr>
                        <a:t>All Updates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A9DF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82669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974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72E8273C-BFA4-4D96-90E9-A230DA777AE6}"/>
              </a:ext>
            </a:extLst>
          </p:cNvPr>
          <p:cNvGrpSpPr/>
          <p:nvPr/>
        </p:nvGrpSpPr>
        <p:grpSpPr>
          <a:xfrm>
            <a:off x="1696023" y="3726751"/>
            <a:ext cx="4633691" cy="2568827"/>
            <a:chOff x="7349513" y="3640384"/>
            <a:chExt cx="4633691" cy="256882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31452EE-07B9-40C1-A8D7-E6F547C386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4" t="8646" b="8403"/>
            <a:stretch/>
          </p:blipFill>
          <p:spPr>
            <a:xfrm>
              <a:off x="7408815" y="3640384"/>
              <a:ext cx="4574389" cy="2568827"/>
            </a:xfrm>
            <a:prstGeom prst="rect">
              <a:avLst/>
            </a:prstGeom>
            <a:ln>
              <a:solidFill>
                <a:schemeClr val="accent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34BA2E2-8374-49D2-9CF6-D36FB69E4337}"/>
                </a:ext>
              </a:extLst>
            </p:cNvPr>
            <p:cNvSpPr/>
            <p:nvPr/>
          </p:nvSpPr>
          <p:spPr>
            <a:xfrm>
              <a:off x="10659780" y="4778184"/>
              <a:ext cx="45717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A684C1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UC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ACD285B-B8B4-41CF-B0DE-478CDD52DBD6}"/>
                </a:ext>
              </a:extLst>
            </p:cNvPr>
            <p:cNvSpPr/>
            <p:nvPr/>
          </p:nvSpPr>
          <p:spPr>
            <a:xfrm>
              <a:off x="9768156" y="5033805"/>
              <a:ext cx="603993" cy="51124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8B4A82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DT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B4A8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Content Placeholder 8">
              <a:extLst>
                <a:ext uri="{FF2B5EF4-FFF2-40B4-BE49-F238E27FC236}">
                  <a16:creationId xmlns:a16="http://schemas.microsoft.com/office/drawing/2014/main" id="{21D1FD4E-0EA9-4BF3-B609-35864F1B63B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1134533" y="4801971"/>
              <a:ext cx="691392" cy="465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>
              <a:lvl1pPr marL="457200" indent="-4572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914400" indent="-4572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2573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7145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5AB5F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AC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5AB5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Content Placeholder 8">
              <a:extLst>
                <a:ext uri="{FF2B5EF4-FFF2-40B4-BE49-F238E27FC236}">
                  <a16:creationId xmlns:a16="http://schemas.microsoft.com/office/drawing/2014/main" id="{B709877A-7EF4-41EF-AAC3-FEB6A8EAF97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349513" y="4274894"/>
              <a:ext cx="1104650" cy="465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>
              <a:lvl1pPr marL="457200" indent="-4572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914400" indent="-4572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2573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7145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7BABC7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EC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D15842E-16D0-40D2-9657-396C36E6A2F5}"/>
                </a:ext>
              </a:extLst>
            </p:cNvPr>
            <p:cNvSpPr/>
            <p:nvPr/>
          </p:nvSpPr>
          <p:spPr>
            <a:xfrm>
              <a:off x="8740240" y="4220510"/>
              <a:ext cx="632838" cy="5112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33E9B9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MT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27D66C9-75CD-4FAC-88B5-5B2B0C73170C}"/>
                </a:ext>
              </a:extLst>
            </p:cNvPr>
            <p:cNvSpPr/>
            <p:nvPr/>
          </p:nvSpPr>
          <p:spPr>
            <a:xfrm>
              <a:off x="9329109" y="4586330"/>
              <a:ext cx="648372" cy="5112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EBA3FF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MS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1" y="1"/>
            <a:ext cx="9143999" cy="1325563"/>
          </a:xfrm>
        </p:spPr>
        <p:txBody>
          <a:bodyPr/>
          <a:lstStyle/>
          <a:p>
            <a:r>
              <a:rPr lang="en-US" sz="5400" dirty="0"/>
              <a:t>Planning + Zoning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63674" y="770164"/>
            <a:ext cx="3868340" cy="823912"/>
          </a:xfrm>
        </p:spPr>
        <p:txBody>
          <a:bodyPr/>
          <a:lstStyle/>
          <a:p>
            <a:r>
              <a:rPr lang="en-US" sz="2000" dirty="0">
                <a:latin typeface="Arial Narrow" panose="020B0606020202030204" pitchFamily="34" charset="0"/>
              </a:rPr>
              <a:t>ABC Comprehensive Plan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1008454" y="1594076"/>
            <a:ext cx="3868340" cy="3684588"/>
          </a:xfrm>
        </p:spPr>
        <p:txBody>
          <a:bodyPr/>
          <a:lstStyle/>
          <a:p>
            <a:pPr marL="228600" indent="-228600"/>
            <a:r>
              <a:rPr lang="en-US" b="1" dirty="0">
                <a:latin typeface="Arial Narrow" panose="020B0606020202030204" pitchFamily="34" charset="0"/>
              </a:rPr>
              <a:t>What</a:t>
            </a:r>
            <a:r>
              <a:rPr lang="en-US" dirty="0">
                <a:latin typeface="Arial Narrow" panose="020B0606020202030204" pitchFamily="34" charset="0"/>
              </a:rPr>
              <a:t> we want + </a:t>
            </a:r>
            <a:r>
              <a:rPr lang="en-US" b="1" dirty="0">
                <a:latin typeface="Arial Narrow" panose="020B0606020202030204" pitchFamily="34" charset="0"/>
              </a:rPr>
              <a:t>why</a:t>
            </a:r>
            <a:r>
              <a:rPr lang="en-US" dirty="0">
                <a:latin typeface="Arial Narrow" panose="020B0606020202030204" pitchFamily="34" charset="0"/>
              </a:rPr>
              <a:t>:</a:t>
            </a:r>
          </a:p>
          <a:p>
            <a:pPr marL="571500" lvl="1" indent="-228600"/>
            <a:r>
              <a:rPr lang="en-US" dirty="0">
                <a:latin typeface="Arial Narrow" panose="020B0606020202030204" pitchFamily="34" charset="0"/>
              </a:rPr>
              <a:t>Where to direct growth</a:t>
            </a:r>
          </a:p>
          <a:p>
            <a:pPr marL="571500" lvl="1" indent="-228600"/>
            <a:r>
              <a:rPr lang="en-US" dirty="0">
                <a:latin typeface="Arial Narrow" panose="020B0606020202030204" pitchFamily="34" charset="0"/>
              </a:rPr>
              <a:t>What to protect</a:t>
            </a:r>
          </a:p>
          <a:p>
            <a:pPr marL="571500" lvl="1" indent="-228600"/>
            <a:r>
              <a:rPr lang="en-US" dirty="0">
                <a:latin typeface="Arial Narrow" panose="020B0606020202030204" pitchFamily="34" charset="0"/>
              </a:rPr>
              <a:t>What actions to take</a:t>
            </a:r>
          </a:p>
          <a:p>
            <a:pPr marL="571500" lvl="1" indent="-228600"/>
            <a:r>
              <a:rPr lang="en-US" dirty="0">
                <a:latin typeface="Arial Narrow" panose="020B0606020202030204" pitchFamily="34" charset="0"/>
              </a:rPr>
              <a:t>How to measure progress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7184718" y="941101"/>
            <a:ext cx="4514850" cy="644811"/>
          </a:xfrm>
        </p:spPr>
        <p:txBody>
          <a:bodyPr/>
          <a:lstStyle/>
          <a:p>
            <a:r>
              <a:rPr lang="en-US" sz="2000" dirty="0">
                <a:latin typeface="Arial Narrow" panose="020B0606020202030204" pitchFamily="34" charset="0"/>
              </a:rPr>
              <a:t>Integrated development ordinance</a:t>
            </a: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74551" y="4360637"/>
            <a:ext cx="1679936" cy="2174034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88" y="3276601"/>
            <a:ext cx="1451437" cy="145143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83711" y="4037472"/>
            <a:ext cx="750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yriad Pro Cond" panose="020B0506030403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Vision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7782635" y="5011166"/>
            <a:ext cx="1636819" cy="74295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Regulations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72488" y="3896743"/>
            <a:ext cx="473810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Centers &amp; Corridors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7260918" y="1585912"/>
            <a:ext cx="4572000" cy="3684588"/>
          </a:xfrm>
        </p:spPr>
        <p:txBody>
          <a:bodyPr/>
          <a:lstStyle/>
          <a:p>
            <a:pPr marL="228600" indent="-228600"/>
            <a:r>
              <a:rPr lang="en-US" b="1" dirty="0">
                <a:latin typeface="Arial Narrow" panose="020B0606020202030204" pitchFamily="34" charset="0"/>
              </a:rPr>
              <a:t>How</a:t>
            </a:r>
            <a:r>
              <a:rPr lang="en-US" dirty="0">
                <a:latin typeface="Arial Narrow" panose="020B0606020202030204" pitchFamily="34" charset="0"/>
              </a:rPr>
              <a:t> to get there:</a:t>
            </a:r>
          </a:p>
          <a:p>
            <a:pPr marL="571500" lvl="1" indent="-228600">
              <a:spcBef>
                <a:spcPts val="0"/>
              </a:spcBef>
            </a:pPr>
            <a:r>
              <a:rPr lang="en-US" dirty="0">
                <a:latin typeface="Arial Narrow" panose="020B0606020202030204" pitchFamily="34" charset="0"/>
              </a:rPr>
              <a:t>Tailored rules </a:t>
            </a:r>
          </a:p>
          <a:p>
            <a:pPr marL="914400" lvl="2" indent="-228600">
              <a:spcBef>
                <a:spcPts val="0"/>
              </a:spcBef>
            </a:pPr>
            <a:r>
              <a:rPr lang="en-US" dirty="0">
                <a:latin typeface="Arial Narrow" panose="020B0606020202030204" pitchFamily="34" charset="0"/>
              </a:rPr>
              <a:t>Centers + Corridors</a:t>
            </a:r>
          </a:p>
          <a:p>
            <a:pPr marL="914400" lvl="2" indent="-228600">
              <a:spcBef>
                <a:spcPts val="0"/>
              </a:spcBef>
            </a:pPr>
            <a:r>
              <a:rPr lang="en-US" dirty="0">
                <a:latin typeface="Arial Narrow" panose="020B0606020202030204" pitchFamily="34" charset="0"/>
              </a:rPr>
              <a:t>Areas of Consistency</a:t>
            </a:r>
          </a:p>
          <a:p>
            <a:pPr marL="914400" lvl="2" indent="-228600">
              <a:spcBef>
                <a:spcPts val="0"/>
              </a:spcBef>
            </a:pPr>
            <a:r>
              <a:rPr lang="en-US" dirty="0">
                <a:latin typeface="Arial Narrow" panose="020B0606020202030204" pitchFamily="34" charset="0"/>
              </a:rPr>
              <a:t>Overlay Zones</a:t>
            </a:r>
          </a:p>
          <a:p>
            <a:pPr marL="914400" lvl="2" indent="-228600">
              <a:spcBef>
                <a:spcPts val="0"/>
              </a:spcBef>
            </a:pPr>
            <a:r>
              <a:rPr lang="en-US" dirty="0">
                <a:latin typeface="Arial Narrow" panose="020B0606020202030204" pitchFamily="34" charset="0"/>
              </a:rPr>
              <a:t>Special places</a:t>
            </a:r>
          </a:p>
          <a:p>
            <a:pPr marL="571500" lvl="1" indent="-228600">
              <a:spcBef>
                <a:spcPts val="0"/>
              </a:spcBef>
            </a:pPr>
            <a:r>
              <a:rPr lang="en-US" dirty="0">
                <a:latin typeface="Arial Narrow" panose="020B0606020202030204" pitchFamily="34" charset="0"/>
              </a:rPr>
              <a:t>Transitions / Edge Protections</a:t>
            </a:r>
          </a:p>
          <a:p>
            <a:pPr marL="914400" lvl="2" indent="-228600">
              <a:spcBef>
                <a:spcPts val="0"/>
              </a:spcBef>
            </a:pPr>
            <a:r>
              <a:rPr lang="en-US" dirty="0">
                <a:latin typeface="Arial Narrow" panose="020B0606020202030204" pitchFamily="34" charset="0"/>
              </a:rPr>
              <a:t>Between Areas of Change + Consistency</a:t>
            </a:r>
          </a:p>
          <a:p>
            <a:pPr marL="914400" lvl="2" indent="-228600">
              <a:spcBef>
                <a:spcPts val="0"/>
              </a:spcBef>
            </a:pPr>
            <a:r>
              <a:rPr lang="en-US" dirty="0">
                <a:latin typeface="Arial Narrow" panose="020B0606020202030204" pitchFamily="34" charset="0"/>
              </a:rPr>
              <a:t>Next to neighborhoods</a:t>
            </a:r>
          </a:p>
        </p:txBody>
      </p:sp>
      <p:sp>
        <p:nvSpPr>
          <p:cNvPr id="3" name="Right Arrow 2"/>
          <p:cNvSpPr/>
          <p:nvPr/>
        </p:nvSpPr>
        <p:spPr>
          <a:xfrm>
            <a:off x="1578732" y="3831772"/>
            <a:ext cx="1126890" cy="685800"/>
          </a:xfrm>
          <a:prstGeom prst="rightArrow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Policies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B20337B-CB75-4168-9117-C64984884D8C}"/>
              </a:ext>
            </a:extLst>
          </p:cNvPr>
          <p:cNvSpPr/>
          <p:nvPr/>
        </p:nvSpPr>
        <p:spPr>
          <a:xfrm>
            <a:off x="-64340" y="6488668"/>
            <a:ext cx="2262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  <a:hlinkClick r:id="rId6"/>
              </a:rPr>
              <a:t>compplan.abq-zone.com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6180739-DD77-4D6E-900D-FC98C27676FC}"/>
              </a:ext>
            </a:extLst>
          </p:cNvPr>
          <p:cNvSpPr/>
          <p:nvPr/>
        </p:nvSpPr>
        <p:spPr>
          <a:xfrm>
            <a:off x="9662756" y="6528910"/>
            <a:ext cx="2010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hlinkClick r:id="rId7"/>
              </a:rPr>
              <a:t>https://abq-zone.com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27" name="Picture 4">
            <a:extLst>
              <a:ext uri="{FF2B5EF4-FFF2-40B4-BE49-F238E27FC236}">
                <a16:creationId xmlns:a16="http://schemas.microsoft.com/office/drawing/2014/main" id="{0FA8F1BF-C49A-4113-BBC0-C110912861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19"/>
          <a:stretch/>
        </p:blipFill>
        <p:spPr bwMode="auto">
          <a:xfrm>
            <a:off x="177268" y="5383685"/>
            <a:ext cx="1778945" cy="1147117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175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1" y="347662"/>
            <a:ext cx="8229601" cy="566738"/>
          </a:xfrm>
        </p:spPr>
        <p:txBody>
          <a:bodyPr/>
          <a:lstStyle/>
          <a:p>
            <a:r>
              <a:rPr lang="en-US" sz="4000" dirty="0">
                <a:solidFill>
                  <a:srgbClr val="31D6B0"/>
                </a:solidFill>
              </a:rPr>
              <a:t>Finding the balance</a:t>
            </a:r>
          </a:p>
        </p:txBody>
      </p:sp>
      <p:sp>
        <p:nvSpPr>
          <p:cNvPr id="7" name="Rectangle 6"/>
          <p:cNvSpPr/>
          <p:nvPr/>
        </p:nvSpPr>
        <p:spPr>
          <a:xfrm>
            <a:off x="7315201" y="1387676"/>
            <a:ext cx="2514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1D3A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Incentivize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High-quality development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in appropriate areas</a:t>
            </a:r>
          </a:p>
        </p:txBody>
      </p:sp>
      <p:sp>
        <p:nvSpPr>
          <p:cNvPr id="8" name="Rectangle 7"/>
          <p:cNvSpPr/>
          <p:nvPr/>
        </p:nvSpPr>
        <p:spPr>
          <a:xfrm>
            <a:off x="1905000" y="1387272"/>
            <a:ext cx="266700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1D3A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Protect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Neighborhoods, special places,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&amp; City open space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905000" y="3000376"/>
            <a:ext cx="8077200" cy="0"/>
          </a:xfrm>
          <a:prstGeom prst="line">
            <a:avLst/>
          </a:prstGeom>
          <a:ln w="76200">
            <a:solidFill>
              <a:srgbClr val="2462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Isosceles Triangle 10"/>
          <p:cNvSpPr/>
          <p:nvPr/>
        </p:nvSpPr>
        <p:spPr>
          <a:xfrm>
            <a:off x="5407041" y="3048000"/>
            <a:ext cx="1066800" cy="1600200"/>
          </a:xfrm>
          <a:prstGeom prst="triangle">
            <a:avLst/>
          </a:prstGeom>
          <a:solidFill>
            <a:srgbClr val="57C1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268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365B0A26-1F4A-4BC5-9E63-D32AAF97DAEC}"/>
              </a:ext>
            </a:extLst>
          </p:cNvPr>
          <p:cNvSpPr txBox="1"/>
          <p:nvPr/>
        </p:nvSpPr>
        <p:spPr>
          <a:xfrm>
            <a:off x="4509603" y="135485"/>
            <a:ext cx="7025962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1917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: Supreme Court struck down racial zoning ordinances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1924: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Standard State Zoning Enabling Act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1928: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Albuquerque proposes the first zoning code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1959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: City of Albuquerque established first zoning code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1975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: CABQ replaced zoning code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2017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: CABQ adopted IDO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2023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: Housing Forward Allowed Casitas and Non-residential Conversions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58DEB444-452E-4689-8ACA-36CF271A0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dirty="0"/>
              <a:t>Residential zoning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DA581481-DA82-4257-8449-0D4A2853EE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804" y="3172078"/>
            <a:ext cx="4030760" cy="3582898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BF4B2D-DE59-447A-BF90-32928D4E97A8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2224906" y="2666562"/>
            <a:ext cx="5475703" cy="639762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dirty="0"/>
              <a:t>Only houses / Casitas allowed (64%)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75E29C5-6F54-4A9C-9F50-D7DDDA87A34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509783" y="2666562"/>
            <a:ext cx="4808034" cy="639762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dirty="0"/>
              <a:t>Apartments Allowed (22%)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2ECAE1F-9C72-4932-AAC5-8B07F4E2C7E1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791" y="3172078"/>
            <a:ext cx="4032019" cy="3582898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48FBF5-987F-4959-99E4-7E61B19C85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03131" y="136525"/>
            <a:ext cx="893417" cy="13299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CA63D61-4BD3-4347-A228-181D411B0EF9}"/>
              </a:ext>
            </a:extLst>
          </p:cNvPr>
          <p:cNvSpPr txBox="1"/>
          <p:nvPr/>
        </p:nvSpPr>
        <p:spPr>
          <a:xfrm>
            <a:off x="9895949" y="1435000"/>
            <a:ext cx="25250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hlinkClick r:id="rId6"/>
              </a:rPr>
              <a:t>Segregated by Design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51FC8C2B-B4D3-4F60-9325-025DA06F4BAF}"/>
              </a:ext>
            </a:extLst>
          </p:cNvPr>
          <p:cNvSpPr txBox="1">
            <a:spLocks/>
          </p:cNvSpPr>
          <p:nvPr/>
        </p:nvSpPr>
        <p:spPr bwMode="auto">
          <a:xfrm>
            <a:off x="1625600" y="978864"/>
            <a:ext cx="2966935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4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145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717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Zoning History</a:t>
            </a:r>
          </a:p>
        </p:txBody>
      </p:sp>
      <p:sp>
        <p:nvSpPr>
          <p:cNvPr id="16" name="Freeform 19">
            <a:extLst>
              <a:ext uri="{FF2B5EF4-FFF2-40B4-BE49-F238E27FC236}">
                <a16:creationId xmlns:a16="http://schemas.microsoft.com/office/drawing/2014/main" id="{D113A9D6-0D1A-4EC3-91D1-8C4F9ED4064B}"/>
              </a:ext>
            </a:extLst>
          </p:cNvPr>
          <p:cNvSpPr/>
          <p:nvPr/>
        </p:nvSpPr>
        <p:spPr>
          <a:xfrm flipH="1">
            <a:off x="2137379" y="2986443"/>
            <a:ext cx="1066485" cy="985342"/>
          </a:xfrm>
          <a:custGeom>
            <a:avLst/>
            <a:gdLst>
              <a:gd name="connsiteX0" fmla="*/ 0 w 1040499"/>
              <a:gd name="connsiteY0" fmla="*/ 520250 h 1040499"/>
              <a:gd name="connsiteX1" fmla="*/ 520250 w 1040499"/>
              <a:gd name="connsiteY1" fmla="*/ 0 h 1040499"/>
              <a:gd name="connsiteX2" fmla="*/ 1040499 w 1040499"/>
              <a:gd name="connsiteY2" fmla="*/ 0 h 1040499"/>
              <a:gd name="connsiteX3" fmla="*/ 1040499 w 1040499"/>
              <a:gd name="connsiteY3" fmla="*/ 520250 h 1040499"/>
              <a:gd name="connsiteX4" fmla="*/ 520249 w 1040499"/>
              <a:gd name="connsiteY4" fmla="*/ 1040500 h 1040499"/>
              <a:gd name="connsiteX5" fmla="*/ -1 w 1040499"/>
              <a:gd name="connsiteY5" fmla="*/ 520250 h 1040499"/>
              <a:gd name="connsiteX6" fmla="*/ 0 w 1040499"/>
              <a:gd name="connsiteY6" fmla="*/ 520250 h 1040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0499" h="1040499">
                <a:moveTo>
                  <a:pt x="0" y="520250"/>
                </a:moveTo>
                <a:cubicBezTo>
                  <a:pt x="0" y="232924"/>
                  <a:pt x="232924" y="0"/>
                  <a:pt x="520250" y="0"/>
                </a:cubicBezTo>
                <a:lnTo>
                  <a:pt x="1040499" y="0"/>
                </a:lnTo>
                <a:lnTo>
                  <a:pt x="1040499" y="520250"/>
                </a:lnTo>
                <a:cubicBezTo>
                  <a:pt x="1040499" y="807576"/>
                  <a:pt x="807575" y="1040500"/>
                  <a:pt x="520249" y="1040500"/>
                </a:cubicBezTo>
                <a:cubicBezTo>
                  <a:pt x="232923" y="1040500"/>
                  <a:pt x="-1" y="807576"/>
                  <a:pt x="-1" y="520250"/>
                </a:cubicBezTo>
                <a:lnTo>
                  <a:pt x="0" y="520250"/>
                </a:lnTo>
                <a:close/>
              </a:path>
            </a:pathLst>
          </a:custGeom>
          <a:solidFill>
            <a:schemeClr val="tx1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167618" tIns="167618" rIns="167618" bIns="167618" numCol="1" spcCol="1270" anchor="ctr" anchorCtr="0">
            <a:noAutofit/>
          </a:bodyPr>
          <a:lstStyle/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138881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4ED2FD31-1EFB-40FC-8311-433DDE2A2DCF}"/>
              </a:ext>
            </a:extLst>
          </p:cNvPr>
          <p:cNvGrpSpPr/>
          <p:nvPr/>
        </p:nvGrpSpPr>
        <p:grpSpPr>
          <a:xfrm>
            <a:off x="1128079" y="1512922"/>
            <a:ext cx="4094849" cy="2553949"/>
            <a:chOff x="-1901" y="1407329"/>
            <a:chExt cx="7603964" cy="474257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4DC6D80-365B-4177-95FB-AA627FD2FE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725" t="6194" r="4506" b="8553"/>
            <a:stretch/>
          </p:blipFill>
          <p:spPr>
            <a:xfrm>
              <a:off x="228334" y="1495039"/>
              <a:ext cx="7105787" cy="4559055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4D6C554-5133-41C0-A16A-FACDB6A349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57000"/>
            </a:blip>
            <a:srcRect l="20164" t="11672" r="3299" b="6269"/>
            <a:stretch/>
          </p:blipFill>
          <p:spPr>
            <a:xfrm>
              <a:off x="-1901" y="1407329"/>
              <a:ext cx="7603964" cy="4742578"/>
            </a:xfrm>
            <a:prstGeom prst="rect">
              <a:avLst/>
            </a:prstGeom>
          </p:spPr>
        </p:pic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C461A87A-1DE9-473A-B1F3-6D6E9E3D4B68}"/>
              </a:ext>
            </a:extLst>
          </p:cNvPr>
          <p:cNvSpPr/>
          <p:nvPr/>
        </p:nvSpPr>
        <p:spPr>
          <a:xfrm>
            <a:off x="10590415" y="2557260"/>
            <a:ext cx="1601585" cy="43007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B014E68-4BF3-4CAA-A1A3-FEB4A5331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7062"/>
            <a:ext cx="12192000" cy="1143000"/>
          </a:xfrm>
        </p:spPr>
        <p:txBody>
          <a:bodyPr/>
          <a:lstStyle/>
          <a:p>
            <a:br>
              <a:rPr lang="en-US" sz="4800" dirty="0"/>
            </a:br>
            <a:r>
              <a:rPr lang="en-US" sz="4800" dirty="0"/>
              <a:t>Legislative </a:t>
            </a:r>
            <a:r>
              <a:rPr lang="en-US" sz="4800" dirty="0" err="1"/>
              <a:t>Upzones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D44E9-E01C-4915-9832-CC6C660B9F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1120" y="1370062"/>
            <a:ext cx="5622818" cy="2160655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Reflect additional </a:t>
            </a:r>
            <a:r>
              <a:rPr lang="en-US" sz="2800" dirty="0">
                <a:solidFill>
                  <a:srgbClr val="000000"/>
                </a:solidFill>
                <a:latin typeface="Arial Narrow" panose="020B0606020202030204" pitchFamily="34" charset="0"/>
              </a:rPr>
              <a:t>housing options </a:t>
            </a:r>
          </a:p>
          <a:p>
            <a:pPr marL="0" indent="0" algn="ctr">
              <a:buNone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(i.e., duplexes, townhouses, apartments) 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rgbClr val="000000"/>
                </a:solidFill>
                <a:latin typeface="Arial Narrow" panose="020B0606020202030204" pitchFamily="34" charset="0"/>
              </a:rPr>
              <a:t>with a matching zone district 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on the zoning map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9F7133-7E97-40DA-B19F-57E6555744AF}"/>
              </a:ext>
            </a:extLst>
          </p:cNvPr>
          <p:cNvSpPr txBox="1"/>
          <p:nvPr/>
        </p:nvSpPr>
        <p:spPr>
          <a:xfrm>
            <a:off x="6941902" y="4223875"/>
            <a:ext cx="52257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Arial Narrow" panose="020B0606020202030204" pitchFamily="34" charset="0"/>
              </a:rPr>
              <a:t>* South of Central / west of the Rio Grande: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i="1" dirty="0">
                <a:latin typeface="Arial Narrow" panose="020B0606020202030204" pitchFamily="34" charset="0"/>
              </a:rPr>
              <a:t>R-A/R-1 </a:t>
            </a:r>
            <a:r>
              <a:rPr lang="en-US" sz="2400" i="1" dirty="0">
                <a:latin typeface="Arial Narrow" panose="020B0606020202030204" pitchFamily="34" charset="0"/>
                <a:sym typeface="Wingdings" panose="05000000000000000000" pitchFamily="2" charset="2"/>
              </a:rPr>
              <a:t> </a:t>
            </a:r>
            <a:r>
              <a:rPr lang="en-US" sz="2400" i="1" dirty="0">
                <a:latin typeface="Arial Narrow" panose="020B0606020202030204" pitchFamily="34" charset="0"/>
              </a:rPr>
              <a:t>R-T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57908E7-698A-45B8-B059-CF3CB36F80FC}"/>
              </a:ext>
            </a:extLst>
          </p:cNvPr>
          <p:cNvSpPr txBox="1"/>
          <p:nvPr/>
        </p:nvSpPr>
        <p:spPr>
          <a:xfrm>
            <a:off x="6941902" y="3118600"/>
            <a:ext cx="309672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endParaRPr lang="en-US" sz="1800" b="0" i="0" u="none" strike="noStrike" dirty="0">
              <a:solidFill>
                <a:srgbClr val="000000"/>
              </a:solidFill>
              <a:effectLst/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</a:rPr>
              <a:t>R-A/R-1/R-T 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 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</a:rPr>
              <a:t>R-ML*</a:t>
            </a:r>
            <a:endParaRPr lang="en-US" sz="2400" b="0" i="0" u="none" strike="noStrike" dirty="0">
              <a:solidFill>
                <a:srgbClr val="000000"/>
              </a:solidFill>
              <a:effectLst/>
              <a:latin typeface="Arial Narrow" panose="020B0606020202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F3CFD91-DA68-45FC-BA86-A54691003D16}"/>
              </a:ext>
            </a:extLst>
          </p:cNvPr>
          <p:cNvGrpSpPr/>
          <p:nvPr/>
        </p:nvGrpSpPr>
        <p:grpSpPr>
          <a:xfrm>
            <a:off x="1120889" y="4213967"/>
            <a:ext cx="4102039" cy="2526215"/>
            <a:chOff x="4946290" y="4165225"/>
            <a:chExt cx="3605465" cy="223902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E12F37F-7DCD-4BAE-8293-61CB506939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49" t="11089" r="2816" b="18242"/>
            <a:stretch/>
          </p:blipFill>
          <p:spPr>
            <a:xfrm>
              <a:off x="4946290" y="4165225"/>
              <a:ext cx="3605465" cy="2239027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A258504-1B65-4F1F-96FC-39B300F993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9" t="11503" r="89188" b="81192"/>
            <a:stretch/>
          </p:blipFill>
          <p:spPr>
            <a:xfrm>
              <a:off x="7167630" y="4198417"/>
              <a:ext cx="1291588" cy="838691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0253A41-D6A2-41CF-8AD1-792E7DB0C5F3}"/>
                </a:ext>
              </a:extLst>
            </p:cNvPr>
            <p:cNvSpPr/>
            <p:nvPr/>
          </p:nvSpPr>
          <p:spPr>
            <a:xfrm>
              <a:off x="7295117" y="4735814"/>
              <a:ext cx="452870" cy="219214"/>
            </a:xfrm>
            <a:prstGeom prst="rect">
              <a:avLst/>
            </a:prstGeom>
            <a:solidFill>
              <a:srgbClr val="F6F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ABF4BCC-572C-4785-A3E5-E999720BDA05}"/>
                </a:ext>
              </a:extLst>
            </p:cNvPr>
            <p:cNvSpPr/>
            <p:nvPr/>
          </p:nvSpPr>
          <p:spPr>
            <a:xfrm>
              <a:off x="7295121" y="4412683"/>
              <a:ext cx="452870" cy="219214"/>
            </a:xfrm>
            <a:prstGeom prst="rect">
              <a:avLst/>
            </a:prstGeom>
            <a:solidFill>
              <a:srgbClr val="D2B2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Freeform 19">
            <a:extLst>
              <a:ext uri="{FF2B5EF4-FFF2-40B4-BE49-F238E27FC236}">
                <a16:creationId xmlns:a16="http://schemas.microsoft.com/office/drawing/2014/main" id="{8F87E27D-2067-4340-95CB-DF26FA4E8FAE}"/>
              </a:ext>
            </a:extLst>
          </p:cNvPr>
          <p:cNvSpPr/>
          <p:nvPr/>
        </p:nvSpPr>
        <p:spPr>
          <a:xfrm flipH="1">
            <a:off x="197128" y="3990342"/>
            <a:ext cx="1066485" cy="985342"/>
          </a:xfrm>
          <a:custGeom>
            <a:avLst/>
            <a:gdLst>
              <a:gd name="connsiteX0" fmla="*/ 0 w 1040499"/>
              <a:gd name="connsiteY0" fmla="*/ 520250 h 1040499"/>
              <a:gd name="connsiteX1" fmla="*/ 520250 w 1040499"/>
              <a:gd name="connsiteY1" fmla="*/ 0 h 1040499"/>
              <a:gd name="connsiteX2" fmla="*/ 1040499 w 1040499"/>
              <a:gd name="connsiteY2" fmla="*/ 0 h 1040499"/>
              <a:gd name="connsiteX3" fmla="*/ 1040499 w 1040499"/>
              <a:gd name="connsiteY3" fmla="*/ 520250 h 1040499"/>
              <a:gd name="connsiteX4" fmla="*/ 520249 w 1040499"/>
              <a:gd name="connsiteY4" fmla="*/ 1040500 h 1040499"/>
              <a:gd name="connsiteX5" fmla="*/ -1 w 1040499"/>
              <a:gd name="connsiteY5" fmla="*/ 520250 h 1040499"/>
              <a:gd name="connsiteX6" fmla="*/ 0 w 1040499"/>
              <a:gd name="connsiteY6" fmla="*/ 520250 h 1040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0499" h="1040499">
                <a:moveTo>
                  <a:pt x="0" y="520250"/>
                </a:moveTo>
                <a:cubicBezTo>
                  <a:pt x="0" y="232924"/>
                  <a:pt x="232924" y="0"/>
                  <a:pt x="520250" y="0"/>
                </a:cubicBezTo>
                <a:lnTo>
                  <a:pt x="1040499" y="0"/>
                </a:lnTo>
                <a:lnTo>
                  <a:pt x="1040499" y="520250"/>
                </a:lnTo>
                <a:cubicBezTo>
                  <a:pt x="1040499" y="807576"/>
                  <a:pt x="807575" y="1040500"/>
                  <a:pt x="520249" y="1040500"/>
                </a:cubicBezTo>
                <a:cubicBezTo>
                  <a:pt x="232923" y="1040500"/>
                  <a:pt x="-1" y="807576"/>
                  <a:pt x="-1" y="520250"/>
                </a:cubicBezTo>
                <a:lnTo>
                  <a:pt x="0" y="520250"/>
                </a:lnTo>
                <a:close/>
              </a:path>
            </a:pathLst>
          </a:custGeom>
          <a:solidFill>
            <a:srgbClr val="57C1A6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167618" tIns="167618" rIns="167618" bIns="167618" numCol="1" spcCol="1270" anchor="ctr" anchorCtr="0">
            <a:noAutofit/>
          </a:bodyPr>
          <a:lstStyle/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2025 IDO Update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76158E-95E6-4549-B5DE-FDC8567F972F}"/>
              </a:ext>
            </a:extLst>
          </p:cNvPr>
          <p:cNvSpPr txBox="1"/>
          <p:nvPr/>
        </p:nvSpPr>
        <p:spPr>
          <a:xfrm>
            <a:off x="8514564" y="5498852"/>
            <a:ext cx="34654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R-A = Rural – Agricultural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R-1 = Single-family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R-T = Townhouse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R-ML = Multi-family Low-density</a:t>
            </a:r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10F9C9D5-D6DD-4E21-8203-8E631E4961BD}"/>
              </a:ext>
            </a:extLst>
          </p:cNvPr>
          <p:cNvSpPr txBox="1">
            <a:spLocks/>
          </p:cNvSpPr>
          <p:nvPr/>
        </p:nvSpPr>
        <p:spPr>
          <a:xfrm>
            <a:off x="1118567" y="1759145"/>
            <a:ext cx="4762315" cy="8626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C20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BA3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= 660 feet from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ain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treet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= 660 feet from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remium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ransit station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298EB1A-3CC9-4676-AB6F-302DA49914CA}"/>
              </a:ext>
            </a:extLst>
          </p:cNvPr>
          <p:cNvSpPr txBox="1"/>
          <p:nvPr/>
        </p:nvSpPr>
        <p:spPr>
          <a:xfrm>
            <a:off x="1229548" y="1055731"/>
            <a:ext cx="52257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 Narrow" panose="020B0606020202030204" pitchFamily="34" charset="0"/>
              </a:rPr>
              <a:t>Within ¼ Mile of MS / PT</a:t>
            </a:r>
          </a:p>
        </p:txBody>
      </p:sp>
      <p:sp>
        <p:nvSpPr>
          <p:cNvPr id="24" name="Freeform 19">
            <a:extLst>
              <a:ext uri="{FF2B5EF4-FFF2-40B4-BE49-F238E27FC236}">
                <a16:creationId xmlns:a16="http://schemas.microsoft.com/office/drawing/2014/main" id="{0D8A1059-F7C8-4BF0-9CB8-03362575367B}"/>
              </a:ext>
            </a:extLst>
          </p:cNvPr>
          <p:cNvSpPr/>
          <p:nvPr/>
        </p:nvSpPr>
        <p:spPr>
          <a:xfrm flipH="1">
            <a:off x="193904" y="873155"/>
            <a:ext cx="1066485" cy="985342"/>
          </a:xfrm>
          <a:custGeom>
            <a:avLst/>
            <a:gdLst>
              <a:gd name="connsiteX0" fmla="*/ 0 w 1040499"/>
              <a:gd name="connsiteY0" fmla="*/ 520250 h 1040499"/>
              <a:gd name="connsiteX1" fmla="*/ 520250 w 1040499"/>
              <a:gd name="connsiteY1" fmla="*/ 0 h 1040499"/>
              <a:gd name="connsiteX2" fmla="*/ 1040499 w 1040499"/>
              <a:gd name="connsiteY2" fmla="*/ 0 h 1040499"/>
              <a:gd name="connsiteX3" fmla="*/ 1040499 w 1040499"/>
              <a:gd name="connsiteY3" fmla="*/ 520250 h 1040499"/>
              <a:gd name="connsiteX4" fmla="*/ 520249 w 1040499"/>
              <a:gd name="connsiteY4" fmla="*/ 1040500 h 1040499"/>
              <a:gd name="connsiteX5" fmla="*/ -1 w 1040499"/>
              <a:gd name="connsiteY5" fmla="*/ 520250 h 1040499"/>
              <a:gd name="connsiteX6" fmla="*/ 0 w 1040499"/>
              <a:gd name="connsiteY6" fmla="*/ 520250 h 1040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0499" h="1040499">
                <a:moveTo>
                  <a:pt x="0" y="520250"/>
                </a:moveTo>
                <a:cubicBezTo>
                  <a:pt x="0" y="232924"/>
                  <a:pt x="232924" y="0"/>
                  <a:pt x="520250" y="0"/>
                </a:cubicBezTo>
                <a:lnTo>
                  <a:pt x="1040499" y="0"/>
                </a:lnTo>
                <a:lnTo>
                  <a:pt x="1040499" y="520250"/>
                </a:lnTo>
                <a:cubicBezTo>
                  <a:pt x="1040499" y="807576"/>
                  <a:pt x="807575" y="1040500"/>
                  <a:pt x="520249" y="1040500"/>
                </a:cubicBezTo>
                <a:cubicBezTo>
                  <a:pt x="232923" y="1040500"/>
                  <a:pt x="-1" y="807576"/>
                  <a:pt x="-1" y="520250"/>
                </a:cubicBezTo>
                <a:lnTo>
                  <a:pt x="0" y="520250"/>
                </a:lnTo>
                <a:close/>
              </a:path>
            </a:pathLst>
          </a:custGeom>
          <a:solidFill>
            <a:schemeClr val="tx1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167618" tIns="167618" rIns="167618" bIns="167618" numCol="1" spcCol="1270" anchor="ctr" anchorCtr="0">
            <a:noAutofit/>
          </a:bodyPr>
          <a:lstStyle/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O-24-69</a:t>
            </a:r>
          </a:p>
        </p:txBody>
      </p:sp>
    </p:spTree>
    <p:extLst>
      <p:ext uri="{BB962C8B-B14F-4D97-AF65-F5344CB8AC3E}">
        <p14:creationId xmlns:p14="http://schemas.microsoft.com/office/powerpoint/2010/main" val="176557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401668-58BD-48AE-8EBB-411D045955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9" t="5161" r="8345" b="14122"/>
          <a:stretch/>
        </p:blipFill>
        <p:spPr>
          <a:xfrm>
            <a:off x="1887794" y="1628640"/>
            <a:ext cx="3453774" cy="27006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91F1FD-C5C8-49C3-8C47-FAF2CCD0BA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2" b="11224"/>
          <a:stretch/>
        </p:blipFill>
        <p:spPr>
          <a:xfrm>
            <a:off x="1811076" y="4542270"/>
            <a:ext cx="3572290" cy="21513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8DEB444-452E-4689-8ACA-36CF271A0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dirty="0"/>
              <a:t>Housing changes</a:t>
            </a:r>
          </a:p>
        </p:txBody>
      </p:sp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530B1262-B140-4F4C-A3E7-9036CC5A0FF1}"/>
              </a:ext>
            </a:extLst>
          </p:cNvPr>
          <p:cNvGraphicFramePr>
            <a:graphicFrameLocks/>
          </p:cNvGraphicFramePr>
          <p:nvPr/>
        </p:nvGraphicFramePr>
        <p:xfrm>
          <a:off x="5458220" y="1887794"/>
          <a:ext cx="6633488" cy="36696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1" name="TextBox 30">
            <a:extLst>
              <a:ext uri="{FF2B5EF4-FFF2-40B4-BE49-F238E27FC236}">
                <a16:creationId xmlns:a16="http://schemas.microsoft.com/office/drawing/2014/main" id="{95BD0104-4E63-43C9-BF9A-619AD36E7D42}"/>
              </a:ext>
            </a:extLst>
          </p:cNvPr>
          <p:cNvSpPr txBox="1"/>
          <p:nvPr/>
        </p:nvSpPr>
        <p:spPr>
          <a:xfrm>
            <a:off x="7894521" y="5677907"/>
            <a:ext cx="41958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dirty="0"/>
              <a:t>* Includes R-A, R-1, R-MC, R-T, R-ML, R-MH, MX-T, MX-M, MX-H</a:t>
            </a:r>
          </a:p>
          <a:p>
            <a:r>
              <a:rPr lang="pt-BR" sz="1200" dirty="0"/>
              <a:t>** Includes R-A, R-1, R-MC, R-T, R-ML, MX-T</a:t>
            </a:r>
          </a:p>
          <a:p>
            <a:r>
              <a:rPr lang="pt-BR" sz="1200" dirty="0"/>
              <a:t>*** Includes R-1A, R-T, R-ML, MX-T</a:t>
            </a:r>
          </a:p>
          <a:p>
            <a:r>
              <a:rPr lang="pt-BR" sz="1200" dirty="0"/>
              <a:t>**** Includes R-T, R-ML, R-MH, MX-T, MX-L, MX-M, MX-H</a:t>
            </a:r>
          </a:p>
          <a:p>
            <a:r>
              <a:rPr lang="pt-BR" sz="1200" dirty="0"/>
              <a:t>***** Includes R-ML, R-MH, MX-T, MX-L, MX-M, MX-H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942A44-8607-4B7A-A019-D381D85EE736}"/>
              </a:ext>
            </a:extLst>
          </p:cNvPr>
          <p:cNvSpPr/>
          <p:nvPr/>
        </p:nvSpPr>
        <p:spPr>
          <a:xfrm>
            <a:off x="1887794" y="1628640"/>
            <a:ext cx="511277" cy="809760"/>
          </a:xfrm>
          <a:prstGeom prst="rect">
            <a:avLst/>
          </a:prstGeom>
          <a:solidFill>
            <a:srgbClr val="32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D294C0B-AAE8-45B6-A7F4-589D991D6966}"/>
              </a:ext>
            </a:extLst>
          </p:cNvPr>
          <p:cNvSpPr/>
          <p:nvPr/>
        </p:nvSpPr>
        <p:spPr>
          <a:xfrm>
            <a:off x="1853339" y="1607403"/>
            <a:ext cx="348871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normalizeH="0" baseline="0" noProof="0" dirty="0">
                <a:solidFill>
                  <a:schemeClr val="bg1"/>
                </a:solidFill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Conversions 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normalizeH="0" baseline="0" noProof="0" dirty="0">
                <a:solidFill>
                  <a:schemeClr val="bg1"/>
                </a:solidFill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in Major Transit Corridors</a:t>
            </a:r>
            <a:endParaRPr kumimoji="0" lang="en-US" sz="2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DFD7BA1-D5F2-44BB-83D0-09A79C589A11}"/>
              </a:ext>
            </a:extLst>
          </p:cNvPr>
          <p:cNvSpPr/>
          <p:nvPr/>
        </p:nvSpPr>
        <p:spPr>
          <a:xfrm>
            <a:off x="1853339" y="4552509"/>
            <a:ext cx="511277" cy="809760"/>
          </a:xfrm>
          <a:prstGeom prst="rect">
            <a:avLst/>
          </a:prstGeom>
          <a:solidFill>
            <a:srgbClr val="32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6CD60D5-4698-49C8-B7D5-53B43620A1EA}"/>
              </a:ext>
            </a:extLst>
          </p:cNvPr>
          <p:cNvSpPr/>
          <p:nvPr/>
        </p:nvSpPr>
        <p:spPr>
          <a:xfrm>
            <a:off x="2052131" y="5862573"/>
            <a:ext cx="328943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normalizeH="0" baseline="0" noProof="0" dirty="0">
                <a:solidFill>
                  <a:schemeClr val="bg1"/>
                </a:solidFill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Conversions 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normalizeH="0" baseline="0" noProof="0" dirty="0">
                <a:solidFill>
                  <a:schemeClr val="bg1"/>
                </a:solidFill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in Activity Centers</a:t>
            </a:r>
            <a:endParaRPr kumimoji="0" lang="en-US" sz="2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892F2635-96AF-4227-B59A-054D1E28DFA5}"/>
              </a:ext>
            </a:extLst>
          </p:cNvPr>
          <p:cNvSpPr txBox="1">
            <a:spLocks/>
          </p:cNvSpPr>
          <p:nvPr/>
        </p:nvSpPr>
        <p:spPr bwMode="auto">
          <a:xfrm>
            <a:off x="6231691" y="1490493"/>
            <a:ext cx="4913257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4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145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717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60C4AB"/>
                </a:solidFill>
              </a:rPr>
              <a:t>Allowing Missing Middle / Gentle Density</a:t>
            </a:r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3B9AF97C-B410-4C8A-9D2B-9A0B9991F66B}"/>
              </a:ext>
            </a:extLst>
          </p:cNvPr>
          <p:cNvSpPr txBox="1">
            <a:spLocks/>
          </p:cNvSpPr>
          <p:nvPr/>
        </p:nvSpPr>
        <p:spPr bwMode="auto">
          <a:xfrm>
            <a:off x="0" y="297339"/>
            <a:ext cx="12192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6600" b="1" i="0" kern="1200" cap="all" baseline="0">
                <a:solidFill>
                  <a:schemeClr val="bg1"/>
                </a:solidFill>
                <a:latin typeface="Publica Play" pitchFamily="2" charset="77"/>
                <a:ea typeface="+mj-ea"/>
                <a:cs typeface="Arial" panose="020B060402020202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br>
              <a:rPr lang="en-US" sz="4800" dirty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</a:rPr>
              <a:t>proposed</a:t>
            </a:r>
            <a:br>
              <a:rPr lang="en-US" sz="4400" dirty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</a:rPr>
              <a:t>Legislative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</a:rPr>
              <a:t>Upzones</a:t>
            </a:r>
            <a:br>
              <a:rPr lang="en-US" sz="5400" dirty="0">
                <a:solidFill>
                  <a:schemeClr val="tx1"/>
                </a:solidFill>
                <a:latin typeface="Arial" panose="020B0604020202020204" pitchFamily="34" charset="0"/>
              </a:rPr>
            </a:br>
            <a:endParaRPr lang="en-US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4" name="Freeform 19">
            <a:extLst>
              <a:ext uri="{FF2B5EF4-FFF2-40B4-BE49-F238E27FC236}">
                <a16:creationId xmlns:a16="http://schemas.microsoft.com/office/drawing/2014/main" id="{96A03D0C-7B86-401D-A2E4-FAB054D6E3B3}"/>
              </a:ext>
            </a:extLst>
          </p:cNvPr>
          <p:cNvSpPr/>
          <p:nvPr/>
        </p:nvSpPr>
        <p:spPr>
          <a:xfrm>
            <a:off x="10481093" y="397167"/>
            <a:ext cx="1066485" cy="985342"/>
          </a:xfrm>
          <a:custGeom>
            <a:avLst/>
            <a:gdLst>
              <a:gd name="connsiteX0" fmla="*/ 0 w 1040499"/>
              <a:gd name="connsiteY0" fmla="*/ 520250 h 1040499"/>
              <a:gd name="connsiteX1" fmla="*/ 520250 w 1040499"/>
              <a:gd name="connsiteY1" fmla="*/ 0 h 1040499"/>
              <a:gd name="connsiteX2" fmla="*/ 1040499 w 1040499"/>
              <a:gd name="connsiteY2" fmla="*/ 0 h 1040499"/>
              <a:gd name="connsiteX3" fmla="*/ 1040499 w 1040499"/>
              <a:gd name="connsiteY3" fmla="*/ 520250 h 1040499"/>
              <a:gd name="connsiteX4" fmla="*/ 520249 w 1040499"/>
              <a:gd name="connsiteY4" fmla="*/ 1040500 h 1040499"/>
              <a:gd name="connsiteX5" fmla="*/ -1 w 1040499"/>
              <a:gd name="connsiteY5" fmla="*/ 520250 h 1040499"/>
              <a:gd name="connsiteX6" fmla="*/ 0 w 1040499"/>
              <a:gd name="connsiteY6" fmla="*/ 520250 h 1040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0499" h="1040499">
                <a:moveTo>
                  <a:pt x="0" y="520250"/>
                </a:moveTo>
                <a:cubicBezTo>
                  <a:pt x="0" y="232924"/>
                  <a:pt x="232924" y="0"/>
                  <a:pt x="520250" y="0"/>
                </a:cubicBezTo>
                <a:lnTo>
                  <a:pt x="1040499" y="0"/>
                </a:lnTo>
                <a:lnTo>
                  <a:pt x="1040499" y="520250"/>
                </a:lnTo>
                <a:cubicBezTo>
                  <a:pt x="1040499" y="807576"/>
                  <a:pt x="807575" y="1040500"/>
                  <a:pt x="520249" y="1040500"/>
                </a:cubicBezTo>
                <a:cubicBezTo>
                  <a:pt x="232923" y="1040500"/>
                  <a:pt x="-1" y="807576"/>
                  <a:pt x="-1" y="520250"/>
                </a:cubicBezTo>
                <a:lnTo>
                  <a:pt x="0" y="520250"/>
                </a:lnTo>
                <a:close/>
              </a:path>
            </a:pathLst>
          </a:custGeom>
          <a:solidFill>
            <a:srgbClr val="57C1A6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167618" tIns="167618" rIns="167618" bIns="167618" numCol="1" spcCol="1270" anchor="ctr" anchorCtr="0">
            <a:noAutofit/>
          </a:bodyPr>
          <a:lstStyle/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2025 IDO Update</a:t>
            </a:r>
          </a:p>
        </p:txBody>
      </p:sp>
    </p:spTree>
    <p:extLst>
      <p:ext uri="{BB962C8B-B14F-4D97-AF65-F5344CB8AC3E}">
        <p14:creationId xmlns:p14="http://schemas.microsoft.com/office/powerpoint/2010/main" val="120587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Content Placeholder 9">
            <a:extLst>
              <a:ext uri="{FF2B5EF4-FFF2-40B4-BE49-F238E27FC236}">
                <a16:creationId xmlns:a16="http://schemas.microsoft.com/office/drawing/2014/main" id="{FB1D06AD-A56A-4358-9129-8E4CF8B1BF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9"/>
          <a:stretch/>
        </p:blipFill>
        <p:spPr>
          <a:xfrm>
            <a:off x="8234620" y="3186236"/>
            <a:ext cx="3532717" cy="3290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C2B3DC5-86E5-40F8-B588-BAA6BD06EC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076" y="3315627"/>
            <a:ext cx="3208796" cy="2849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8DEB444-452E-4689-8ACA-36CF271A0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dirty="0"/>
              <a:t>Housing reform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BF4B2D-DE59-447A-BF90-32928D4E97A8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811076" y="1490297"/>
            <a:ext cx="4913257" cy="639762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dirty="0">
                <a:solidFill>
                  <a:srgbClr val="60C4AB"/>
                </a:solidFill>
              </a:rPr>
              <a:t>Allowing Missing Middle / Gentle Density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5B0A26-1F4A-4BC5-9E63-D32AAF97DAEC}"/>
              </a:ext>
            </a:extLst>
          </p:cNvPr>
          <p:cNvSpPr txBox="1"/>
          <p:nvPr/>
        </p:nvSpPr>
        <p:spPr>
          <a:xfrm>
            <a:off x="3098647" y="414696"/>
            <a:ext cx="67762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 30,000 housing units are needed by 2040.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will they go?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4369BF-187B-48F3-9653-9BCF72503C84}"/>
              </a:ext>
            </a:extLst>
          </p:cNvPr>
          <p:cNvSpPr txBox="1"/>
          <p:nvPr/>
        </p:nvSpPr>
        <p:spPr>
          <a:xfrm>
            <a:off x="6741892" y="1922282"/>
            <a:ext cx="491192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 Narrow" panose="020B0606020202030204" pitchFamily="34" charset="0"/>
              </a:rPr>
              <a:t>Reduced minimum lot size and setbacks in R-1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 Narrow" panose="020B0606020202030204" pitchFamily="34" charset="0"/>
              </a:rPr>
              <a:t>Higher building heights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 Narrow" panose="020B0606020202030204" pitchFamily="34" charset="0"/>
              </a:rPr>
              <a:t>Reduced parking requirements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5829B506-0B49-4AF4-A904-9FF61045D4EE}"/>
              </a:ext>
            </a:extLst>
          </p:cNvPr>
          <p:cNvSpPr txBox="1">
            <a:spLocks/>
          </p:cNvSpPr>
          <p:nvPr/>
        </p:nvSpPr>
        <p:spPr bwMode="auto">
          <a:xfrm>
            <a:off x="6831057" y="1525788"/>
            <a:ext cx="5282191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4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145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717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60C4AB"/>
                </a:solidFill>
              </a:rPr>
              <a:t>Decreasing costs per unit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935712C-E39D-4E56-9D80-32DD0FB75857}"/>
              </a:ext>
            </a:extLst>
          </p:cNvPr>
          <p:cNvSpPr/>
          <p:nvPr/>
        </p:nvSpPr>
        <p:spPr>
          <a:xfrm>
            <a:off x="10166917" y="5424149"/>
            <a:ext cx="1614546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Centers +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Corridors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FE693B6-3BFB-4F7B-B03B-4CBC8CC6E5A0}"/>
              </a:ext>
            </a:extLst>
          </p:cNvPr>
          <p:cNvSpPr/>
          <p:nvPr/>
        </p:nvSpPr>
        <p:spPr>
          <a:xfrm>
            <a:off x="2599241" y="5555681"/>
            <a:ext cx="236635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10,000+ </a:t>
            </a:r>
            <a:r>
              <a:rPr kumimoji="0" lang="en-US" sz="2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s.f.</a:t>
            </a:r>
            <a:r>
              <a:rPr kumimoji="0" lang="en-US" sz="2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lots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D0CAD0B-EF51-4144-90C0-D33B6EC9B48F}"/>
              </a:ext>
            </a:extLst>
          </p:cNvPr>
          <p:cNvSpPr txBox="1"/>
          <p:nvPr/>
        </p:nvSpPr>
        <p:spPr>
          <a:xfrm>
            <a:off x="1892540" y="1943339"/>
            <a:ext cx="486402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 Narrow" panose="020B0606020202030204" pitchFamily="34" charset="0"/>
              </a:rPr>
              <a:t>Disallowing single-family in MX-T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 Narrow" panose="020B0606020202030204" pitchFamily="34" charset="0"/>
              </a:rPr>
              <a:t>Allowing a duplex on corner lots 5,000+ </a:t>
            </a:r>
            <a:r>
              <a:rPr lang="en-US" sz="2000" dirty="0" err="1">
                <a:latin typeface="Arial Narrow" panose="020B0606020202030204" pitchFamily="34" charset="0"/>
              </a:rPr>
              <a:t>s.f.</a:t>
            </a:r>
            <a:endParaRPr lang="en-US" sz="2000" dirty="0">
              <a:latin typeface="Arial Narrow" panose="020B0606020202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 Narrow" panose="020B0606020202030204" pitchFamily="34" charset="0"/>
              </a:rPr>
              <a:t>Allowing cottage development on Residential lots 10,000+ </a:t>
            </a:r>
            <a:r>
              <a:rPr lang="en-US" sz="2000" dirty="0" err="1">
                <a:latin typeface="Arial Narrow" panose="020B0606020202030204" pitchFamily="34" charset="0"/>
              </a:rPr>
              <a:t>s.f.</a:t>
            </a:r>
            <a:endParaRPr lang="en-US" sz="2000" dirty="0">
              <a:latin typeface="Arial Narrow" panose="020B0606020202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EF6D8F2-8F7D-4A9C-8AEC-88B6A48FC1D1}"/>
              </a:ext>
            </a:extLst>
          </p:cNvPr>
          <p:cNvSpPr txBox="1"/>
          <p:nvPr/>
        </p:nvSpPr>
        <p:spPr>
          <a:xfrm>
            <a:off x="1762367" y="6462274"/>
            <a:ext cx="29357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MX-T = Mixed-use Transition</a:t>
            </a:r>
          </a:p>
        </p:txBody>
      </p:sp>
      <p:sp>
        <p:nvSpPr>
          <p:cNvPr id="22" name="Freeform 19">
            <a:extLst>
              <a:ext uri="{FF2B5EF4-FFF2-40B4-BE49-F238E27FC236}">
                <a16:creationId xmlns:a16="http://schemas.microsoft.com/office/drawing/2014/main" id="{60DED78E-DCFD-4815-99CD-EE3CED8BEFC7}"/>
              </a:ext>
            </a:extLst>
          </p:cNvPr>
          <p:cNvSpPr/>
          <p:nvPr/>
        </p:nvSpPr>
        <p:spPr>
          <a:xfrm>
            <a:off x="10481093" y="397167"/>
            <a:ext cx="1066485" cy="985342"/>
          </a:xfrm>
          <a:custGeom>
            <a:avLst/>
            <a:gdLst>
              <a:gd name="connsiteX0" fmla="*/ 0 w 1040499"/>
              <a:gd name="connsiteY0" fmla="*/ 520250 h 1040499"/>
              <a:gd name="connsiteX1" fmla="*/ 520250 w 1040499"/>
              <a:gd name="connsiteY1" fmla="*/ 0 h 1040499"/>
              <a:gd name="connsiteX2" fmla="*/ 1040499 w 1040499"/>
              <a:gd name="connsiteY2" fmla="*/ 0 h 1040499"/>
              <a:gd name="connsiteX3" fmla="*/ 1040499 w 1040499"/>
              <a:gd name="connsiteY3" fmla="*/ 520250 h 1040499"/>
              <a:gd name="connsiteX4" fmla="*/ 520249 w 1040499"/>
              <a:gd name="connsiteY4" fmla="*/ 1040500 h 1040499"/>
              <a:gd name="connsiteX5" fmla="*/ -1 w 1040499"/>
              <a:gd name="connsiteY5" fmla="*/ 520250 h 1040499"/>
              <a:gd name="connsiteX6" fmla="*/ 0 w 1040499"/>
              <a:gd name="connsiteY6" fmla="*/ 520250 h 1040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0499" h="1040499">
                <a:moveTo>
                  <a:pt x="0" y="520250"/>
                </a:moveTo>
                <a:cubicBezTo>
                  <a:pt x="0" y="232924"/>
                  <a:pt x="232924" y="0"/>
                  <a:pt x="520250" y="0"/>
                </a:cubicBezTo>
                <a:lnTo>
                  <a:pt x="1040499" y="0"/>
                </a:lnTo>
                <a:lnTo>
                  <a:pt x="1040499" y="520250"/>
                </a:lnTo>
                <a:cubicBezTo>
                  <a:pt x="1040499" y="807576"/>
                  <a:pt x="807575" y="1040500"/>
                  <a:pt x="520249" y="1040500"/>
                </a:cubicBezTo>
                <a:cubicBezTo>
                  <a:pt x="232923" y="1040500"/>
                  <a:pt x="-1" y="807576"/>
                  <a:pt x="-1" y="520250"/>
                </a:cubicBezTo>
                <a:lnTo>
                  <a:pt x="0" y="520250"/>
                </a:lnTo>
                <a:close/>
              </a:path>
            </a:pathLst>
          </a:custGeom>
          <a:solidFill>
            <a:srgbClr val="57C1A6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167618" tIns="167618" rIns="167618" bIns="167618" numCol="1" spcCol="1270" anchor="ctr" anchorCtr="0">
            <a:noAutofit/>
          </a:bodyPr>
          <a:lstStyle/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2025 IDO Update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88CE28-1F31-40FA-B581-DB7364850C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5594" y="4706057"/>
            <a:ext cx="2513939" cy="1653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A07810D-030C-4D9B-933A-429DD51FE789}"/>
              </a:ext>
            </a:extLst>
          </p:cNvPr>
          <p:cNvSpPr txBox="1"/>
          <p:nvPr/>
        </p:nvSpPr>
        <p:spPr>
          <a:xfrm>
            <a:off x="4683750" y="6398309"/>
            <a:ext cx="62904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200" b="0" i="0" u="sng" strike="noStrike" dirty="0" err="1">
                <a:solidFill>
                  <a:srgbClr val="1A0DAB"/>
                </a:solidFill>
                <a:effectLst/>
                <a:latin typeface="Arial Narrow" panose="020B0606020202030204" pitchFamily="34" charset="0"/>
                <a:hlinkClick r:id="rId6"/>
              </a:rPr>
              <a:t>Griegos</a:t>
            </a:r>
            <a:r>
              <a:rPr lang="en-US" sz="1200" b="0" i="0" u="sng" strike="noStrike" dirty="0">
                <a:solidFill>
                  <a:srgbClr val="1A0DAB"/>
                </a:solidFill>
                <a:effectLst/>
                <a:latin typeface="Arial Narrow" panose="020B0606020202030204" pitchFamily="34" charset="0"/>
                <a:hlinkClick r:id="rId6"/>
              </a:rPr>
              <a:t> Farms by Rembe Urban Design + Development</a:t>
            </a:r>
          </a:p>
          <a:p>
            <a:br>
              <a:rPr lang="en-US" sz="1200" b="0" i="0" u="none" strike="noStrike" dirty="0">
                <a:solidFill>
                  <a:srgbClr val="1A0DAB"/>
                </a:solidFill>
                <a:effectLst/>
                <a:latin typeface="Arial Narrow" panose="020B0606020202030204" pitchFamily="34" charset="0"/>
                <a:hlinkClick r:id="rId6"/>
              </a:rPr>
            </a:br>
            <a:endParaRPr lang="en-US" sz="12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55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1DBF200-0607-4EC5-9E84-A6088B4A4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cottage development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E826A1-D3D9-4025-B534-83FF063D34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Existing regulations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D363F09-BDB1-40F6-B42B-E68BF535FE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1019" y="2174875"/>
            <a:ext cx="4798142" cy="395128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Minimum project size:</a:t>
            </a:r>
          </a:p>
          <a:p>
            <a:pPr algn="l">
              <a:buFont typeface="+mj-lt"/>
              <a:buAutoNum type="arabicPeriod"/>
            </a:pPr>
            <a:r>
              <a:rPr lang="en-US" sz="1800" b="0" i="0" u="none" strike="noStrike" baseline="0" dirty="0"/>
              <a:t>General: 1 acre.</a:t>
            </a:r>
          </a:p>
          <a:p>
            <a:pPr algn="l">
              <a:buFont typeface="+mj-lt"/>
              <a:buAutoNum type="arabicPeriod"/>
            </a:pPr>
            <a:r>
              <a:rPr lang="en-US" sz="1800" b="0" i="0" u="none" strike="noStrike" baseline="0" dirty="0"/>
              <a:t>In or within 1,320 feet (¼ mile) of UC-MS-PT areas: 10,000 square feet.</a:t>
            </a:r>
          </a:p>
          <a:p>
            <a:pPr algn="l">
              <a:buFont typeface="+mj-lt"/>
              <a:buAutoNum type="arabicPeriod"/>
            </a:pPr>
            <a:r>
              <a:rPr lang="en-US" sz="1800" b="0" i="0" u="none" strike="noStrike" baseline="0" dirty="0"/>
              <a:t>More than 1,320 feet (¼ mile) of UC-MS-PT areas, if granted a Conditional Use approval pursuant to Subsection 14-16-6-6(A): 10,000 square feet.</a:t>
            </a:r>
          </a:p>
          <a:p>
            <a:pPr algn="l">
              <a:buFont typeface="+mj-lt"/>
              <a:buAutoNum type="arabicPeriod"/>
            </a:pPr>
            <a:endParaRPr lang="en-US" sz="1800" dirty="0"/>
          </a:p>
          <a:p>
            <a:pPr marL="0" indent="0" algn="l">
              <a:buNone/>
            </a:pPr>
            <a:r>
              <a:rPr lang="en-US" dirty="0"/>
              <a:t>Assumed square footage for calculation:</a:t>
            </a:r>
          </a:p>
          <a:p>
            <a:r>
              <a:rPr lang="en-US" sz="1800" dirty="0"/>
              <a:t>R-1D: 2,600 </a:t>
            </a:r>
            <a:r>
              <a:rPr lang="en-US" sz="1800" dirty="0" err="1"/>
              <a:t>s.f.</a:t>
            </a:r>
            <a:endParaRPr lang="en-US" sz="1800" dirty="0"/>
          </a:p>
          <a:p>
            <a:r>
              <a:rPr lang="en-US" sz="1800" dirty="0"/>
              <a:t>Other: 2,000 </a:t>
            </a:r>
            <a:r>
              <a:rPr lang="en-US" sz="1800" dirty="0" err="1"/>
              <a:t>s.f.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C60242-A216-4C12-BE96-E1AB2C7C6E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Proposed change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241091-EE79-4FD7-8EF3-D37339FE65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84729" y="2308487"/>
            <a:ext cx="4800600" cy="395128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Minimum project size:</a:t>
            </a:r>
          </a:p>
          <a:p>
            <a:r>
              <a:rPr lang="en-US" dirty="0"/>
              <a:t>10,000 square feet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dirty="0"/>
              <a:t>Assumed square footage for calculation:</a:t>
            </a:r>
          </a:p>
          <a:p>
            <a:r>
              <a:rPr lang="en-US" sz="1800" dirty="0"/>
              <a:t>2,000 </a:t>
            </a:r>
            <a:r>
              <a:rPr lang="en-US" sz="1800" dirty="0" err="1"/>
              <a:t>s.f.</a:t>
            </a:r>
            <a:endParaRPr lang="en-US" sz="1800" dirty="0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912705E4-A98B-4518-AE09-83253ABD95E1}"/>
              </a:ext>
            </a:extLst>
          </p:cNvPr>
          <p:cNvSpPr/>
          <p:nvPr/>
        </p:nvSpPr>
        <p:spPr>
          <a:xfrm flipH="1">
            <a:off x="108180" y="1032987"/>
            <a:ext cx="1002839" cy="1004252"/>
          </a:xfrm>
          <a:custGeom>
            <a:avLst/>
            <a:gdLst>
              <a:gd name="connsiteX0" fmla="*/ 0 w 1040499"/>
              <a:gd name="connsiteY0" fmla="*/ 520250 h 1040499"/>
              <a:gd name="connsiteX1" fmla="*/ 520250 w 1040499"/>
              <a:gd name="connsiteY1" fmla="*/ 0 h 1040499"/>
              <a:gd name="connsiteX2" fmla="*/ 1040499 w 1040499"/>
              <a:gd name="connsiteY2" fmla="*/ 0 h 1040499"/>
              <a:gd name="connsiteX3" fmla="*/ 1040499 w 1040499"/>
              <a:gd name="connsiteY3" fmla="*/ 520250 h 1040499"/>
              <a:gd name="connsiteX4" fmla="*/ 520249 w 1040499"/>
              <a:gd name="connsiteY4" fmla="*/ 1040500 h 1040499"/>
              <a:gd name="connsiteX5" fmla="*/ -1 w 1040499"/>
              <a:gd name="connsiteY5" fmla="*/ 520250 h 1040499"/>
              <a:gd name="connsiteX6" fmla="*/ 0 w 1040499"/>
              <a:gd name="connsiteY6" fmla="*/ 520250 h 1040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0499" h="1040499">
                <a:moveTo>
                  <a:pt x="0" y="520250"/>
                </a:moveTo>
                <a:cubicBezTo>
                  <a:pt x="0" y="232924"/>
                  <a:pt x="232924" y="0"/>
                  <a:pt x="520250" y="0"/>
                </a:cubicBezTo>
                <a:lnTo>
                  <a:pt x="1040499" y="0"/>
                </a:lnTo>
                <a:lnTo>
                  <a:pt x="1040499" y="520250"/>
                </a:lnTo>
                <a:cubicBezTo>
                  <a:pt x="1040499" y="807576"/>
                  <a:pt x="807575" y="1040500"/>
                  <a:pt x="520249" y="1040500"/>
                </a:cubicBezTo>
                <a:cubicBezTo>
                  <a:pt x="232923" y="1040500"/>
                  <a:pt x="-1" y="807576"/>
                  <a:pt x="-1" y="520250"/>
                </a:cubicBezTo>
                <a:lnTo>
                  <a:pt x="0" y="520250"/>
                </a:lnTo>
                <a:close/>
              </a:path>
            </a:pathLst>
          </a:custGeom>
          <a:solidFill>
            <a:schemeClr val="tx1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167618" tIns="167618" rIns="167618" bIns="167618" numCol="1" spcCol="1270" anchor="ctr" anchorCtr="0">
            <a:noAutofit/>
          </a:bodyPr>
          <a:lstStyle/>
          <a:p>
            <a:pPr marL="0" marR="0" lvl="0" indent="0" algn="ctr" defTabSz="533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4-3(B)(4)</a:t>
            </a:r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AFBF96AE-4869-4612-B066-841C1762FA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10482" y="3270604"/>
            <a:ext cx="2195811" cy="1949622"/>
          </a:xfrm>
          <a:prstGeom prst="rect">
            <a:avLst/>
          </a:prstGeom>
          <a:noFill/>
          <a:ln>
            <a:solidFill>
              <a:srgbClr val="57C1A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 19">
            <a:extLst>
              <a:ext uri="{FF2B5EF4-FFF2-40B4-BE49-F238E27FC236}">
                <a16:creationId xmlns:a16="http://schemas.microsoft.com/office/drawing/2014/main" id="{EF01243E-AA86-416B-9FA4-AC313572D6A2}"/>
              </a:ext>
            </a:extLst>
          </p:cNvPr>
          <p:cNvSpPr/>
          <p:nvPr/>
        </p:nvSpPr>
        <p:spPr>
          <a:xfrm>
            <a:off x="10218844" y="1749010"/>
            <a:ext cx="1066485" cy="985342"/>
          </a:xfrm>
          <a:custGeom>
            <a:avLst/>
            <a:gdLst>
              <a:gd name="connsiteX0" fmla="*/ 0 w 1040499"/>
              <a:gd name="connsiteY0" fmla="*/ 520250 h 1040499"/>
              <a:gd name="connsiteX1" fmla="*/ 520250 w 1040499"/>
              <a:gd name="connsiteY1" fmla="*/ 0 h 1040499"/>
              <a:gd name="connsiteX2" fmla="*/ 1040499 w 1040499"/>
              <a:gd name="connsiteY2" fmla="*/ 0 h 1040499"/>
              <a:gd name="connsiteX3" fmla="*/ 1040499 w 1040499"/>
              <a:gd name="connsiteY3" fmla="*/ 520250 h 1040499"/>
              <a:gd name="connsiteX4" fmla="*/ 520249 w 1040499"/>
              <a:gd name="connsiteY4" fmla="*/ 1040500 h 1040499"/>
              <a:gd name="connsiteX5" fmla="*/ -1 w 1040499"/>
              <a:gd name="connsiteY5" fmla="*/ 520250 h 1040499"/>
              <a:gd name="connsiteX6" fmla="*/ 0 w 1040499"/>
              <a:gd name="connsiteY6" fmla="*/ 520250 h 1040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0499" h="1040499">
                <a:moveTo>
                  <a:pt x="0" y="520250"/>
                </a:moveTo>
                <a:cubicBezTo>
                  <a:pt x="0" y="232924"/>
                  <a:pt x="232924" y="0"/>
                  <a:pt x="520250" y="0"/>
                </a:cubicBezTo>
                <a:lnTo>
                  <a:pt x="1040499" y="0"/>
                </a:lnTo>
                <a:lnTo>
                  <a:pt x="1040499" y="520250"/>
                </a:lnTo>
                <a:cubicBezTo>
                  <a:pt x="1040499" y="807576"/>
                  <a:pt x="807575" y="1040500"/>
                  <a:pt x="520249" y="1040500"/>
                </a:cubicBezTo>
                <a:cubicBezTo>
                  <a:pt x="232923" y="1040500"/>
                  <a:pt x="-1" y="807576"/>
                  <a:pt x="-1" y="520250"/>
                </a:cubicBezTo>
                <a:lnTo>
                  <a:pt x="0" y="520250"/>
                </a:lnTo>
                <a:close/>
              </a:path>
            </a:pathLst>
          </a:custGeom>
          <a:solidFill>
            <a:srgbClr val="57C1A6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167618" tIns="167618" rIns="167618" bIns="167618" numCol="1" spcCol="1270" anchor="ctr" anchorCtr="0">
            <a:noAutofit/>
          </a:bodyPr>
          <a:lstStyle/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2025 IDO Update</a:t>
            </a:r>
          </a:p>
        </p:txBody>
      </p:sp>
    </p:spTree>
    <p:extLst>
      <p:ext uri="{BB962C8B-B14F-4D97-AF65-F5344CB8AC3E}">
        <p14:creationId xmlns:p14="http://schemas.microsoft.com/office/powerpoint/2010/main" val="375001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NE ABQ PPT">
  <a:themeElements>
    <a:clrScheme name="Custom 4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EA7317"/>
      </a:accent1>
      <a:accent2>
        <a:srgbClr val="6CC065"/>
      </a:accent2>
      <a:accent3>
        <a:srgbClr val="5571B6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70B4F82-47A4-4BD7-A316-A36B5189DC42}" vid="{8E965DDA-53B9-49D2-BF5C-AC54A68B0E20}"/>
    </a:ext>
  </a:extLst>
</a:theme>
</file>

<file path=ppt/theme/theme2.xml><?xml version="1.0" encoding="utf-8"?>
<a:theme xmlns:a="http://schemas.openxmlformats.org/drawingml/2006/main" name="1_ONE ABQ PP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NE ABQ PPT Planning.potx" id="{88D663F4-395A-46C5-B875-561B567E509A}" vid="{116B2540-E137-4212-8FB9-253E7C615143}"/>
    </a:ext>
  </a:extLst>
</a:theme>
</file>

<file path=ppt/theme/theme3.xml><?xml version="1.0" encoding="utf-8"?>
<a:theme xmlns:a="http://schemas.openxmlformats.org/drawingml/2006/main" name="2_ONE ABQ PP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NE ABQ PPT Planning.potx" id="{88D663F4-395A-46C5-B875-561B567E509A}" vid="{116B2540-E137-4212-8FB9-253E7C615143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41702</TotalTime>
  <Words>1180</Words>
  <Application>Microsoft Office PowerPoint</Application>
  <PresentationFormat>Widescreen</PresentationFormat>
  <Paragraphs>312</Paragraphs>
  <Slides>15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Arial Narrow</vt:lpstr>
      <vt:lpstr>Calibri</vt:lpstr>
      <vt:lpstr>Myriad Pro Cond</vt:lpstr>
      <vt:lpstr>Publica Play</vt:lpstr>
      <vt:lpstr>ONE ABQ PPT</vt:lpstr>
      <vt:lpstr>1_ONE ABQ PPT</vt:lpstr>
      <vt:lpstr>2_ONE ABQ PPT</vt:lpstr>
      <vt:lpstr>Integrated Development Ordinance</vt:lpstr>
      <vt:lpstr>PowerPoint Presentation</vt:lpstr>
      <vt:lpstr>Planning + Zoning</vt:lpstr>
      <vt:lpstr>Finding the balance</vt:lpstr>
      <vt:lpstr>Residential zoning</vt:lpstr>
      <vt:lpstr> Legislative Upzones </vt:lpstr>
      <vt:lpstr>Housing changes</vt:lpstr>
      <vt:lpstr>Housing reform</vt:lpstr>
      <vt:lpstr>cottage development</vt:lpstr>
      <vt:lpstr>increasing  building height</vt:lpstr>
      <vt:lpstr>increasing  building height</vt:lpstr>
      <vt:lpstr>Reducing Building Height Limits</vt:lpstr>
      <vt:lpstr>reducing Off-street parking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IDO-Annual-Update-2022-Pre-EPC-Review-2022-10-20</dc:title>
  <dc:creator>Rader, Kelsey</dc:creator>
  <cp:lastModifiedBy>Renz-Whitmore, Mikaela J.</cp:lastModifiedBy>
  <cp:revision>812</cp:revision>
  <dcterms:created xsi:type="dcterms:W3CDTF">2019-03-28T21:44:26Z</dcterms:created>
  <dcterms:modified xsi:type="dcterms:W3CDTF">2025-07-14T14:47:42Z</dcterms:modified>
</cp:coreProperties>
</file>